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400" r:id="rId2"/>
    <p:sldId id="401" r:id="rId3"/>
    <p:sldId id="402" r:id="rId4"/>
  </p:sldIdLst>
  <p:sldSz cx="12192000" cy="6858000"/>
  <p:notesSz cx="12192000" cy="6858000"/>
  <p:embeddedFontLst>
    <p:embeddedFont>
      <p:font typeface="Raleway SemiBold" charset="-52"/>
      <p:bold r:id="rId6"/>
      <p:boldItalic r:id="rId7"/>
    </p:embeddedFont>
    <p:embeddedFont>
      <p:font typeface="Gilroy" charset="-52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Bahnschrift SemiBold" pitchFamily="34" charset="0"/>
      <p:bold r:id="rId16"/>
    </p:embeddedFont>
    <p:embeddedFont>
      <p:font typeface="Gilroy-Light" charset="0"/>
      <p:regular r:id="rId1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DBE2"/>
    <a:srgbClr val="8E01FF"/>
    <a:srgbClr val="F44C39"/>
    <a:srgbClr val="FBA918"/>
    <a:srgbClr val="FBB3C1"/>
    <a:srgbClr val="727190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 varScale="1">
        <p:scale>
          <a:sx n="61" d="100"/>
          <a:sy n="61" d="100"/>
        </p:scale>
        <p:origin x="-796" y="-5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РЫНОК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C1BAA90-7DA5-E1D8-2D35-A4199079F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0099611"/>
              </p:ext>
            </p:extLst>
          </p:nvPr>
        </p:nvGraphicFramePr>
        <p:xfrm>
          <a:off x="911424" y="2924944"/>
          <a:ext cx="9680902" cy="1752600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4840451">
                  <a:extLst>
                    <a:ext uri="{9D8B030D-6E8A-4147-A177-3AD203B41FA5}">
                      <a16:colId xmlns:a16="http://schemas.microsoft.com/office/drawing/2014/main" xmlns="" val="553916931"/>
                    </a:ext>
                  </a:extLst>
                </a:gridCol>
                <a:gridCol w="4840451">
                  <a:extLst>
                    <a:ext uri="{9D8B030D-6E8A-4147-A177-3AD203B41FA5}">
                      <a16:colId xmlns:a16="http://schemas.microsoft.com/office/drawing/2014/main" xmlns="" val="275605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РЫНОК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ДЕНЕЖНОЕ ЧИСЛОВОЕ ЗНАЧЕНИЕ мл.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12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целевого рынка (</a:t>
                      </a:r>
                      <a:r>
                        <a:rPr lang="en-US" dirty="0"/>
                        <a:t>TAM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40 392 мл.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0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Доступный объем рынка (</a:t>
                      </a:r>
                      <a:r>
                        <a:rPr lang="en-US" dirty="0"/>
                        <a:t>SAM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72 мл.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4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Реально достижимый объем рынка (</a:t>
                      </a:r>
                      <a:r>
                        <a:rPr lang="en-US" dirty="0"/>
                        <a:t>SOM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8 мл.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9109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341EF9-6C0D-6029-8E35-E58C55C6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43113"/>
            <a:ext cx="622414" cy="6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7668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КОНКУРЕНТЫ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B12CD7-F499-6801-4F53-E16FF68B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9533" y="356678"/>
            <a:ext cx="657682" cy="657682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9AEFB1B-9623-4196-8016-D89C3C52B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7716236"/>
              </p:ext>
            </p:extLst>
          </p:nvPr>
        </p:nvGraphicFramePr>
        <p:xfrm>
          <a:off x="298077" y="2071384"/>
          <a:ext cx="6157963" cy="3877891"/>
        </p:xfrm>
        <a:graphic>
          <a:graphicData uri="http://schemas.openxmlformats.org/drawingml/2006/table">
            <a:tbl>
              <a:tblPr firstRow="1" firstCol="1" bandRow="1">
                <a:tableStyleId>{8367FCD3-8E2A-CBA8-48F4-D0D884036E8F}</a:tableStyleId>
              </a:tblPr>
              <a:tblGrid>
                <a:gridCol w="1203115">
                  <a:extLst>
                    <a:ext uri="{9D8B030D-6E8A-4147-A177-3AD203B41FA5}">
                      <a16:colId xmlns:a16="http://schemas.microsoft.com/office/drawing/2014/main" xmlns="" val="538621681"/>
                    </a:ext>
                  </a:extLst>
                </a:gridCol>
                <a:gridCol w="979701">
                  <a:extLst>
                    <a:ext uri="{9D8B030D-6E8A-4147-A177-3AD203B41FA5}">
                      <a16:colId xmlns:a16="http://schemas.microsoft.com/office/drawing/2014/main" xmlns="" val="807266318"/>
                    </a:ext>
                  </a:extLst>
                </a:gridCol>
                <a:gridCol w="962837">
                  <a:extLst>
                    <a:ext uri="{9D8B030D-6E8A-4147-A177-3AD203B41FA5}">
                      <a16:colId xmlns:a16="http://schemas.microsoft.com/office/drawing/2014/main" xmlns="" val="56404690"/>
                    </a:ext>
                  </a:extLst>
                </a:gridCol>
                <a:gridCol w="1140102">
                  <a:extLst>
                    <a:ext uri="{9D8B030D-6E8A-4147-A177-3AD203B41FA5}">
                      <a16:colId xmlns:a16="http://schemas.microsoft.com/office/drawing/2014/main" xmlns="" val="2151527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3627911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625280422"/>
                    </a:ext>
                  </a:extLst>
                </a:gridCol>
              </a:tblGrid>
              <a:tr h="68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конкуренты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пакет услуг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инфостр-у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ктур</a:t>
                      </a:r>
                      <a:r>
                        <a:rPr lang="ru-RU" sz="1400" dirty="0" err="1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ru-RU" sz="1400" dirty="0" err="1">
                          <a:effectLst/>
                        </a:rPr>
                        <a:t>корость</a:t>
                      </a:r>
                      <a:r>
                        <a:rPr lang="ru-RU" sz="1400" dirty="0">
                          <a:effectLst/>
                        </a:rPr>
                        <a:t> оказания услуг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6395572"/>
                  </a:ext>
                </a:extLst>
              </a:tr>
              <a:tr h="551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Фотост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уди</a:t>
                      </a:r>
                      <a:r>
                        <a:rPr lang="ru-RU" sz="1400" dirty="0">
                          <a:effectLst/>
                        </a:rPr>
                        <a:t>я </a:t>
                      </a:r>
                      <a:r>
                        <a:rPr lang="en-US" sz="1400" dirty="0">
                          <a:effectLst/>
                        </a:rPr>
                        <a:t>Paris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2306818"/>
                  </a:ext>
                </a:extLst>
              </a:tr>
              <a:tr h="502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</a:t>
                      </a:r>
                      <a:r>
                        <a:rPr lang="ru-RU" sz="1400" dirty="0">
                          <a:effectLst/>
                        </a:rPr>
                        <a:t>студии БЭМБИ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2068163"/>
                  </a:ext>
                </a:extLst>
              </a:tr>
              <a:tr h="60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Фотостудия P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urpur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3716417"/>
                  </a:ext>
                </a:extLst>
              </a:tr>
              <a:tr h="472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Фотостудия Rebel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4356307"/>
                  </a:ext>
                </a:extLst>
              </a:tr>
              <a:tr h="106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Фотостудия </a:t>
                      </a:r>
                      <a:r>
                        <a:rPr lang="ru-RU" sz="1400" dirty="0" err="1">
                          <a:effectLst/>
                        </a:rPr>
                        <a:t>Aristokrat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132912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B01D68C-67F6-4818-88C7-6838986B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50" y="22045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F27305-2EEB-4031-AC2E-97AF726E5D1A}"/>
              </a:ext>
            </a:extLst>
          </p:cNvPr>
          <p:cNvSpPr txBox="1"/>
          <p:nvPr/>
        </p:nvSpPr>
        <p:spPr>
          <a:xfrm>
            <a:off x="6756700" y="3186700"/>
            <a:ext cx="41764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„Если вы не знаете все про ваших конкурентов,</a:t>
            </a:r>
            <a:br>
              <a:rPr lang="ru-RU" dirty="0">
                <a:latin typeface="Bahnschrift SemiBold" panose="020B0502040204020203" pitchFamily="34" charset="0"/>
              </a:rPr>
            </a:br>
            <a:r>
              <a:rPr lang="ru-RU" dirty="0">
                <a:latin typeface="Bahnschrift SemiBold" panose="020B0502040204020203" pitchFamily="34" charset="0"/>
              </a:rPr>
              <a:t>или вы недооцениваете их, или вы не видите в них угрозу, то вы обязательно проиграете."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439BBE-684A-4A51-81A8-5A55DB68340D}"/>
              </a:ext>
            </a:extLst>
          </p:cNvPr>
          <p:cNvSpPr txBox="1"/>
          <p:nvPr/>
        </p:nvSpPr>
        <p:spPr>
          <a:xfrm rot="10800000" flipV="1">
            <a:off x="9480376" y="3944110"/>
            <a:ext cx="1080120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ahnschrift SemiBold" panose="020B0502040204020203" pitchFamily="34" charset="0"/>
              </a:rPr>
              <a:t>Джек </a:t>
            </a:r>
            <a:r>
              <a:rPr lang="ru-RU" dirty="0" err="1">
                <a:latin typeface="Bahnschrift SemiBold" panose="020B0502040204020203" pitchFamily="34" charset="0"/>
              </a:rPr>
              <a:t>Ма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AF34CBE-4692-44B9-A3BA-661489421BEE}"/>
              </a:ext>
            </a:extLst>
          </p:cNvPr>
          <p:cNvCxnSpPr/>
          <p:nvPr/>
        </p:nvCxnSpPr>
        <p:spPr>
          <a:xfrm>
            <a:off x="6672064" y="3166325"/>
            <a:ext cx="0" cy="11206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11F0135-C044-4C51-8C62-FABE624E6F7B}"/>
              </a:ext>
            </a:extLst>
          </p:cNvPr>
          <p:cNvCxnSpPr/>
          <p:nvPr/>
        </p:nvCxnSpPr>
        <p:spPr>
          <a:xfrm>
            <a:off x="6672064" y="4293096"/>
            <a:ext cx="41764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 descr="Закрепить со сплошной заливкой">
            <a:extLst>
              <a:ext uri="{FF2B5EF4-FFF2-40B4-BE49-F238E27FC236}">
                <a16:creationId xmlns:a16="http://schemas.microsoft.com/office/drawing/2014/main" xmlns="" id="{E2F9E06F-EA47-4858-9FE4-5A2DC0060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11033" y="2990743"/>
            <a:ext cx="313184" cy="31318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1C04E2B-35FA-47F6-84F9-DCC2C7475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131845"/>
              </p:ext>
            </p:extLst>
          </p:nvPr>
        </p:nvGraphicFramePr>
        <p:xfrm>
          <a:off x="294699" y="5346363"/>
          <a:ext cx="6161341" cy="602912"/>
        </p:xfrm>
        <a:graphic>
          <a:graphicData uri="http://schemas.openxmlformats.org/drawingml/2006/table">
            <a:tbl>
              <a:tblPr/>
              <a:tblGrid>
                <a:gridCol w="6161341">
                  <a:extLst>
                    <a:ext uri="{9D8B030D-6E8A-4147-A177-3AD203B41FA5}">
                      <a16:colId xmlns:a16="http://schemas.microsoft.com/office/drawing/2014/main" xmlns="" val="883218050"/>
                    </a:ext>
                  </a:extLst>
                </a:gridCol>
              </a:tblGrid>
              <a:tr h="60291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Фотостудия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5                    4                   5                   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              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Project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21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6808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БИЗНЕС-МОДЕЛЬ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81868" y="1268760"/>
            <a:ext cx="8628264" cy="890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2800" dirty="0">
                <a:solidFill>
                  <a:schemeClr val="accent2"/>
                </a:solidFill>
                <a:latin typeface="Gilroy-Light"/>
              </a:rPr>
              <a:t>ПРОДАЖА</a:t>
            </a:r>
            <a:r>
              <a:rPr lang="ru-RU" sz="2800" dirty="0">
                <a:solidFill>
                  <a:srgbClr val="1B1B1B"/>
                </a:solidFill>
                <a:latin typeface="Gilroy-Light"/>
              </a:rPr>
              <a:t> сервиса коллегам, фотографам </a:t>
            </a: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C04E8E-C276-187E-96A4-F591DDCAA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1373" y="311882"/>
            <a:ext cx="687900" cy="687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37F261-40C9-45FB-9209-F68BC5CF0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8" t="22700" r="16401"/>
          <a:stretch/>
        </p:blipFill>
        <p:spPr>
          <a:xfrm>
            <a:off x="378418" y="2008010"/>
            <a:ext cx="2711314" cy="45365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735A0A2-0A25-472B-AC89-D520ABE499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280"/>
          <a:stretch/>
        </p:blipFill>
        <p:spPr>
          <a:xfrm>
            <a:off x="8904312" y="2303236"/>
            <a:ext cx="2140208" cy="2690771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A35F37E-81A2-4D68-BEFD-E3DA5712CD38}"/>
              </a:ext>
            </a:extLst>
          </p:cNvPr>
          <p:cNvSpPr/>
          <p:nvPr/>
        </p:nvSpPr>
        <p:spPr>
          <a:xfrm>
            <a:off x="2768034" y="2303236"/>
            <a:ext cx="5976663" cy="28441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61EEA9B-702E-4456-B58D-F2B32694865D}"/>
              </a:ext>
            </a:extLst>
          </p:cNvPr>
          <p:cNvSpPr txBox="1"/>
          <p:nvPr/>
        </p:nvSpPr>
        <p:spPr>
          <a:xfrm>
            <a:off x="2857801" y="2383306"/>
            <a:ext cx="5797128" cy="279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Bahnschrift SemiBold" panose="020B0502040204020203" pitchFamily="34" charset="0"/>
              </a:rPr>
              <a:t>-Здравствуйте я Алина (управляющая фотостудии </a:t>
            </a:r>
            <a:r>
              <a:rPr lang="en-US" dirty="0" err="1">
                <a:latin typeface="Bahnschrift SemiBold" panose="020B0502040204020203" pitchFamily="34" charset="0"/>
              </a:rPr>
              <a:t>art_project</a:t>
            </a:r>
            <a:r>
              <a:rPr lang="en-US" dirty="0">
                <a:latin typeface="Bahnschrift SemiBold" panose="020B0502040204020203" pitchFamily="34" charset="0"/>
              </a:rPr>
              <a:t>)</a:t>
            </a:r>
            <a:r>
              <a:rPr lang="ru-RU" dirty="0">
                <a:latin typeface="Bahnschrift SemiBold" panose="020B0502040204020203" pitchFamily="34" charset="0"/>
              </a:rPr>
              <a:t>, у нас есть для вас супер приложение! Мы знаем, как много времени уходит на обработку фотографий, поэтому мы создали </a:t>
            </a:r>
            <a:r>
              <a:rPr lang="en-US" dirty="0">
                <a:latin typeface="Bahnschrift SemiBold" panose="020B0502040204020203" pitchFamily="34" charset="0"/>
              </a:rPr>
              <a:t>GPT </a:t>
            </a:r>
            <a:r>
              <a:rPr lang="ru-RU" dirty="0">
                <a:latin typeface="Bahnschrift SemiBold" panose="020B0502040204020203" pitchFamily="34" charset="0"/>
              </a:rPr>
              <a:t>чат, который БЫСТРО И КАЧЕСТВЕННО сделает обработку ваших фотографий! </a:t>
            </a:r>
            <a:r>
              <a:rPr lang="ru-RU" dirty="0" err="1">
                <a:latin typeface="Bahnschrift SemiBold" panose="020B0502040204020203" pitchFamily="34" charset="0"/>
              </a:rPr>
              <a:t>Заинтерисовало</a:t>
            </a:r>
            <a:r>
              <a:rPr lang="ru-RU" dirty="0">
                <a:latin typeface="Bahnschrift SemiBold" panose="020B0502040204020203" pitchFamily="34" charset="0"/>
              </a:rPr>
              <a:t>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Bahnschrift SemiBold" panose="020B0502040204020203" pitchFamily="34" charset="0"/>
              </a:rPr>
              <a:t>-Здравствуйте! Да! Как раз сижу за обработкой съёмки глаза уже устали! Что за сервис?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Bahnschrift SemiBold" panose="020B0502040204020203" pitchFamily="34" charset="0"/>
              </a:rPr>
              <a:t>-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latin typeface="Bahnschrift SemiBold" panose="020B0502040204020203" pitchFamily="34" charset="0"/>
              </a:rPr>
              <a:t>Покупаю!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AAAFF77-A578-4ACE-B4A6-B0BBC6100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74" y="4149559"/>
            <a:ext cx="1721768" cy="4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64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175</Words>
  <Application>Microsoft Office PowerPoint</Application>
  <DocSecurity>0</DocSecurity>
  <PresentationFormat>Произвольный</PresentationFormat>
  <Paragraphs>56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Raleway SemiBold</vt:lpstr>
      <vt:lpstr>Gilroy-ExtraBold</vt:lpstr>
      <vt:lpstr>Helvetica Neue</vt:lpstr>
      <vt:lpstr>Gilroy</vt:lpstr>
      <vt:lpstr>Calibri</vt:lpstr>
      <vt:lpstr>Times New Roman</vt:lpstr>
      <vt:lpstr>Bahnschrift SemiBold</vt:lpstr>
      <vt:lpstr>Gilroy-Light</vt:lpstr>
      <vt:lpstr>Gilroy-Black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312</cp:revision>
  <dcterms:created xsi:type="dcterms:W3CDTF">2022-11-28T09:29:04Z</dcterms:created>
  <dcterms:modified xsi:type="dcterms:W3CDTF">2024-06-09T14:37:57Z</dcterms:modified>
  <dc:identifier/>
  <dc:language/>
  <cp:version/>
</cp:coreProperties>
</file>