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  <p:sldId id="260" r:id="rId5"/>
    <p:sldId id="262" r:id="rId6"/>
    <p:sldId id="261" r:id="rId7"/>
    <p:sldId id="263" r:id="rId8"/>
    <p:sldId id="264" r:id="rId9"/>
    <p:sldId id="265" r:id="rId10"/>
    <p:sldId id="267" r:id="rId11"/>
    <p:sldId id="268" r:id="rId12"/>
    <p:sldId id="257" r:id="rId13"/>
    <p:sldId id="266" r:id="rId14"/>
    <p:sldId id="269" r:id="rId15"/>
  </p:sldIdLst>
  <p:sldSz cx="12192000" cy="6858000"/>
  <p:notesSz cx="6858000" cy="9144000"/>
  <p:defaultTextStyle>
    <a:defPPr>
      <a:defRPr lang="en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14"/>
  </p:normalViewPr>
  <p:slideViewPr>
    <p:cSldViewPr snapToGrid="0" snapToObjects="1">
      <p:cViewPr varScale="1">
        <p:scale>
          <a:sx n="98" d="100"/>
          <a:sy n="98" d="100"/>
        </p:scale>
        <p:origin x="8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468DD58-DB10-B74B-B122-90C79E1AB5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1B6B637-9BBC-A746-A123-DA9D7235E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3413" y="586582"/>
            <a:ext cx="8213766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8A1883-B08D-BD4A-B1A4-564CFBF696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3413" y="3066257"/>
            <a:ext cx="8213766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60FEBF-FC68-5940-8408-7AA92F26F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en-UA" smtClean="0"/>
              <a:t>12/10/2023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F05D3-01BF-8A42-B5E2-AA2327A4F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25D76-1EFE-FA4C-8D0F-96E402644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666639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C0DE8-5326-0240-93CC-CE2DBE7A8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0DD616-202F-0C4A-8498-BAF9B8022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97C6E-BA0B-9142-9BD9-D11445128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en-UA" smtClean="0"/>
              <a:t>12/10/2023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5F3C7A-3D05-004B-8719-DCFDE50D3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22C74-F7E3-4149-A59E-138439A0B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117782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8EC024-114A-2E49-87A2-3A1B102C0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AF4E8B-9B93-B841-9A41-58F2A8F7FD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97BB6-C721-A64C-9FED-ADB1BC398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en-UA" smtClean="0"/>
              <a:t>12/10/2023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44087-0D6B-DF46-B616-004152490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8BF165-B5F1-A84D-AD5D-2D894A7AC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350793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11493-70DA-4F40-B18B-018827575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E5BD0-B7A8-9B40-9AB5-0DBA90DF1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FF31A1-DADB-F64A-BEBA-6AC48E90C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en-UA" smtClean="0"/>
              <a:t>12/10/2023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FB6A0-DAF0-7E47-B97C-1959E2BBC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980F65-48DE-0F47-9AE4-8C5274D64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638533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B9028-A6A0-AA47-9A85-DE2BD943F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621057-B7A1-0B4B-A6BB-93C07AA5B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FD353-3005-AA44-B1F8-3D8F2C4F1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en-UA" smtClean="0"/>
              <a:t>12/10/2023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10EE7-DEB6-C649-9E53-AE8EB744F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665B2-6583-FA49-ABAE-8323C6A9C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671589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06745-F536-7049-8D0D-BB50A7F7B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70B58-8BE0-5846-9A24-A91FA16732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1F5A85-5AB6-394A-98C8-B73B3ECE87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FB91D8-BE0E-B54E-914A-3B00872C9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en-UA" smtClean="0"/>
              <a:t>12/10/2023</a:t>
            </a:fld>
            <a:endParaRPr lang="en-U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51DFF1-3F28-444E-A843-913451B16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C61945-5F70-514E-9CD4-56885BC40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087260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9C012-00B0-E945-B698-3733663AF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C8B6CC-5B99-1046-94CB-3910E562F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6B4E02-4DAF-FC4B-9DF6-5739BC1D88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7E5243-C7C1-884A-82EC-322F5A062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083453-DE2C-D544-9E7C-F711443EB0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71954B-3EBC-B744-8F53-7075B00CA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en-UA" smtClean="0"/>
              <a:t>12/10/2023</a:t>
            </a:fld>
            <a:endParaRPr lang="en-U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4E7285-82AA-A848-856A-64686C102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E984CD-E115-DA48-BA47-B54C3B521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46963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258A6-642A-BF40-9958-4533E852F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FA18D4-4CEF-7D40-B6A4-7A86F4483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en-UA" smtClean="0"/>
              <a:t>12/10/2023</a:t>
            </a:fld>
            <a:endParaRPr lang="en-U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689032-E3AA-E245-853E-A73CAA107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7AAB9C-695D-F84B-9246-DB6248F9A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128349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7275D3-2908-3247-B605-5B971188D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en-UA" smtClean="0"/>
              <a:t>12/10/2023</a:t>
            </a:fld>
            <a:endParaRPr lang="en-U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7BBEC9-CBCD-D94B-9ADA-44F9C9DD0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A8A520-85A8-8D46-8B9C-866EC1EA5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37945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56170-6B83-DE46-BBCD-20AB77EF1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6FED9-D619-DF49-9B1D-6E3976947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90FE7C-8051-964D-99B3-CF35F9C56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FCFFFE-88C3-FA49-BC3F-79D32E1D1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en-UA" smtClean="0"/>
              <a:t>12/10/2023</a:t>
            </a:fld>
            <a:endParaRPr lang="en-U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B94432-4D8B-5B4F-A3A7-59742BD10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60719C-C737-3741-9BBB-4D0034D0B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04124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D62D0-2513-9841-ABC7-CDDA24865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A366AA-3FC8-B943-BE0C-AA130D2663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74131E-00F8-2F44-8CB7-E507EDF93C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94AA6-6713-014A-9DD1-54A1159D9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AB57-9544-E545-8C51-3680F039C36D}" type="datetimeFigureOut">
              <a:rPr lang="en-UA" smtClean="0"/>
              <a:t>12/10/2023</a:t>
            </a:fld>
            <a:endParaRPr lang="en-U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24C64A-03C8-7C48-8C9B-2621E4889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E5F111-4F7D-D441-B9CA-7C93C02D6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BE367-28C5-0C49-85FE-BFB4EA179068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2147751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1ED96A1-01DB-3F4E-9A1D-BE8F965E246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573516-973B-2249-A644-F27551981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2595" y="136526"/>
            <a:ext cx="10515600" cy="773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6F80DC-44A3-154D-BC99-BF2A84FB3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62595" y="1246909"/>
            <a:ext cx="10515600" cy="4701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741BF-604F-7D49-9946-889C3E68D3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8AB57-9544-E545-8C51-3680F039C36D}" type="datetimeFigureOut">
              <a:rPr lang="en-UA" smtClean="0"/>
              <a:t>12/10/2023</a:t>
            </a:fld>
            <a:endParaRPr lang="en-U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DCCA2-3C6B-3D47-A0E6-7C4CCBDF58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440882-C990-BE40-9BCA-2271ADF5C5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BE367-28C5-0C49-85FE-BFB4EA179068}" type="slidenum">
              <a:rPr lang="en-UA" smtClean="0"/>
              <a:t>‹#›</a:t>
            </a:fld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129337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85F9A6-F0B7-4F49-9622-995861ED07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latin typeface="Raleway SemiBold" pitchFamily="2" charset="-52"/>
              </a:rPr>
              <a:t>«</a:t>
            </a:r>
            <a:r>
              <a:rPr lang="en-US" dirty="0" err="1">
                <a:latin typeface="Raleway SemiBold" pitchFamily="2" charset="-52"/>
              </a:rPr>
              <a:t>Medilink</a:t>
            </a:r>
            <a:r>
              <a:rPr lang="ru-RU" dirty="0">
                <a:latin typeface="Raleway SemiBold" pitchFamily="2" charset="-52"/>
              </a:rPr>
              <a:t>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95EA509-19E6-471B-B1D0-98A34CC67C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latin typeface="Raleway SemiBold" pitchFamily="2" charset="-52"/>
              </a:rPr>
              <a:t>Приложение</a:t>
            </a:r>
            <a:r>
              <a:rPr lang="ru-RU" dirty="0"/>
              <a:t> для записи и консультации с врачами</a:t>
            </a:r>
          </a:p>
        </p:txBody>
      </p:sp>
    </p:spTree>
    <p:extLst>
      <p:ext uri="{BB962C8B-B14F-4D97-AF65-F5344CB8AC3E}">
        <p14:creationId xmlns:p14="http://schemas.microsoft.com/office/powerpoint/2010/main" val="691314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DB2AAF-1004-4B22-B568-9FA71EF0C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1790" y="441173"/>
            <a:ext cx="7436452" cy="773112"/>
          </a:xfrm>
        </p:spPr>
        <p:txBody>
          <a:bodyPr>
            <a:normAutofit/>
          </a:bodyPr>
          <a:lstStyle/>
          <a:p>
            <a:r>
              <a:rPr lang="en-US" sz="4200" dirty="0">
                <a:latin typeface="Raleway SemiBold" pitchFamily="2" charset="-52"/>
              </a:rPr>
              <a:t>QR-</a:t>
            </a:r>
            <a:r>
              <a:rPr lang="ru-RU" sz="4200" dirty="0">
                <a:latin typeface="Raleway SemiBold" pitchFamily="2" charset="-52"/>
              </a:rPr>
              <a:t>код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9D617E5-E903-4660-B298-3CFD25FD975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3750" t="3642" r="11701"/>
          <a:stretch>
            <a:fillRect/>
          </a:stretch>
        </p:blipFill>
        <p:spPr bwMode="auto">
          <a:xfrm>
            <a:off x="2582418" y="2132263"/>
            <a:ext cx="5600688" cy="4126066"/>
          </a:xfrm>
          <a:prstGeom prst="rect">
            <a:avLst/>
          </a:prstGeom>
          <a:noFill/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BBAEB18-0207-472A-A677-9C2B448832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8286" y="3855436"/>
            <a:ext cx="897634" cy="897634"/>
          </a:xfrm>
          <a:prstGeom prst="rect">
            <a:avLst/>
          </a:prstGeom>
        </p:spPr>
      </p:pic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F702854E-01D2-41CB-BA0A-4418706F66C1}"/>
              </a:ext>
            </a:extLst>
          </p:cNvPr>
          <p:cNvCxnSpPr/>
          <p:nvPr/>
        </p:nvCxnSpPr>
        <p:spPr>
          <a:xfrm flipV="1">
            <a:off x="8268346" y="1689315"/>
            <a:ext cx="844657" cy="2045777"/>
          </a:xfrm>
          <a:prstGeom prst="straightConnector1">
            <a:avLst/>
          </a:prstGeom>
          <a:ln>
            <a:tailEnd type="triangle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797C000-57F8-4F8D-A203-4CD269A9052A}"/>
              </a:ext>
            </a:extLst>
          </p:cNvPr>
          <p:cNvSpPr txBox="1"/>
          <p:nvPr/>
        </p:nvSpPr>
        <p:spPr>
          <a:xfrm>
            <a:off x="8020373" y="1038879"/>
            <a:ext cx="3316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правильно выбрать врача</a:t>
            </a:r>
          </a:p>
        </p:txBody>
      </p:sp>
    </p:spTree>
    <p:extLst>
      <p:ext uri="{BB962C8B-B14F-4D97-AF65-F5344CB8AC3E}">
        <p14:creationId xmlns:p14="http://schemas.microsoft.com/office/powerpoint/2010/main" val="3618861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4F57C0-70B4-4048-BC5D-DF57562D9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2818" y="725461"/>
            <a:ext cx="10515600" cy="773112"/>
          </a:xfrm>
        </p:spPr>
        <p:txBody>
          <a:bodyPr>
            <a:normAutofit/>
          </a:bodyPr>
          <a:lstStyle/>
          <a:p>
            <a:r>
              <a:rPr lang="ru-RU" sz="4200" dirty="0">
                <a:latin typeface="Raleway SemiBold" pitchFamily="2" charset="-52"/>
              </a:rPr>
              <a:t>Текущие результаты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3ED5A9-179D-410A-B7CF-DCDE0E38C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595" y="2003818"/>
            <a:ext cx="10515600" cy="200773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идеи, которая поможет решить проблему записи и консультации людей с врачами</a:t>
            </a:r>
          </a:p>
          <a:p>
            <a:pPr marL="514350" indent="-514350">
              <a:buAutoNum type="arabicPeriod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Проанализировали конкурентов</a:t>
            </a:r>
          </a:p>
          <a:p>
            <a:pPr marL="514350" indent="-514350">
              <a:buAutoNum type="arabicPeriod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Разработали бизнес-модель проекта </a:t>
            </a:r>
          </a:p>
          <a:p>
            <a:pPr marL="514350" indent="-514350">
              <a:buAutoNum type="arabicPeriod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Внесли дополнительную фишку –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QR-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</a:t>
            </a:r>
          </a:p>
        </p:txBody>
      </p:sp>
    </p:spTree>
    <p:extLst>
      <p:ext uri="{BB962C8B-B14F-4D97-AF65-F5344CB8AC3E}">
        <p14:creationId xmlns:p14="http://schemas.microsoft.com/office/powerpoint/2010/main" val="1721780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B5ED11-D269-4B05-89C6-7DF97FE7A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52763"/>
            <a:ext cx="10515600" cy="773112"/>
          </a:xfrm>
        </p:spPr>
        <p:txBody>
          <a:bodyPr>
            <a:normAutofit/>
          </a:bodyPr>
          <a:lstStyle/>
          <a:p>
            <a:r>
              <a:rPr lang="ru-RU" sz="4200" dirty="0">
                <a:latin typeface="Raleway SemiBold" pitchFamily="2" charset="-52"/>
                <a:cs typeface="Times New Roman" panose="02020603050405020304" pitchFamily="18" charset="0"/>
              </a:rPr>
              <a:t>ПАСПОРТ СТАРТАП ПРОЕКТА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46ECDB2A-D06F-4C35-9D0F-CC33368EC6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9568638"/>
              </p:ext>
            </p:extLst>
          </p:nvPr>
        </p:nvGraphicFramePr>
        <p:xfrm>
          <a:off x="1344246" y="1246187"/>
          <a:ext cx="10160003" cy="4725548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023816">
                  <a:extLst>
                    <a:ext uri="{9D8B030D-6E8A-4147-A177-3AD203B41FA5}">
                      <a16:colId xmlns:a16="http://schemas.microsoft.com/office/drawing/2014/main" val="3705699112"/>
                    </a:ext>
                  </a:extLst>
                </a:gridCol>
                <a:gridCol w="1227015">
                  <a:extLst>
                    <a:ext uri="{9D8B030D-6E8A-4147-A177-3AD203B41FA5}">
                      <a16:colId xmlns:a16="http://schemas.microsoft.com/office/drawing/2014/main" val="1203598267"/>
                    </a:ext>
                  </a:extLst>
                </a:gridCol>
                <a:gridCol w="2103456">
                  <a:extLst>
                    <a:ext uri="{9D8B030D-6E8A-4147-A177-3AD203B41FA5}">
                      <a16:colId xmlns:a16="http://schemas.microsoft.com/office/drawing/2014/main" val="835301953"/>
                    </a:ext>
                  </a:extLst>
                </a:gridCol>
                <a:gridCol w="1210267">
                  <a:extLst>
                    <a:ext uri="{9D8B030D-6E8A-4147-A177-3AD203B41FA5}">
                      <a16:colId xmlns:a16="http://schemas.microsoft.com/office/drawing/2014/main" val="99593968"/>
                    </a:ext>
                  </a:extLst>
                </a:gridCol>
                <a:gridCol w="2469662">
                  <a:extLst>
                    <a:ext uri="{9D8B030D-6E8A-4147-A177-3AD203B41FA5}">
                      <a16:colId xmlns:a16="http://schemas.microsoft.com/office/drawing/2014/main" val="2134812158"/>
                    </a:ext>
                  </a:extLst>
                </a:gridCol>
                <a:gridCol w="2125787">
                  <a:extLst>
                    <a:ext uri="{9D8B030D-6E8A-4147-A177-3AD203B41FA5}">
                      <a16:colId xmlns:a16="http://schemas.microsoft.com/office/drawing/2014/main" val="3613254320"/>
                    </a:ext>
                  </a:extLst>
                </a:gridCol>
              </a:tblGrid>
              <a:tr h="11796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Unit ID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Leader-id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Роль в проекте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Телефон, почта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Опыт и квалификация, краткое описание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752850"/>
                  </a:ext>
                </a:extLst>
              </a:tr>
              <a:tr h="8722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U1759341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5181735</a:t>
                      </a: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Кудряшова Евгения Геннадиевна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Лидер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89207866942</a:t>
                      </a:r>
                    </a:p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kudrasovazena363@gmail.com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Опыта и квалификации нет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518276"/>
                  </a:ext>
                </a:extLst>
              </a:tr>
              <a:tr h="5705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U1759388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5049016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Герасимов Никита Романович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Помощник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89539717112</a:t>
                      </a:r>
                    </a:p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nikita2612g@icloud.com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Опыта и квалификации нет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259955"/>
                  </a:ext>
                </a:extLst>
              </a:tr>
              <a:tr h="47841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U1759429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5194651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Соломанидин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Максим Вячеславович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Помощник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79051119747</a:t>
                      </a:r>
                    </a:p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Makss.solomkaa@mail.ru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Опыта и квалификации нет</a:t>
                      </a:r>
                    </a:p>
                    <a:p>
                      <a:pPr algn="l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829130"/>
                  </a:ext>
                </a:extLst>
              </a:tr>
              <a:tr h="4784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U1759394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5181468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Опалёнова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Алина Александровна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Помощник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89534385706</a:t>
                      </a:r>
                    </a:p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aopalenova@gmail.com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Опыта и квалификации нет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1019582"/>
                  </a:ext>
                </a:extLst>
              </a:tr>
              <a:tr h="4784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U1759395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5049083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Макаренко Варвара Дмитриевна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Помощник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89622742844</a:t>
                      </a:r>
                    </a:p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barbara2742844@gmail.com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Опыта и квалификации нет</a:t>
                      </a:r>
                    </a:p>
                    <a:p>
                      <a:pPr algn="l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894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207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CD5440-C543-4FF2-BC29-49CD7711D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1283400"/>
            <a:ext cx="10515600" cy="773112"/>
          </a:xfrm>
        </p:spPr>
        <p:txBody>
          <a:bodyPr>
            <a:normAutofit/>
          </a:bodyPr>
          <a:lstStyle/>
          <a:p>
            <a:r>
              <a:rPr lang="ru-RU" sz="4200" dirty="0">
                <a:latin typeface="Raleway SemiBold" pitchFamily="2" charset="-52"/>
              </a:rPr>
              <a:t>ПЛАН ДАЛЬНЕЙШЕЙ РЕАЛИЗАЦИИ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FA0B77-273B-4E8E-BEBF-ABC69F003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595" y="2517770"/>
            <a:ext cx="10515600" cy="143429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Закончить акселератор </a:t>
            </a:r>
          </a:p>
          <a:p>
            <a:pPr marL="514350" indent="-514350">
              <a:buAutoNum type="arabicPeriod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финансирование</a:t>
            </a:r>
          </a:p>
          <a:p>
            <a:pPr marL="514350" indent="-514350">
              <a:buAutoNum type="arabicPeriod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Заключить договоры с командой разработчиков и медицинскими системами для реализации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1300047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B0B287-8980-4979-AD1D-4CE11BF65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2595" y="1337645"/>
            <a:ext cx="10515600" cy="773112"/>
          </a:xfrm>
        </p:spPr>
        <p:txBody>
          <a:bodyPr>
            <a:normAutofit/>
          </a:bodyPr>
          <a:lstStyle/>
          <a:p>
            <a:r>
              <a:rPr lang="ru-RU" sz="4200" dirty="0">
                <a:latin typeface="Raleway SemiBold" pitchFamily="2" charset="-52"/>
              </a:rPr>
              <a:t>КОНТАКТЫ ЛИДЕРА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26F9AF-7E9F-4916-9A13-7B1B9EB9F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070" y="2587864"/>
            <a:ext cx="7310185" cy="130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Кудряшова Евгения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89207866942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Телеграм: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@evgesha230106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308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8D6B07-CC0E-4847-84BD-C4274A12F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535111"/>
            <a:ext cx="10515600" cy="773112"/>
          </a:xfrm>
        </p:spPr>
        <p:txBody>
          <a:bodyPr>
            <a:normAutofit/>
          </a:bodyPr>
          <a:lstStyle/>
          <a:p>
            <a:r>
              <a:rPr lang="ru-RU" sz="4200" dirty="0">
                <a:latin typeface="Raleway SemiBold" pitchFamily="2" charset="-52"/>
              </a:rPr>
              <a:t>АКТУАЛЬНОСТЬ</a:t>
            </a:r>
            <a:r>
              <a:rPr lang="ru-RU" sz="4200" dirty="0"/>
              <a:t> </a:t>
            </a:r>
            <a:r>
              <a:rPr lang="ru-RU" sz="4200" dirty="0">
                <a:latin typeface="Raleway SemiBold" pitchFamily="2" charset="-52"/>
              </a:rPr>
              <a:t>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8558FF-B06A-4A90-A018-51EEE2F92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595" y="1308223"/>
            <a:ext cx="10246451" cy="5146075"/>
          </a:xfrm>
        </p:spPr>
        <p:txBody>
          <a:bodyPr>
            <a:noAutofit/>
          </a:bodyPr>
          <a:lstStyle/>
          <a:p>
            <a:pPr marL="0" indent="45000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технологии перестроили многие аспекты нашей жизни, включая доступ к медицинским услугам. Пациенты все больше предпочитают использовать мобильные приложения для облегчения процесса поиска и записи к врачам.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Мобильное приложение предоставляет массу полезных опций пациентам: выбирать доктора, записываться на прием, получать онлайн-консультации и многое другое. Для медицинского учреждения это прекрасная возможность привлекать новую аудиторию и формировать базу постоянных пациентов.</a:t>
            </a:r>
          </a:p>
          <a:p>
            <a:pPr marL="0" indent="45000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медицинские мобильные приложения востребованы: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-Люди экономят время, не стоят в очередях, могут без телефонного звонка записаться на прием, вызвать врача, оплатить услуги, задать вопрос онлайн.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-Есть возможность прямой коммуникации пациента с врачом, администратором, консультантом.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-Медицинские учреждения собирают и безопасно хранят данные о пациентах – контакты, планы лечения, результаты анализов.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-Пациенту обеспечен круглосуточный доступ к личной медицинской информации.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-Часы приема специалистов, препараты в наличии, рекомендации врачей – вся необходимая информация доступна пациенту в режиме онлайн.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-Повышается лояльность аудитории, укрепляется доверие к медицинскому учреждению.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-Клиника поддерживает постоянную связь с пациентами, может направлять им персонализированные предложения.</a:t>
            </a:r>
          </a:p>
        </p:txBody>
      </p:sp>
    </p:spTree>
    <p:extLst>
      <p:ext uri="{BB962C8B-B14F-4D97-AF65-F5344CB8AC3E}">
        <p14:creationId xmlns:p14="http://schemas.microsoft.com/office/powerpoint/2010/main" val="669893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F96370-4430-4B93-BFCF-FD4D95AF6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636710"/>
            <a:ext cx="10515600" cy="773112"/>
          </a:xfrm>
        </p:spPr>
        <p:txBody>
          <a:bodyPr>
            <a:normAutofit/>
          </a:bodyPr>
          <a:lstStyle/>
          <a:p>
            <a:r>
              <a:rPr lang="ru-RU" sz="4200" dirty="0">
                <a:latin typeface="Raleway SemiBold" pitchFamily="2" charset="-52"/>
                <a:cs typeface="Times New Roman" panose="02020603050405020304" pitchFamily="18" charset="0"/>
              </a:rPr>
              <a:t>ЦЕЛИ И ЗАДАЧИ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4DBA93-B597-4C2B-BE1A-C1E9C9CC3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596" y="1793986"/>
            <a:ext cx="10004174" cy="3450138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мобильного приложения для записи к врачам является улучшение доступа к медицинским услугам, упрощение процесса записи на прием и повышение удовлетворенности пользователей.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мобильного приложения для записи к врачам: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Упрощение процесса записи на прием к врачу.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Улучшение доступности медицинских услуг.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Уведомления и напоминания.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Возможность оценки и отзывов.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Доступ к медицинской информации.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Интеграция с другими медицинскими услугами: мобильное приложение может предоставлять доступ к другим медицинским услугам, таким как онлайн-консультации, заказ лекарств и т.д.</a:t>
            </a:r>
          </a:p>
        </p:txBody>
      </p:sp>
    </p:spTree>
    <p:extLst>
      <p:ext uri="{BB962C8B-B14F-4D97-AF65-F5344CB8AC3E}">
        <p14:creationId xmlns:p14="http://schemas.microsoft.com/office/powerpoint/2010/main" val="3889790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95E6E7-4130-42D6-A071-D8812187E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318" y="816464"/>
            <a:ext cx="10515600" cy="773112"/>
          </a:xfrm>
        </p:spPr>
        <p:txBody>
          <a:bodyPr>
            <a:normAutofit/>
          </a:bodyPr>
          <a:lstStyle/>
          <a:p>
            <a:r>
              <a:rPr lang="ru-RU" sz="4200" dirty="0">
                <a:latin typeface="Raleway SemiBold" pitchFamily="2" charset="-52"/>
              </a:rPr>
              <a:t>ЦЕЛЕВАЯ АУДИТОРИЯ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2AF744-41C7-47F9-BAD8-89EC50F69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595" y="2198255"/>
            <a:ext cx="10402759" cy="2981214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Взрослые люди в возрасте от 18 до 45 лет, которые ведут активный образ жизни и заботятся о своем здоровье.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и подростки, которые нуждаются в наблюдении за своим здоровьем и могут использовать приложение для записи на прием к врачу.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Беременные женщины, которым необходимо следить за своим здоровьем и получать консультации от специалистов.</a:t>
            </a:r>
          </a:p>
        </p:txBody>
      </p:sp>
    </p:spTree>
    <p:extLst>
      <p:ext uri="{BB962C8B-B14F-4D97-AF65-F5344CB8AC3E}">
        <p14:creationId xmlns:p14="http://schemas.microsoft.com/office/powerpoint/2010/main" val="931611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D2A2F2-AC49-4FDB-A137-816C4744D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9917" y="1090003"/>
            <a:ext cx="10515600" cy="773112"/>
          </a:xfrm>
        </p:spPr>
        <p:txBody>
          <a:bodyPr>
            <a:normAutofit/>
          </a:bodyPr>
          <a:lstStyle/>
          <a:p>
            <a:r>
              <a:rPr lang="ru-RU" sz="4200" dirty="0">
                <a:latin typeface="Raleway SemiBold" pitchFamily="2" charset="-52"/>
              </a:rPr>
              <a:t>ПРОБЛЕМА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C87F6B-A8DE-4BE6-82E0-C55818B1C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595" y="2508738"/>
            <a:ext cx="10078115" cy="13396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Люди, посещающие больницы, сталкиваются с тем, что попасть на приём к врачу для получения консультации в кратчайший срок является невозможным, также незнание посетителей  квалификации и отзывов доктора.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Ночью люди не могут проконсультироваться с врачами ,только вызвать скорую . Также люди часто сидят долгое время в очередях на прием к врачу .</a:t>
            </a:r>
          </a:p>
        </p:txBody>
      </p:sp>
    </p:spTree>
    <p:extLst>
      <p:ext uri="{BB962C8B-B14F-4D97-AF65-F5344CB8AC3E}">
        <p14:creationId xmlns:p14="http://schemas.microsoft.com/office/powerpoint/2010/main" val="3464335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CD9F10-AEF4-437B-9ED0-B0DC0EAE9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972773"/>
            <a:ext cx="10515600" cy="773112"/>
          </a:xfrm>
        </p:spPr>
        <p:txBody>
          <a:bodyPr>
            <a:normAutofit/>
          </a:bodyPr>
          <a:lstStyle/>
          <a:p>
            <a:r>
              <a:rPr lang="ru-RU" sz="4200" dirty="0">
                <a:latin typeface="Raleway SemiBold" pitchFamily="2" charset="-52"/>
              </a:rPr>
              <a:t>РЕШЕНИЯ ПРОБЛЕМЫ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B2BE36-778F-457D-B759-906670A4E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595" y="2552079"/>
            <a:ext cx="10515600" cy="17073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приложения для записи к врачам позволит упростить 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записи к врачу и получения консультаций удобнее, чем традиционные методы, такие как звонки в регистратуру или использование интернет-сайтов для записи. Оно позволяет пользователям быстро найти информацию о врачах, записаться на прием и получить консультацию в любое время. Кроме того, приложение обычно имеет более удобный интерфейс и может предоставлять дополнительные функции, такие как напоминания о записи, возможность отмены записи и т.д.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386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DA6275-8305-4B19-9DB2-DB16159C6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057" y="523082"/>
            <a:ext cx="10515600" cy="773112"/>
          </a:xfrm>
        </p:spPr>
        <p:txBody>
          <a:bodyPr>
            <a:normAutofit/>
          </a:bodyPr>
          <a:lstStyle/>
          <a:p>
            <a:r>
              <a:rPr lang="ru-RU" sz="4200" dirty="0">
                <a:latin typeface="Raleway SemiBold" pitchFamily="2" charset="-52"/>
              </a:rPr>
              <a:t>БИЗНЕС-МОДЕЛЬ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590B1E-06B7-4A0A-A09F-2737EC9935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9554" y="1825624"/>
            <a:ext cx="5181600" cy="5032375"/>
          </a:xfrm>
        </p:spPr>
        <p:txBody>
          <a:bodyPr>
            <a:normAutofit fontScale="25000" lnSpcReduction="20000"/>
          </a:bodyPr>
          <a:lstStyle/>
          <a:p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партнёры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 страховые компании, медицинские учреждения, а также разработчиков других медицинских приложений. Сотрудничество с этими партнерами может помочь улучшить функциональность приложения, а также привлечь новых пользователей.</a:t>
            </a:r>
          </a:p>
          <a:p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виды деятельности:</a:t>
            </a:r>
          </a:p>
          <a:p>
            <a:pPr algn="l">
              <a:buFont typeface="+mj-lt"/>
              <a:buAutoNum type="arabicPeriod"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на прием: Приложение должно позволять пользователям записываться на прием к врачам.</a:t>
            </a:r>
          </a:p>
          <a:p>
            <a:pPr algn="l">
              <a:buFont typeface="+mj-lt"/>
              <a:buAutoNum type="arabicPeriod"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с врачами: Приложение должно предоставлять возможность получения консультаций от врачей.</a:t>
            </a:r>
          </a:p>
          <a:p>
            <a:pPr algn="l">
              <a:buFont typeface="+mj-lt"/>
              <a:buAutoNum type="arabicPeriod"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врачах: Приложение должно содержать информацию о врачах, включая их квалификацию и опыт работы.</a:t>
            </a:r>
          </a:p>
          <a:p>
            <a:pPr algn="l">
              <a:buFont typeface="+mj-lt"/>
              <a:buAutoNum type="arabicPeriod"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 с другими системами: Приложение должно быть интегрировано с другими системами, такими как системы записи на прием и электронные медицинские карты.</a:t>
            </a:r>
          </a:p>
          <a:p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Ценностные предложения: </a:t>
            </a:r>
          </a:p>
          <a:p>
            <a:pPr algn="l">
              <a:buFont typeface="+mj-lt"/>
              <a:buAutoNum type="arabicPeriod"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Удобное и быстрое запись на прием к врачу.</a:t>
            </a:r>
          </a:p>
          <a:p>
            <a:pPr algn="l">
              <a:buFont typeface="+mj-lt"/>
              <a:buAutoNum type="arabicPeriod"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получить консультацию специалиста в любое удобное время.</a:t>
            </a:r>
          </a:p>
          <a:p>
            <a:pPr algn="l">
              <a:buFont typeface="+mj-lt"/>
              <a:buAutoNum type="arabicPeriod"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к подробной информации о врачах и медицинских учреждениях.</a:t>
            </a:r>
          </a:p>
          <a:p>
            <a:pPr algn="l">
              <a:buFont typeface="+mj-lt"/>
              <a:buAutoNum type="arabicPeriod"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 с электронными медицинскими картами для удобства пациентов.</a:t>
            </a:r>
          </a:p>
          <a:p>
            <a:pPr marL="0" indent="0">
              <a:buNone/>
            </a:pPr>
            <a:br>
              <a:rPr lang="ru-RU" sz="1200" b="0" i="0" dirty="0">
                <a:effectLst/>
                <a:latin typeface="YS Text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7CEF056-FAB8-4BD3-8455-6EE1998CA5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22293" y="1825624"/>
            <a:ext cx="5181600" cy="4351338"/>
          </a:xfrm>
        </p:spPr>
        <p:txBody>
          <a:bodyPr>
            <a:normAutofit fontScale="25000" lnSpcReduction="20000"/>
          </a:bodyPr>
          <a:lstStyle/>
          <a:p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Потребительские сегменты </a:t>
            </a:r>
            <a:r>
              <a:rPr lang="ru-RU" sz="5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 людей, ищущих удобный способ записи на прием к врачу, пациентов, нуждающихся в получении консультаций, и медицинских работников, которым необходимо управлять своими записями и расписанием.</a:t>
            </a:r>
          </a:p>
          <a:p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Каналы сбыта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 </a:t>
            </a:r>
            <a:r>
              <a:rPr lang="ru-RU" sz="5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онлайн-магазины приложений, такие как Google Play и </a:t>
            </a:r>
            <a:r>
              <a:rPr lang="ru-RU" sz="56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App</a:t>
            </a:r>
            <a:r>
              <a:rPr lang="ru-RU" sz="5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Store, а также прямые загрузки из Интернета.</a:t>
            </a:r>
          </a:p>
          <a:p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ресурсы:</a:t>
            </a:r>
            <a:endParaRPr lang="ru-RU" sz="5600" b="1" i="0" dirty="0">
              <a:solidFill>
                <a:srgbClr val="FFFF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+mj-lt"/>
              <a:buAutoNum type="arabicPeriod"/>
            </a:pPr>
            <a:r>
              <a:rPr lang="ru-RU" sz="5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разработчиков: Для создания качественного приложения необходима команда опытных разработчиков, способных реализовать все необходимые функции и обеспечить стабильность работы приложения.</a:t>
            </a:r>
          </a:p>
          <a:p>
            <a:pPr algn="l">
              <a:buFont typeface="+mj-lt"/>
              <a:buAutoNum type="arabicPeriod"/>
            </a:pPr>
            <a:r>
              <a:rPr lang="ru-RU" sz="5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Финансовые ресурсы: Разработка приложения требует значительных финансовых затрат, включая оплату труда разработчиков, покупку оборудования и программного обеспечения, а также рекламу и маркетинг.</a:t>
            </a:r>
          </a:p>
          <a:p>
            <a:pPr algn="l">
              <a:buFont typeface="+mj-lt"/>
              <a:buAutoNum type="arabicPeriod"/>
            </a:pPr>
            <a:r>
              <a:rPr lang="ru-RU" sz="5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 с медицинскими системами: Для того чтобы приложение было полезным, оно должно иметь возможность интеграции с существующими медицинскими системами, такими как медицинские карты пациентов и системы записи к врачам.</a:t>
            </a:r>
          </a:p>
          <a:p>
            <a:endParaRPr lang="ru-RU" sz="16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065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B99162-F667-48DA-837A-6CF414B3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1764" y="523082"/>
            <a:ext cx="10515600" cy="773112"/>
          </a:xfrm>
        </p:spPr>
        <p:txBody>
          <a:bodyPr>
            <a:normAutofit/>
          </a:bodyPr>
          <a:lstStyle/>
          <a:p>
            <a:r>
              <a:rPr lang="ru-RU" sz="4200" dirty="0">
                <a:latin typeface="Raleway SemiBold" pitchFamily="2" charset="-52"/>
              </a:rPr>
              <a:t>БИЗНЕС-МОДЕЛЬ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3D62D4-A681-412B-85A9-7205CC7507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54724" y="1822689"/>
            <a:ext cx="5181600" cy="5035312"/>
          </a:xfrm>
        </p:spPr>
        <p:txBody>
          <a:bodyPr>
            <a:no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издержек: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Разработка приложения: от 700 000 до 3 500 000 рублей - в зависимости от функциональности, дизайна и платформы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iOS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Android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т. д.).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Инфраструктура и облачные сервисы: от 35 000 до 140 000 рублей в месяц для хранения и обработки медицинской информации.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Защита данных и соответствие стандартам безопасности: от 70 000 до 350 000 рублей в месяц на сертификацию и аудит безопасности данных.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Интеграция с медицинскими информационными системами (ЭМК, ЛИС и т. д.): от 1 400 000 до 7 000 000 рублей в зависимости от сложности интеграции.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Маркетинг и продвижение: от 175 000 до 700 000 рублей в месяц для привлечения пользователей и привлечения врачей.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Обслуживание и поддержка: от 35 000 до 175 000 рублей в месяц на техническую поддержку и обновления приложения.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EC967B6-2752-4BBB-A2A6-05596157F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22293" y="1822689"/>
            <a:ext cx="5261708" cy="5035311"/>
          </a:xfrm>
        </p:spPr>
        <p:txBody>
          <a:bodyPr>
            <a:normAutofit fontScale="25000" lnSpcReduction="20000"/>
          </a:bodyPr>
          <a:lstStyle/>
          <a:p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Поток поступления доходов:</a:t>
            </a:r>
          </a:p>
          <a:p>
            <a:pPr mar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Плата за консультации: Пользователи могут платить за консультации с врачами напрямую через приложение, и приложение будет взимать комиссию за предоставленную услугу.</a:t>
            </a:r>
          </a:p>
          <a:p>
            <a:pPr mar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Рекламные партнерства: Платежи от медицинских учреждений или производителей медицинского оборудования за размещение рекламы в приложении.</a:t>
            </a:r>
          </a:p>
          <a:p>
            <a:pPr mar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Платные подписки: Предоставление расширенных функций (например, доступ к анализам, возможность хранения дополнительной медицинской информации и т.д.) за ежемесячную или годовую плату.</a:t>
            </a:r>
          </a:p>
          <a:p>
            <a:pPr mar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Партнерство с страховыми компаниями: Приложение может взимать плату за предоставление доступа к медицинским услугам или скидки для клиентов страховых компаний.</a:t>
            </a:r>
          </a:p>
          <a:p>
            <a:pPr marL="0" indent="0"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Сопутствующие продажи: Продажа продуктов или услуг, связанных с здоровьем и медициной (например, медицинские приборы, витамины, здоровое питание) через приложение.</a:t>
            </a:r>
          </a:p>
        </p:txBody>
      </p:sp>
    </p:spTree>
    <p:extLst>
      <p:ext uri="{BB962C8B-B14F-4D97-AF65-F5344CB8AC3E}">
        <p14:creationId xmlns:p14="http://schemas.microsoft.com/office/powerpoint/2010/main" val="244305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7A8FFA-3937-4EED-9337-A3F1CAF6A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56" y="285018"/>
            <a:ext cx="10515600" cy="773112"/>
          </a:xfrm>
        </p:spPr>
        <p:txBody>
          <a:bodyPr>
            <a:normAutofit/>
          </a:bodyPr>
          <a:lstStyle/>
          <a:p>
            <a:r>
              <a:rPr lang="ru-RU" sz="4200" dirty="0">
                <a:latin typeface="Raleway SemiBold" pitchFamily="2" charset="-52"/>
              </a:rPr>
              <a:t>КОНКУРЕНТЫ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970DCFBD-D736-4161-B621-91AA568CE8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3374738"/>
              </p:ext>
            </p:extLst>
          </p:nvPr>
        </p:nvGraphicFramePr>
        <p:xfrm>
          <a:off x="1562100" y="1246188"/>
          <a:ext cx="9863992" cy="4682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5192">
                  <a:extLst>
                    <a:ext uri="{9D8B030D-6E8A-4147-A177-3AD203B41FA5}">
                      <a16:colId xmlns:a16="http://schemas.microsoft.com/office/drawing/2014/main" val="967586791"/>
                    </a:ext>
                  </a:extLst>
                </a:gridCol>
                <a:gridCol w="1976804">
                  <a:extLst>
                    <a:ext uri="{9D8B030D-6E8A-4147-A177-3AD203B41FA5}">
                      <a16:colId xmlns:a16="http://schemas.microsoft.com/office/drawing/2014/main" val="2182823114"/>
                    </a:ext>
                  </a:extLst>
                </a:gridCol>
                <a:gridCol w="2079381">
                  <a:extLst>
                    <a:ext uri="{9D8B030D-6E8A-4147-A177-3AD203B41FA5}">
                      <a16:colId xmlns:a16="http://schemas.microsoft.com/office/drawing/2014/main" val="887191812"/>
                    </a:ext>
                  </a:extLst>
                </a:gridCol>
                <a:gridCol w="2852615">
                  <a:extLst>
                    <a:ext uri="{9D8B030D-6E8A-4147-A177-3AD203B41FA5}">
                      <a16:colId xmlns:a16="http://schemas.microsoft.com/office/drawing/2014/main" val="3745493382"/>
                    </a:ext>
                  </a:extLst>
                </a:gridCol>
              </a:tblGrid>
              <a:tr h="573367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Конкурент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Конкурент 2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811807"/>
                  </a:ext>
                </a:extLst>
              </a:tr>
              <a:tr h="57336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B17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ПРОФИ.РУ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148377"/>
                  </a:ext>
                </a:extLst>
              </a:tr>
              <a:tr h="573367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приложения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accent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39514"/>
                  </a:ext>
                </a:extLst>
              </a:tr>
              <a:tr h="573367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Круглосуточная поддержка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accent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606993"/>
                  </a:ext>
                </a:extLst>
              </a:tr>
              <a:tr h="573367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Медицинская экспертиза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accent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076788"/>
                  </a:ext>
                </a:extLst>
              </a:tr>
              <a:tr h="573367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Цена и доступность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accent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302785"/>
                  </a:ext>
                </a:extLst>
              </a:tr>
              <a:tr h="573367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Функциональность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accent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728671"/>
                  </a:ext>
                </a:extLst>
              </a:tr>
              <a:tr h="573367"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Наличие системы </a:t>
                      </a:r>
                      <a:r>
                        <a:rPr lang="ru-RU" sz="180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кэшбэк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accent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503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864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7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14DDF"/>
      </a:accent1>
      <a:accent2>
        <a:srgbClr val="02BAE2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1300</Words>
  <Application>Microsoft Office PowerPoint</Application>
  <PresentationFormat>Широкоэкранный</PresentationFormat>
  <Paragraphs>153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Raleway SemiBold</vt:lpstr>
      <vt:lpstr>Times New Roman</vt:lpstr>
      <vt:lpstr>YS Text</vt:lpstr>
      <vt:lpstr>Office Theme</vt:lpstr>
      <vt:lpstr>«Medilink»</vt:lpstr>
      <vt:lpstr>АКТУАЛЬНОСТЬ ПРОЕКТА</vt:lpstr>
      <vt:lpstr>ЦЕЛИ И ЗАДАЧИ ПРОЕКТА</vt:lpstr>
      <vt:lpstr>ЦЕЛЕВАЯ АУДИТОРИЯ</vt:lpstr>
      <vt:lpstr>ПРОБЛЕМА</vt:lpstr>
      <vt:lpstr>РЕШЕНИЯ ПРОБЛЕМЫ</vt:lpstr>
      <vt:lpstr>БИЗНЕС-МОДЕЛЬ</vt:lpstr>
      <vt:lpstr>БИЗНЕС-МОДЕЛЬ</vt:lpstr>
      <vt:lpstr>КОНКУРЕНТЫ</vt:lpstr>
      <vt:lpstr>QR-код</vt:lpstr>
      <vt:lpstr>Текущие результаты</vt:lpstr>
      <vt:lpstr>ПАСПОРТ СТАРТАП ПРОЕКТА</vt:lpstr>
      <vt:lpstr>ПЛАН ДАЛЬНЕЙШЕЙ РЕАЛИЗАЦИИ</vt:lpstr>
      <vt:lpstr>КОНТАКТЫ ЛИДЕРА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Microsoft Office User</dc:creator>
  <cp:lastModifiedBy>Никита Герасимов</cp:lastModifiedBy>
  <cp:revision>22</cp:revision>
  <dcterms:created xsi:type="dcterms:W3CDTF">2023-02-12T09:15:40Z</dcterms:created>
  <dcterms:modified xsi:type="dcterms:W3CDTF">2023-12-10T11:08:47Z</dcterms:modified>
</cp:coreProperties>
</file>