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73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58095-50B3-8082-E2B2-D1C19E8A6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CB3370-4CCF-F2C3-285B-A76650394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99B38B-2919-5F8D-E34E-D5A7CFA8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B7B4AE-C621-A075-D3CE-2EA15B63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1CA09-718D-BF4A-E525-D40FA9E3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84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FA08C-29B0-1659-E679-E4567F08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57050E-5145-570B-054F-83BA7C39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BCDE8-3725-FAC7-B875-B7ABDBA0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86385-3E3D-F295-83F3-E50853CE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AB7FB-E5C2-F667-8713-700ADC61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9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472FC4-601E-0A95-95E9-DEE6339CD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3A300D-66C8-22C2-67F2-ED48E31E1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EC540-8140-3036-2156-A709CA5D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64BEB-689B-8740-4E0F-0A95DBA3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7209B-92ED-2CE0-AB51-46B81706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5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CB908-F3B7-2123-1244-AB54041E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7B59D4-5040-5672-DF87-4F968CD4E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DC1F1-D291-123F-485C-909FE32C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44A7E2-FD27-3FAD-FDB9-86A70D72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C72FE0-7A3F-308F-0C9E-D151C7CF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11D57-AEEC-A9CB-763B-B83DAB09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D32FFC-757F-371C-D9CC-797375ED5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B5786-A34B-08E9-6D60-2DB88017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98FAE-2454-44E7-35D7-946D3C0B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5894DF-7E8F-BE58-6717-D09AC1F0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9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A01C7-6509-84CD-5107-23BD8A97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FB7E7C-2586-D5F3-2C6F-7BC400DDE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ACF0FC-80B8-C137-C0CE-82CD8E8E6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FDC0CA-DD55-D78D-01C9-5A79A7F1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D414F9-8E3F-1BC0-4AF9-10C6C2E5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8FE285-C770-C77E-5A4B-EEE344BD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267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DB020-073B-A003-82DB-26764ACF1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C41193-95F0-D014-039A-3B91B68B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4791B9-D92C-D81F-4857-F93861CCA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F808B8-AB97-D034-2CC0-8D905304B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C6A0FF-B6E7-3729-6B31-EF45895DE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1B61AE-CA1C-E3CE-9A6E-9851F1BC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C9DD4A-65B2-014A-F17F-C9F384C9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3D58E3-C3F3-F34D-A3AB-FD7C2148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1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680D1-3F07-C58F-FBBF-E5488452C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C83670-6823-2AE4-B417-646460E6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C0B8E8-E3E7-EA30-84EB-518182ABF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0F43D3-1A79-939F-7592-BB40EFD8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37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33A150-EDFF-3864-F29F-180DF597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4DE713-98AB-8558-CEC0-27A4E2DC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842E87-5CF0-BA7E-F5F5-F2CACD73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73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6C594-83BA-C6C3-454E-4D55C6D2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7772E4-5566-4354-8F6B-798FBCE5C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C2BF9C-FE4D-B99D-B9F6-89CE8C858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9B28D6-6A71-CE97-1DB2-2F0C838D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FFD5CF-2F2A-9447-0916-A00BFFAE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2A7E0F-24C1-E43C-EBE4-6DFC3C9F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33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50AE9-4C98-E49B-1FA7-AC38A641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44F582-75E7-237C-E11B-172CF80B6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9FA960-FA18-4772-71B5-C17640FD9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36FE68-29AF-AC20-98B0-42BA2A15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0A59E7-4372-46AC-92F7-2E96C3C6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09899A-785A-5C8A-A478-94F290B8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10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671DE-2180-569E-BFFF-F5CC1200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06F1F5-AFB1-C013-2BFD-6136A171D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0216FE-A13E-340C-CD6A-BDDFC8F4C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1F5E1-483C-4CE5-BC2D-9AAD9B1B0E6B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4F4FB5-BB0E-3AB2-C86D-C5C14B965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1A0EA-17F1-5F21-AF26-D9AAA8D0F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3C51A-5A60-402B-B679-C72ADA738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plederer25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D04FE-A3C2-BADE-3EBC-BB908AD4F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04341"/>
            <a:ext cx="9144000" cy="2387600"/>
          </a:xfrm>
        </p:spPr>
        <p:txBody>
          <a:bodyPr>
            <a:normAutofit/>
          </a:bodyPr>
          <a:lstStyle/>
          <a:p>
            <a:r>
              <a:rPr lang="ru-RU" sz="5900" kern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Сравнительный анализ вертикальных </a:t>
            </a:r>
            <a:r>
              <a:rPr lang="ru-RU" sz="5900" kern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ветротурбин</a:t>
            </a:r>
            <a:endParaRPr lang="ru-RU" sz="59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71790B-C51A-0338-5BEE-DEADB5A45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507699"/>
            <a:ext cx="9144000" cy="1563686"/>
          </a:xfrm>
        </p:spPr>
        <p:txBody>
          <a:bodyPr>
            <a:normAutofit/>
          </a:bodyPr>
          <a:lstStyle/>
          <a:p>
            <a:r>
              <a:rPr lang="ru-RU" dirty="0"/>
              <a:t>Лаборатория кибернетики </a:t>
            </a:r>
            <a:r>
              <a:rPr lang="ru-RU"/>
              <a:t>СКБ «КИТ»</a:t>
            </a:r>
            <a:endParaRPr lang="ru-RU" dirty="0"/>
          </a:p>
          <a:p>
            <a:r>
              <a:rPr lang="ru-RU" dirty="0" err="1"/>
              <a:t>Ледерер</a:t>
            </a:r>
            <a:r>
              <a:rPr lang="ru-RU" dirty="0"/>
              <a:t> П.А. </a:t>
            </a:r>
            <a:br>
              <a:rPr lang="ru-RU" dirty="0"/>
            </a:br>
            <a:r>
              <a:rPr lang="ru-RU" dirty="0"/>
              <a:t>Кочубей Д.С.</a:t>
            </a:r>
          </a:p>
        </p:txBody>
      </p:sp>
      <p:cxnSp>
        <p:nvCxnSpPr>
          <p:cNvPr id="34" name="Straight Connector 28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AC011D-5CF5-CE2A-8CA1-650FC92CE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5406" y="5062163"/>
            <a:ext cx="3508650" cy="825766"/>
          </a:xfrm>
          <a:prstGeom prst="rect">
            <a:avLst/>
          </a:prstGeom>
        </p:spPr>
      </p:pic>
      <p:pic>
        <p:nvPicPr>
          <p:cNvPr id="4098" name="Picture 2" descr="Институт компьютерных технологий и информационной безопасности Южного  федерального университета">
            <a:extLst>
              <a:ext uri="{FF2B5EF4-FFF2-40B4-BE49-F238E27FC236}">
                <a16:creationId xmlns:a16="http://schemas.microsoft.com/office/drawing/2014/main" id="{9CD07FC3-B90D-95E4-1098-8F3A4127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2" y="4863867"/>
            <a:ext cx="2241597" cy="102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27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AA9B-6F21-C5CF-D40E-921E785E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 dirty="0"/>
              <a:t>Эксперимент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6AE02-5CA9-8723-F1DC-BB1ED79F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61" y="2490868"/>
            <a:ext cx="10143668" cy="3435531"/>
          </a:xfrm>
        </p:spPr>
        <p:txBody>
          <a:bodyPr anchor="ctr">
            <a:noAutofit/>
          </a:bodyPr>
          <a:lstStyle/>
          <a:p>
            <a:pPr indent="0">
              <a:spcAft>
                <a:spcPts val="600"/>
              </a:spcAft>
              <a:buNone/>
              <a:tabLst>
                <a:tab pos="182880" algn="l"/>
              </a:tabLst>
            </a:pP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Для проверки теории было принято решение создать миниатюрную аэротрубу и продуть в ней следующие виды вертикальных </a:t>
            </a:r>
            <a:r>
              <a:rPr lang="ru-RU" sz="18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ветротурбин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  <a:tabLst>
                <a:tab pos="182880" algn="l"/>
              </a:tabLst>
            </a:pP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Дарье H-образный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  <a:tabLst>
                <a:tab pos="182880" algn="l"/>
              </a:tabLst>
            </a:pP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Дарье </a:t>
            </a:r>
            <a:r>
              <a:rPr lang="ru-RU" sz="18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геликоидный</a:t>
            </a:r>
            <a:endParaRPr lang="ru-RU" sz="1800" spc="-5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  <a:tabLst>
                <a:tab pos="182880" algn="l"/>
              </a:tabLst>
            </a:pP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Савониус обыкновенный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  <a:tabLst>
                <a:tab pos="182880" algn="l"/>
              </a:tabLst>
            </a:pP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Савониус </a:t>
            </a:r>
            <a:r>
              <a:rPr lang="ru-RU" sz="18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геликоидный</a:t>
            </a:r>
            <a:endParaRPr lang="ru-RU" sz="1800" spc="-5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Аэротруба представляет из себя фанерный короб. Скорость ветра внутри аэротрубы фиксировалась с помощью немеханического анемометра, работающего по принципу </a:t>
            </a:r>
            <a:r>
              <a:rPr lang="en-US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hot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en-US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wire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закреплённого внутри трубы. </a:t>
            </a: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ходе эксперимента с помощью геркона фиксировалось количество оборотов, которые совершает ротор за одну секунду, а также с помощью закреплённого снизу электродвигателя были получены значения силы тока на разных скоростях вращения.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3495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CC41C-B975-6D8D-77A3-75C05EFB3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pPr algn="ctr"/>
            <a:r>
              <a:rPr lang="ru-RU" sz="3700" dirty="0"/>
              <a:t>Экспериментальная установка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F436A-F324-2E36-B190-0D316630F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75" y="2840428"/>
            <a:ext cx="3958061" cy="29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13" descr="Изображение выглядит как внутренний, пол, стена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9916AAB2-BA9B-52C6-61E7-B2D531AA7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73" y="1420214"/>
            <a:ext cx="5817173" cy="4351338"/>
          </a:xfrm>
        </p:spPr>
      </p:pic>
    </p:spTree>
    <p:extLst>
      <p:ext uri="{BB962C8B-B14F-4D97-AF65-F5344CB8AC3E}">
        <p14:creationId xmlns:p14="http://schemas.microsoft.com/office/powerpoint/2010/main" val="266365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3F943-CE99-2535-EF9B-95258A5A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ru-RU" sz="4800" dirty="0"/>
              <a:t>Результаты эксперимента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ECCAA-EE63-261F-9268-E30C1369F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Проведённый нами эксперимент не подтвердил выдвинутых гипотез, скорость вращения и мощность роторов типа Савониус оказалась выше, чем у роторов Дарье. </a:t>
            </a: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Основной причиной такого результата является несовершенство конструкции </a:t>
            </a:r>
            <a:r>
              <a:rPr lang="en-US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-образного и </a:t>
            </a:r>
            <a:r>
              <a:rPr lang="ru-RU" sz="17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Геликоидного</a:t>
            </a: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роторов. </a:t>
            </a:r>
            <a:r>
              <a:rPr lang="ru-RU" sz="17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С</a:t>
            </a: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оотношение размеров лопастей к общему радиусу и высоте установки является крайне важным параметром, который необходимо учитывать при проектировании </a:t>
            </a:r>
            <a:r>
              <a:rPr lang="ru-RU" sz="17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ветротурбин</a:t>
            </a: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такого типа. </a:t>
            </a: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Ещё одной возможной причиной неудачного эксперимента является недостаточная жёсткость моделей роторов и большие потери энергии вследствие биения вала ротора.</a:t>
            </a: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891830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AD851-FE2A-3BF0-38D5-C65641F4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89" y="813467"/>
            <a:ext cx="5040285" cy="1169585"/>
          </a:xfrm>
        </p:spPr>
        <p:txBody>
          <a:bodyPr anchor="b">
            <a:normAutofit/>
          </a:bodyPr>
          <a:lstStyle/>
          <a:p>
            <a:r>
              <a:rPr lang="ru-RU" sz="3700" dirty="0"/>
              <a:t>Полноразмерная тестовая установка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11239-4EC7-7F5E-7EAE-1D2CA0890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69" y="2184834"/>
            <a:ext cx="7305198" cy="36324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/>
              <a:t>Параметры ветрогенератора</a:t>
            </a:r>
            <a:r>
              <a:rPr lang="en-US" sz="2000" dirty="0"/>
              <a:t>:</a:t>
            </a:r>
          </a:p>
          <a:p>
            <a:r>
              <a:rPr lang="ru-RU" sz="2000" dirty="0"/>
              <a:t>Тип</a:t>
            </a:r>
            <a:r>
              <a:rPr lang="en-US" sz="2000" dirty="0"/>
              <a:t>: </a:t>
            </a:r>
            <a:r>
              <a:rPr lang="ru-RU" sz="2000" dirty="0"/>
              <a:t>комбинированный ротор, внешний Дарье и стартовый Савониус.</a:t>
            </a:r>
            <a:endParaRPr lang="en-US" sz="2000" dirty="0"/>
          </a:p>
          <a:p>
            <a:r>
              <a:rPr lang="ru-RU" sz="2000" dirty="0"/>
              <a:t>Диаметр ротора</a:t>
            </a:r>
            <a:r>
              <a:rPr lang="en-US" sz="2000" dirty="0"/>
              <a:t>:</a:t>
            </a:r>
            <a:r>
              <a:rPr lang="ru-RU" sz="2000" dirty="0"/>
              <a:t> 	</a:t>
            </a:r>
            <a:r>
              <a:rPr lang="en-US" sz="2000" dirty="0"/>
              <a:t>	</a:t>
            </a:r>
            <a:r>
              <a:rPr lang="ru-RU" sz="2000" dirty="0"/>
              <a:t>	1.4 м</a:t>
            </a:r>
            <a:endParaRPr lang="en-US" sz="2000" dirty="0"/>
          </a:p>
          <a:p>
            <a:r>
              <a:rPr lang="ru-RU" sz="2000" dirty="0"/>
              <a:t>Высота лопасти</a:t>
            </a:r>
            <a:r>
              <a:rPr lang="en-US" sz="2000" dirty="0"/>
              <a:t>: </a:t>
            </a:r>
            <a:r>
              <a:rPr lang="ru-RU" sz="2000" dirty="0"/>
              <a:t>	</a:t>
            </a:r>
            <a:r>
              <a:rPr lang="en-US" sz="2000" dirty="0"/>
              <a:t>	</a:t>
            </a:r>
            <a:r>
              <a:rPr lang="ru-RU" sz="2000" dirty="0"/>
              <a:t>	0.8 м</a:t>
            </a:r>
            <a:endParaRPr lang="en-US" sz="2000" dirty="0"/>
          </a:p>
          <a:p>
            <a:r>
              <a:rPr lang="ru-RU" sz="2000" dirty="0"/>
              <a:t>Профиль крыла</a:t>
            </a:r>
            <a:r>
              <a:rPr lang="en-US" sz="2000" dirty="0"/>
              <a:t>: </a:t>
            </a:r>
            <a:r>
              <a:rPr lang="ru-RU" sz="2000" dirty="0"/>
              <a:t>	</a:t>
            </a:r>
            <a:r>
              <a:rPr lang="en-US" sz="2000" dirty="0"/>
              <a:t>	</a:t>
            </a:r>
            <a:r>
              <a:rPr lang="ru-RU" sz="2000" dirty="0"/>
              <a:t>	</a:t>
            </a:r>
            <a:r>
              <a:rPr lang="en-US" sz="2000" dirty="0"/>
              <a:t>NACA 0021</a:t>
            </a:r>
          </a:p>
          <a:p>
            <a:r>
              <a:rPr lang="ru-RU" sz="2000" dirty="0"/>
              <a:t>Тип генератора</a:t>
            </a:r>
            <a:r>
              <a:rPr lang="en-US" sz="2000" dirty="0"/>
              <a:t>: 	</a:t>
            </a:r>
            <a:r>
              <a:rPr lang="ru-RU" sz="2000" dirty="0"/>
              <a:t>		Постоянные магниты</a:t>
            </a:r>
          </a:p>
          <a:p>
            <a:r>
              <a:rPr lang="ru-RU" sz="2000" dirty="0"/>
              <a:t>Теоретическая мощность при 10 м</a:t>
            </a:r>
            <a:r>
              <a:rPr lang="en-US" sz="2000" dirty="0"/>
              <a:t>/c: </a:t>
            </a:r>
            <a:r>
              <a:rPr lang="ru-RU" sz="2000" dirty="0"/>
              <a:t>	</a:t>
            </a:r>
            <a:r>
              <a:rPr lang="en-US" sz="2000" dirty="0"/>
              <a:t>~241 </a:t>
            </a:r>
            <a:r>
              <a:rPr lang="ru-RU" sz="2000" dirty="0"/>
              <a:t>Вт</a:t>
            </a:r>
            <a:endParaRPr lang="en-US" sz="2000" dirty="0"/>
          </a:p>
          <a:p>
            <a:r>
              <a:rPr lang="ru-RU" sz="2000" dirty="0"/>
              <a:t>Материал лопастей 			Композит, стеклоткань</a:t>
            </a:r>
          </a:p>
        </p:txBody>
      </p:sp>
      <p:pic>
        <p:nvPicPr>
          <p:cNvPr id="5" name="Рисунок 4" descr="Изображение выглядит как внешний, бетон, цемент, обочина&#10;&#10;Автоматически созданное описание">
            <a:extLst>
              <a:ext uri="{FF2B5EF4-FFF2-40B4-BE49-F238E27FC236}">
                <a16:creationId xmlns:a16="http://schemas.microsoft.com/office/drawing/2014/main" id="{2E5B1303-88F3-4209-2409-5B1C8A92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61" y="378431"/>
            <a:ext cx="3232374" cy="57482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45C67F-B8B5-05E0-BEAD-DE7646FAB59D}"/>
                  </a:ext>
                </a:extLst>
              </p:cNvPr>
              <p:cNvSpPr txBox="1"/>
              <p:nvPr/>
            </p:nvSpPr>
            <p:spPr>
              <a:xfrm>
                <a:off x="6420131" y="4806580"/>
                <a:ext cx="1936509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𝑝𝑆</m:t>
                      </m:r>
                      <m:sSubSup>
                        <m:sSubSup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𝐶𝑝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45C67F-B8B5-05E0-BEAD-DE7646FAB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131" y="4806580"/>
                <a:ext cx="1936509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662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C75E0-7A8A-79F5-B247-FEA2A46E9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/>
              <a:t>Комбинированная установка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 descr="Изображение выглядит как дерево, растение">
            <a:extLst>
              <a:ext uri="{FF2B5EF4-FFF2-40B4-BE49-F238E27FC236}">
                <a16:creationId xmlns:a16="http://schemas.microsoft.com/office/drawing/2014/main" id="{D4B49DB5-E7BD-E6B0-D4A9-2D89834A0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59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4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14C1C-9FC9-0B48-11C1-9A67A0F0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/>
              <a:t>Список источников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AEEBE-9AE7-628C-408B-70C493385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861"/>
            <a:ext cx="10515600" cy="4351338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Abdullah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Muratoglu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Muhammed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sungur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demir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Numerical Analyses of a straight bladed vertical axis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Darrieus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wind turbine: verification of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dms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algorithm and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Qblade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code // European Journal of Technic – DOI:10.36222/ejt.643483</a:t>
            </a:r>
            <a:endParaRPr lang="ru-RU" sz="13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Manwell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J. F. Wind Energy Explained: Theory, Design and Application / J. F.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Manwell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J. G. McGowan, A. L. Rogers. — Chichester, West Sussex, UK : John Wiley &amp; Sons Ltd., February 2012. — P. 92–96. — ISBN 9780470015001.</a:t>
            </a:r>
            <a:endParaRPr lang="ru-RU" sz="13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Frederikus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Wenehenubuna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Andy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Saputraa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Hadi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Sutantoa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An experimental study on the performance of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Savonius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wind turbines related with the number of blades // 2nd International Conference on Sustainable Energy Engineering and Application, ICSEEA 2014  – DOI: 10.1016/j.egypro.2015.03.259</a:t>
            </a:r>
            <a:endParaRPr lang="ru-RU" sz="13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N. C. Batista, Rui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Melicio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João Matias, João P. S.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Catalão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Self-start performance evaluation in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Darrieus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-type vertical axis wind turbines: Methodology and computational tool applied to symmetrical airfoils // Renewable energy power quality journal 2011 –  DOI:10.24084/repqj09.302</a:t>
            </a:r>
            <a:endParaRPr lang="ru-RU" sz="13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Palanisamy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Mohan Kumar,  Krishnamoorthi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Sivalingam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Srikanth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Narasimalu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Teik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-Cheng Lim A Review on the Evolution of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Darrieus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Vertical Axis Wind Turbine: Small Wind Turbines // Journal of Power and Energy Engineering 2019 – DOI:10.4236/jpee.2019.74002  </a:t>
            </a:r>
            <a:endParaRPr lang="ru-RU" sz="13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Alessandro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Bianchini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Giovanni Ferrara, Lorenzo Ferrari Design guidelines for H-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Darrieus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wind turbines: Optimization of the annual energy yield // Energy Conversion and Management volume 89, 1 January 2015, Pages 690-707 – DOI: j.enconman.2014.10.038</a:t>
            </a:r>
            <a:endParaRPr lang="ru-RU" sz="13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Amani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Altmimi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Mustafa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Alaskari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Oday I. Abdullah, Ahmed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Alhamadani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Design and Optimization of Vertical Axis Wind Turbines Using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QBlade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// Applied System Innovation, October 2021 – DOI: 10.3390/asi4040074</a:t>
            </a:r>
            <a:endParaRPr lang="ru-RU" sz="13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>
              <a:spcAft>
                <a:spcPts val="250"/>
              </a:spcAft>
              <a:buSzPts val="800"/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Joni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Welman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Simatupang</a:t>
            </a:r>
            <a:r>
              <a:rPr lang="ru-RU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13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Kristiantho</a:t>
            </a:r>
            <a:r>
              <a:rPr lang="en-US" sz="13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Sulistiohadi Portable Wind Turbine for Energy Recharging Device Applications</a:t>
            </a:r>
            <a:r>
              <a:rPr lang="ru-RU" sz="13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3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// Journal of Electrical And Electronics Engineering, July 2016</a:t>
            </a:r>
            <a:r>
              <a:rPr lang="en-US" sz="13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13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DOI:10.33021/jeee.v1i01.56</a:t>
            </a:r>
            <a:endParaRPr lang="ru-RU" sz="13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2335065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97F80-0FAE-5E24-C3FD-9FD21116A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Контакты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B9966E-BC66-BAC1-2F2F-A8986FC6567D}"/>
              </a:ext>
            </a:extLst>
          </p:cNvPr>
          <p:cNvSpPr txBox="1"/>
          <p:nvPr/>
        </p:nvSpPr>
        <p:spPr>
          <a:xfrm>
            <a:off x="3107871" y="4703705"/>
            <a:ext cx="2395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Ледерер П.А.</a:t>
            </a:r>
            <a:br>
              <a:rPr lang="ru-RU"/>
            </a:br>
            <a:r>
              <a:rPr lang="en-US">
                <a:hlinkClick r:id="rId2"/>
              </a:rPr>
              <a:t>plederer25@gmail.com</a:t>
            </a:r>
            <a:endParaRPr lang="en-US"/>
          </a:p>
          <a:p>
            <a:r>
              <a:rPr lang="en-US"/>
              <a:t>+7(918) 850-47-22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91466-B1F7-AE35-1046-9DE17FF872FC}"/>
              </a:ext>
            </a:extLst>
          </p:cNvPr>
          <p:cNvSpPr txBox="1"/>
          <p:nvPr/>
        </p:nvSpPr>
        <p:spPr>
          <a:xfrm>
            <a:off x="6881154" y="4776133"/>
            <a:ext cx="1952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Кочубей Д.С.</a:t>
            </a:r>
            <a:br>
              <a:rPr lang="ru-RU" dirty="0"/>
            </a:br>
            <a:r>
              <a:rPr lang="en-US" dirty="0"/>
              <a:t>@gmail.com</a:t>
            </a:r>
            <a:br>
              <a:rPr lang="en-US" dirty="0"/>
            </a:br>
            <a:r>
              <a:rPr lang="en-US" dirty="0"/>
              <a:t>+7(951) 839-73-06</a:t>
            </a:r>
            <a:endParaRPr lang="ru-RU" dirty="0"/>
          </a:p>
        </p:txBody>
      </p:sp>
      <p:pic>
        <p:nvPicPr>
          <p:cNvPr id="13" name="Рисунок 12" descr="Изображение выглядит как дерево, внешний,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F219A5BE-D67B-CBEA-C5D5-97C74C884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71" y="2141575"/>
            <a:ext cx="2129760" cy="23937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FC0D8C-771E-67FC-C3FC-99BE1282B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31" y="2141575"/>
            <a:ext cx="2129760" cy="23937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77E927B-1C46-9506-DBD6-4BEA1E6C1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03759" y="5822655"/>
            <a:ext cx="3508650" cy="8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2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78CDE-5287-B497-DB22-EB522048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600" dirty="0"/>
              <a:t>Введение</a:t>
            </a:r>
          </a:p>
        </p:txBody>
      </p:sp>
      <p:sp>
        <p:nvSpPr>
          <p:cNvPr id="3091" name="Rectangle 308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2" name="Content Placeholder 3077">
            <a:extLst>
              <a:ext uri="{FF2B5EF4-FFF2-40B4-BE49-F238E27FC236}">
                <a16:creationId xmlns:a16="http://schemas.microsoft.com/office/drawing/2014/main" id="{4A5FE6EA-0F42-21EE-976D-435E2E29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Ветроэнергетика является одной из самых производительных отраслей альтернативной энергетики.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Промышленные ветроустановки чаще всего используют горизонтальный трёхлопастной ротор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ветротубины</a:t>
            </a: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однако существуют и другие конструкции ротора, в том числе и вертикальные.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работе рассмотрены основные виды вертикальных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ветротурбин</a:t>
            </a: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разобраны плюсы и минусы каждой конструкции, а также представлены данные, полученные в ходе эксперимента.</a:t>
            </a:r>
            <a:endParaRPr lang="en-US" sz="1800" dirty="0"/>
          </a:p>
        </p:txBody>
      </p:sp>
      <p:sp>
        <p:nvSpPr>
          <p:cNvPr id="3093" name="Rectangle 308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4" name="Rectangle 308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6FF7A3-85DE-1461-BE05-E7DE9966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866520"/>
            <a:ext cx="5628018" cy="28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070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B217B-477B-6BEE-174E-846B9DFC3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ru-RU" dirty="0"/>
              <a:t>Преимущества вертикальных ветроустановок (</a:t>
            </a:r>
            <a:r>
              <a:rPr lang="en-US" dirty="0"/>
              <a:t>VAWT</a:t>
            </a:r>
            <a:r>
              <a:rPr lang="ru-RU" dirty="0"/>
              <a:t>)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DAEC4A-F8AD-5A27-0EB7-CD323B4E3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Основными преимуществами вертикальных ветроустановок</a:t>
            </a:r>
            <a:r>
              <a:rPr lang="en-US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(VAWT - vertical-axis wind turbine)</a:t>
            </a: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над горизонтальными являются пониженная шумовая нагрузка и более низкие скорости ветра, которые требуются для</a:t>
            </a:r>
            <a:r>
              <a:rPr lang="en-US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выработки электроэнергии.</a:t>
            </a: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7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Горизонтальные ветрогенераторы выходят на "рабочие" обороты на скоростях ветра выше 6 м/c, в отличие от вертикальных аналогов способных вырабатывать электричество уже при 3–4 м/c. </a:t>
            </a:r>
          </a:p>
          <a:p>
            <a:endParaRPr lang="ru-RU" sz="17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053FB4-4638-3D5C-F66A-CA86AA78D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1532" y="3189002"/>
            <a:ext cx="5150277" cy="2304749"/>
          </a:xfrm>
          <a:prstGeom prst="rect">
            <a:avLst/>
          </a:prstGeom>
          <a:noFill/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5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AD851-FE2A-3BF0-38D5-C65641F4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ru-RU" sz="3700"/>
              <a:t>Виды вертикальных ветрогенераторов </a:t>
            </a:r>
            <a:r>
              <a:rPr lang="en-US" sz="3700"/>
              <a:t>VAWT</a:t>
            </a:r>
            <a:endParaRPr lang="ru-RU" sz="3700"/>
          </a:p>
        </p:txBody>
      </p:sp>
      <p:grpSp>
        <p:nvGrpSpPr>
          <p:cNvPr id="1040" name="Group 103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42" name="Rectangle 10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10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11239-4EC7-7F5E-7EAE-1D2CA0890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pPr indent="0">
              <a:spcAft>
                <a:spcPts val="600"/>
              </a:spcAft>
              <a:buNone/>
              <a:tabLst>
                <a:tab pos="182880" algn="l"/>
              </a:tabLst>
            </a:pP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Все существующие на данный момент вертикальные </a:t>
            </a:r>
            <a:r>
              <a:rPr lang="ru-RU" sz="20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ветротурбины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можно разделить на две группы по принципу действия: </a:t>
            </a:r>
          </a:p>
          <a:p>
            <a:pPr marL="571500" indent="-342900">
              <a:spcAft>
                <a:spcPts val="600"/>
              </a:spcAft>
              <a:tabLst>
                <a:tab pos="182880" algn="l"/>
              </a:tabLst>
            </a:pPr>
            <a:r>
              <a:rPr lang="ru-RU" sz="20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Т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урбины типа Савониус</a:t>
            </a:r>
            <a:r>
              <a:rPr lang="ru-RU" sz="20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ru-RU" sz="20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Resistance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0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runner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r>
              <a:rPr lang="en-US" sz="20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ru-RU" sz="20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 Принцип работы основан на сопротивлении ротора набегающему потоку. </a:t>
            </a:r>
          </a:p>
          <a:p>
            <a:pPr marL="571500" indent="-342900">
              <a:spcAft>
                <a:spcPts val="600"/>
              </a:spcAft>
              <a:tabLst>
                <a:tab pos="182880" algn="l"/>
              </a:tabLst>
            </a:pPr>
            <a:r>
              <a:rPr lang="ru-RU" sz="20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Т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урбины типа Дарье</a:t>
            </a:r>
            <a:r>
              <a:rPr lang="en-US" sz="20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ru-RU" sz="20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Uplift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0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runner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r>
              <a:rPr lang="ru-RU" sz="20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П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ринцип работы основан на подъёмной силе действующей на лопасти ротора.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558E2-9B50-0736-18C6-BBCDA142E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5650" y="581892"/>
            <a:ext cx="4092978" cy="2518756"/>
          </a:xfrm>
          <a:prstGeom prst="rect">
            <a:avLst/>
          </a:prstGeom>
          <a:noFill/>
        </p:spPr>
      </p:pic>
      <p:sp>
        <p:nvSpPr>
          <p:cNvPr id="1045" name="Rectangle 104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orking principles of a lift-type vertical axis wind turbine (VAWT)... |  Download Scientific Diagram">
            <a:extLst>
              <a:ext uri="{FF2B5EF4-FFF2-40B4-BE49-F238E27FC236}">
                <a16:creationId xmlns:a16="http://schemas.microsoft.com/office/drawing/2014/main" id="{8031C63A-385C-E1E3-93EB-A823B9A33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6278" y="3707894"/>
            <a:ext cx="368985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14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A87B3-11B0-065E-66B3-B1AAF367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600"/>
              <a:t>Быстроходность ветротурбин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FEE9D7-BA80-DD90-BAB8-A180D9D98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Одним из основных параметров ротора ветрогенератора является быстроходность, равная отношению линейной скорости лопасти к скорости набегающего ветряного потока. Другое название этого параметра - коэффициент быстроходности или коэффициент преобразования.</a:t>
            </a:r>
          </a:p>
          <a:p>
            <a:r>
              <a:rPr lang="ru-RU" sz="1800" dirty="0">
                <a:latin typeface="Times New Roman" panose="02020603050405020304" pitchFamily="18" charset="0"/>
                <a:ea typeface="SimSun" panose="02010600030101010101" pitchFamily="2" charset="-122"/>
              </a:rPr>
              <a:t>М</a:t>
            </a: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аксимальное теоретически возможное значение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Cp</a:t>
            </a: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не может быть выше 59.3%, это значение называется предел Беца </a:t>
            </a:r>
            <a:endParaRPr lang="ru-RU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B0EC7-6304-CA86-094B-5454C24AB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026182"/>
            <a:ext cx="5628018" cy="4572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629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068" name="Rectangle 2067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9" name="Rectangle 2068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D2514-83A9-508C-D370-96EC7227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ru-RU" sz="4000" dirty="0"/>
              <a:t>Ротор типа Савониус</a:t>
            </a:r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B1BCA-9368-D31A-9EC1-B20DAA888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400" spc="-5" dirty="0">
                <a:latin typeface="Times New Roman" panose="02020603050405020304" pitchFamily="18" charset="0"/>
                <a:ea typeface="SimSun" panose="02010600030101010101" pitchFamily="2" charset="-122"/>
              </a:rPr>
              <a:t>Б</a:t>
            </a:r>
            <a:r>
              <a:rPr lang="ru-RU" sz="14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ыстроходность ротора типа Савониус в несколько раз меньше, чем у ротора типа Дарье. В первую очередь это связанно с их принципом и особенностями работы этих турбин.</a:t>
            </a: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Одним из факторов уменьшающим быстроходность ротора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Савониуса</a:t>
            </a:r>
            <a:r>
              <a:rPr lang="ru-RU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является то, что при совершении оборота, лопасть вследствие оказываемого сопротивления от набегающего воздушного потока начинает тормозить вращение.</a:t>
            </a: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Низкий КПД ветрогенераторов, использующих в своей основе исключительно ротора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Савониуса</a:t>
            </a:r>
            <a:r>
              <a:rPr lang="ru-RU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обуславливает низкую популярность таких энергоустановок. Использование промышленных установок на основе ротора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Савониуса</a:t>
            </a:r>
            <a:r>
              <a:rPr lang="ru-RU" sz="1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нецелесообразно</a:t>
            </a: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4F00E3-4437-45BE-FACE-DAF2974C8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640" y="774285"/>
            <a:ext cx="2581173" cy="2581173"/>
          </a:xfrm>
          <a:prstGeom prst="rect">
            <a:avLst/>
          </a:prstGeom>
        </p:spPr>
      </p:pic>
      <p:pic>
        <p:nvPicPr>
          <p:cNvPr id="2060" name="Picture 12" descr="Ветрогенератор-ротор Онипко: все, что вам хотелось бы знать">
            <a:extLst>
              <a:ext uri="{FF2B5EF4-FFF2-40B4-BE49-F238E27FC236}">
                <a16:creationId xmlns:a16="http://schemas.microsoft.com/office/drawing/2014/main" id="{E6EF0D1C-EB8B-E730-AF15-E0CCDBAD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0445" y="3575074"/>
            <a:ext cx="3441564" cy="25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9081-CA09-B989-26FA-AA811850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600" dirty="0"/>
              <a:t>Ротор типа Дарье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95903-A2FE-3CF7-6846-7ABF770DD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Роторы типа Дарье, поддерживают своё вращение за счёт подъёмной силы, появляющейся из-за того, что лопасти ротора выполнены в форме крыла.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Наиболее часто для вертикальных ветроустановок используются следующие профили крыла: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NACA</a:t>
            </a: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0030, NACA 0021, NACA 0020 и NACA 0018 </a:t>
            </a:r>
            <a:endParaRPr lang="ru-RU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3CA6C0-27F8-10B8-4E05-6DE0DE6FC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721334"/>
            <a:ext cx="5628018" cy="3182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334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CC41C-B975-6D8D-77A3-75C05EFB3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ru-RU" sz="4800" dirty="0"/>
              <a:t>Недостатки роторов Дарье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F03E6-F678-C519-7450-7F2ED32DB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У роторов Дарье есть один существенный минус, такие </a:t>
            </a:r>
            <a:r>
              <a:rPr lang="ru-RU" sz="2000" spc="-5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ветротурбины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не могут самостоятельно начать вращение при слабом ветре (2–3 м/c). </a:t>
            </a:r>
          </a:p>
          <a:p>
            <a:pPr indent="180340">
              <a:spcAft>
                <a:spcPts val="600"/>
              </a:spcAft>
              <a:tabLst>
                <a:tab pos="18288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Для устранения этого эффекта на центральной оси ветрогенератора размещается миниатюрный ротор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Савониуса</a:t>
            </a:r>
            <a:r>
              <a:rPr lang="ru-RU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заставляющий установку начать вращение.</a:t>
            </a:r>
            <a:endParaRPr lang="ru-RU" sz="2000" dirty="0"/>
          </a:p>
        </p:txBody>
      </p:sp>
      <p:pic>
        <p:nvPicPr>
          <p:cNvPr id="4" name="Рисунок 3" descr="Изображение выглядит как текст, небо, внешний, датчик&#10;&#10;Автоматически созданное описание">
            <a:extLst>
              <a:ext uri="{FF2B5EF4-FFF2-40B4-BE49-F238E27FC236}">
                <a16:creationId xmlns:a16="http://schemas.microsoft.com/office/drawing/2014/main" id="{B96EDA1E-5EFA-DD7E-2955-9BCADD543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1532" y="3311322"/>
            <a:ext cx="5150277" cy="2060110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5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A1578-D076-D569-9B33-62AFD784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000" b="1"/>
              <a:t>ВЛИЯНИЕ КОЛИЧЕСТВА, ФОРМЫ И РАСПОЛОЖЕНИЯ ЛОПАСТЕЙ НА МОЩНОСТЬ ВЕТРОУСТАНОВКИ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D817C4-F1B6-A544-C2D3-5F4273A7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Увеличение количества лопастей пропорционально уменьшает скорость вращение ротора ветроустановки, вследствие чего уменьшается выработка электроэнергии. Поэтому на практике вертикальные ветрогенераторы с количеством лопастей больше 3 используются редко.</a:t>
            </a:r>
            <a:endParaRPr lang="ru-RU" sz="2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Так как в разной местности среднегодовая скорость ветра может значительно отличаться для эффективной работы установки конструкционные параметры ротора необходимо выбирать, основываясь на среднегодовой выработке электроэнергии, а не на основании максимальной пиковой мощности.</a:t>
            </a:r>
          </a:p>
        </p:txBody>
      </p:sp>
    </p:spTree>
    <p:extLst>
      <p:ext uri="{BB962C8B-B14F-4D97-AF65-F5344CB8AC3E}">
        <p14:creationId xmlns:p14="http://schemas.microsoft.com/office/powerpoint/2010/main" val="19968556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1134</Words>
  <Application>Microsoft Office PowerPoint</Application>
  <PresentationFormat>Широкоэкранный</PresentationFormat>
  <Paragraphs>67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 New Roman</vt:lpstr>
      <vt:lpstr>Тема Office</vt:lpstr>
      <vt:lpstr>Сравнительный анализ вертикальных ветротурбин</vt:lpstr>
      <vt:lpstr>Введение</vt:lpstr>
      <vt:lpstr>Преимущества вертикальных ветроустановок (VAWT)</vt:lpstr>
      <vt:lpstr>Виды вертикальных ветрогенераторов VAWT</vt:lpstr>
      <vt:lpstr>Быстроходность ветротурбин</vt:lpstr>
      <vt:lpstr>Ротор типа Савониус</vt:lpstr>
      <vt:lpstr>Ротор типа Дарье</vt:lpstr>
      <vt:lpstr>Недостатки роторов Дарье</vt:lpstr>
      <vt:lpstr>ВЛИЯНИЕ КОЛИЧЕСТВА, ФОРМЫ И РАСПОЛОЖЕНИЯ ЛОПАСТЕЙ НА МОЩНОСТЬ ВЕТРОУСТАНОВКИ</vt:lpstr>
      <vt:lpstr>Эксперимент </vt:lpstr>
      <vt:lpstr>Экспериментальная установка</vt:lpstr>
      <vt:lpstr>Результаты эксперимента</vt:lpstr>
      <vt:lpstr>Полноразмерная тестовая установка</vt:lpstr>
      <vt:lpstr>Комбинированная установка</vt:lpstr>
      <vt:lpstr>Список источников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Сравнительный анализ вертикальных ветротурбин</dc:title>
  <dc:creator>Пётр Нестеренко</dc:creator>
  <cp:lastModifiedBy>Пётр Нестеренко</cp:lastModifiedBy>
  <cp:revision>96</cp:revision>
  <dcterms:created xsi:type="dcterms:W3CDTF">2022-09-30T05:42:43Z</dcterms:created>
  <dcterms:modified xsi:type="dcterms:W3CDTF">2022-09-30T08:21:22Z</dcterms:modified>
</cp:coreProperties>
</file>