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8" r:id="rId3"/>
    <p:sldId id="263" r:id="rId4"/>
    <p:sldId id="283" r:id="rId5"/>
    <p:sldId id="284" r:id="rId6"/>
    <p:sldId id="285" r:id="rId7"/>
    <p:sldId id="286" r:id="rId8"/>
    <p:sldId id="287" r:id="rId9"/>
    <p:sldId id="288" r:id="rId10"/>
    <p:sldId id="289" r:id="rId11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4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98900A-DDAA-4133-A1E8-483ED533F1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t">
            <a:normAutofit/>
          </a:bodyPr>
          <a:lstStyle>
            <a:lvl1pPr algn="ctr">
              <a:defRPr sz="6000"/>
            </a:lvl1pPr>
          </a:lstStyle>
          <a:p>
            <a:r>
              <a:rPr lang="en-US" altLang="en-US"/>
              <a:t>Click here to edit master header styles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F5B320C-2502-4D2D-8993-40A41EDEF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en-US"/>
              <a:t>Click here to edit master subtitle styles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A861701-0A88-461B-ADAF-02F4CB9E8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DB86F06B-B9C3-48FA-A6D2-0EED7555C9C5}" type="datetimeFigureOut">
              <a:rPr lang="en-US" altLang="en-US" sz="1100" smtClean="0"/>
              <a:t>5/25/2024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B0C71B7-FA12-45BB-A250-D54D575A1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112896-8878-485F-BAFE-120C499C7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DFD3D4B-611F-409B-9B1A-EB46152FC436}" type="slidenum">
              <a:rPr lang="en-US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70943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3080B5-C3A5-42C4-BED7-DBE7B3F2C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Click here to edit master header styles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0FFC18B-9AF5-47F5-9CDC-ED980EDA8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vert">
            <a:normAutofit/>
          </a:bodyPr>
          <a:lstStyle/>
          <a:p>
            <a:pPr lvl="0"/>
            <a:r>
              <a:rPr lang="en-US" altLang="en-US"/>
              <a:t>Click here to edit master text styles</a:t>
            </a:r>
          </a:p>
          <a:p>
            <a:pPr lvl="1"/>
            <a:r>
              <a:rPr lang="en-US" altLang="en-US"/>
              <a:t>Secondary</a:t>
            </a:r>
          </a:p>
          <a:p>
            <a:pPr lvl="2"/>
            <a:r>
              <a:rPr lang="en-US" altLang="en-US"/>
              <a:t>Level three</a:t>
            </a:r>
          </a:p>
          <a:p>
            <a:pPr lvl="3"/>
            <a:r>
              <a:rPr lang="en-US" altLang="en-US"/>
              <a:t>Level 4</a:t>
            </a:r>
          </a:p>
          <a:p>
            <a:pPr lvl="4"/>
            <a:r>
              <a:rPr lang="en-US" altLang="en-US"/>
              <a:t>Fifth grade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20748F-4E96-464D-88A6-8F6581D2D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DB86F06B-B9C3-48FA-A6D2-0EED7555C9C5}" type="datetimeFigureOut">
              <a:rPr lang="en-US" altLang="en-US" sz="1100" smtClean="0"/>
              <a:t>5/25/2024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73FFBA-80D3-4789-AD50-2EF054F8E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849846E-D838-4643-ACA9-EF56AC931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DFD3D4B-611F-409B-9B1A-EB46152FC436}" type="slidenum">
              <a:rPr lang="en-US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320950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2E5567B-0432-416C-8E8B-43405A8C8E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vert">
            <a:normAutofit/>
          </a:bodyPr>
          <a:lstStyle/>
          <a:p>
            <a:r>
              <a:rPr lang="en-US" altLang="en-US"/>
              <a:t>Click here to edit master header styles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8C40C7F-7132-4808-B18A-AD386A879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vert">
            <a:normAutofit/>
          </a:bodyPr>
          <a:lstStyle/>
          <a:p>
            <a:pPr lvl="0"/>
            <a:r>
              <a:rPr lang="en-US" altLang="en-US"/>
              <a:t>Click here to edit master</a:t>
            </a:r>
          </a:p>
          <a:p>
            <a:pPr lvl="1"/>
            <a:r>
              <a:rPr lang="en-US" altLang="en-US"/>
              <a:t>Secondary</a:t>
            </a:r>
          </a:p>
          <a:p>
            <a:pPr lvl="2"/>
            <a:r>
              <a:rPr lang="en-US" altLang="en-US"/>
              <a:t>Level three</a:t>
            </a:r>
          </a:p>
          <a:p>
            <a:pPr lvl="3"/>
            <a:r>
              <a:rPr lang="en-US" altLang="en-US"/>
              <a:t>Level 4</a:t>
            </a:r>
          </a:p>
          <a:p>
            <a:pPr lvl="4"/>
            <a:r>
              <a:rPr lang="en-US" altLang="en-US"/>
              <a:t>Fifth grade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6F27887-D76C-4E8A-9115-3F11B02EA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DB86F06B-B9C3-48FA-A6D2-0EED7555C9C5}" type="datetimeFigureOut">
              <a:rPr lang="en-US" altLang="en-US" sz="1100" smtClean="0"/>
              <a:t>5/25/2024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D7EDC65-CAB3-4009-9811-265A90B35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595429-36A2-437D-856E-1075DA12C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DFD3D4B-611F-409B-9B1A-EB46152FC436}" type="slidenum">
              <a:rPr lang="en-US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337443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F40F85-2F1E-43D1-B517-CA6812665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Click here to edit master header styles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D6F431-D127-4372-AB85-ABE64BE0E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en-US"/>
              <a:t>Click here to edit master text styles</a:t>
            </a:r>
          </a:p>
          <a:p>
            <a:pPr lvl="1"/>
            <a:r>
              <a:rPr lang="en-US" altLang="en-US"/>
              <a:t>Secondary</a:t>
            </a:r>
          </a:p>
          <a:p>
            <a:pPr lvl="2"/>
            <a:r>
              <a:rPr lang="en-US" altLang="en-US"/>
              <a:t>Level three</a:t>
            </a:r>
          </a:p>
          <a:p>
            <a:pPr lvl="3"/>
            <a:r>
              <a:rPr lang="en-US" altLang="en-US"/>
              <a:t>Level 4</a:t>
            </a:r>
          </a:p>
          <a:p>
            <a:pPr lvl="4"/>
            <a:r>
              <a:rPr lang="en-US" altLang="en-US"/>
              <a:t>Fifth grade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64AB8C-C053-4FB7-82D8-8C5B1575D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DB86F06B-B9C3-48FA-A6D2-0EED7555C9C5}" type="datetimeFigureOut">
              <a:rPr lang="en-US" altLang="en-US" sz="1100" smtClean="0"/>
              <a:t>5/25/2024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964C74F-D20D-4935-BB2B-225F4AC29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5D4B02-624D-4A73-90F5-57C42584E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DFD3D4B-611F-409B-9B1A-EB46152FC436}" type="slidenum">
              <a:rPr lang="en-US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949194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BD0C5D-C351-4CF5-9A41-334166653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t">
            <a:normAutofit/>
          </a:bodyPr>
          <a:lstStyle>
            <a:lvl1pPr>
              <a:defRPr sz="6000"/>
            </a:lvl1pPr>
          </a:lstStyle>
          <a:p>
            <a:r>
              <a:rPr lang="en-US" altLang="en-US"/>
              <a:t>Click here to edit master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D117975-7774-4B21-97CD-8E5DFF48C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en-US"/>
              <a:t>Click here to edit master text styles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1FEA33-8D7D-496D-BAF1-A262CFFF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DB86F06B-B9C3-48FA-A6D2-0EED7555C9C5}" type="datetimeFigureOut">
              <a:rPr lang="en-US" altLang="en-US" sz="1100" smtClean="0"/>
              <a:t>5/25/2024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7A7602-30C0-4D8D-8479-B4038286A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293BF8-12FE-49E4-8B86-46EC66267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DFD3D4B-611F-409B-9B1A-EB46152FC436}" type="slidenum">
              <a:rPr lang="en-US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478014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79F99E-2EC6-4737-A37C-FB02AEC08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Click here to edit master header styles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52256B-CF70-49D7-81E4-05979A7776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/>
          <a:p>
            <a:pPr lvl="0"/>
            <a:r>
              <a:rPr lang="en-US" altLang="en-US"/>
              <a:t>Click here to edit master</a:t>
            </a:r>
          </a:p>
          <a:p>
            <a:pPr lvl="1"/>
            <a:r>
              <a:rPr lang="en-US" altLang="en-US"/>
              <a:t>Secondary</a:t>
            </a:r>
          </a:p>
          <a:p>
            <a:pPr lvl="2"/>
            <a:r>
              <a:rPr lang="en-US" altLang="en-US"/>
              <a:t>Level three</a:t>
            </a:r>
          </a:p>
          <a:p>
            <a:pPr lvl="3"/>
            <a:r>
              <a:rPr lang="en-US" altLang="en-US"/>
              <a:t>Level 4</a:t>
            </a:r>
          </a:p>
          <a:p>
            <a:pPr lvl="4"/>
            <a:r>
              <a:rPr lang="en-US" altLang="en-US"/>
              <a:t>Fifth grade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F0CB3AF-6092-458C-BEAE-A1BC10F7E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/>
          <a:p>
            <a:pPr lvl="0"/>
            <a:r>
              <a:rPr lang="en-US" altLang="en-US"/>
              <a:t>Click here to edit master</a:t>
            </a:r>
          </a:p>
          <a:p>
            <a:pPr lvl="1"/>
            <a:r>
              <a:rPr lang="en-US" altLang="en-US"/>
              <a:t>Secondary</a:t>
            </a:r>
          </a:p>
          <a:p>
            <a:pPr lvl="2"/>
            <a:r>
              <a:rPr lang="en-US" altLang="en-US"/>
              <a:t>Level three</a:t>
            </a:r>
          </a:p>
          <a:p>
            <a:pPr lvl="3"/>
            <a:r>
              <a:rPr lang="en-US" altLang="en-US"/>
              <a:t>Level 4</a:t>
            </a:r>
          </a:p>
          <a:p>
            <a:pPr lvl="4"/>
            <a:r>
              <a:rPr lang="en-US" altLang="en-US"/>
              <a:t>Fifth grade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817A563-CFC1-4C74-B501-08B1ADEC3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DB86F06B-B9C3-48FA-A6D2-0EED7555C9C5}" type="datetimeFigureOut">
              <a:rPr lang="en-US" altLang="en-US" sz="1100" smtClean="0"/>
              <a:t>5/25/2024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77EB8ED-34A5-4F4C-9C49-AE7AD8FE8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005B0C7-4826-4060-8C89-02143CF5D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DFD3D4B-611F-409B-9B1A-EB46152FC436}" type="slidenum">
              <a:rPr lang="en-US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139670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BDCE08-31B3-447C-A212-74FCD3C4B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/>
              <a:t>Click here to edit master header styles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7C2B038-9EB9-49F1-9A1C-D90052F6A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t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en-US"/>
              <a:t>Click here to edit master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B54E09C-5A17-41CA-BCC7-0A2CCB502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/>
          <a:p>
            <a:pPr lvl="0"/>
            <a:r>
              <a:rPr lang="en-US" altLang="en-US"/>
              <a:t>Click here to edit master</a:t>
            </a:r>
          </a:p>
          <a:p>
            <a:pPr lvl="1"/>
            <a:r>
              <a:rPr lang="en-US" altLang="en-US"/>
              <a:t>Secondary</a:t>
            </a:r>
          </a:p>
          <a:p>
            <a:pPr lvl="2"/>
            <a:r>
              <a:rPr lang="en-US" altLang="en-US"/>
              <a:t>Level three</a:t>
            </a:r>
          </a:p>
          <a:p>
            <a:pPr lvl="3"/>
            <a:r>
              <a:rPr lang="en-US" altLang="en-US"/>
              <a:t>Level 4</a:t>
            </a:r>
          </a:p>
          <a:p>
            <a:pPr lvl="4"/>
            <a:r>
              <a:rPr lang="en-US" altLang="en-US"/>
              <a:t>Fifth grade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3832BD9-0300-4BF4-96B5-0B1798D63A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t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en-US"/>
              <a:t>Click here to edit master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C4A4D65-CB19-485D-A081-80093235E3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/>
          <a:p>
            <a:pPr lvl="0"/>
            <a:r>
              <a:rPr lang="en-US" altLang="en-US"/>
              <a:t>Click here to edit master</a:t>
            </a:r>
          </a:p>
          <a:p>
            <a:pPr lvl="1"/>
            <a:r>
              <a:rPr lang="en-US" altLang="en-US"/>
              <a:t>Secondary</a:t>
            </a:r>
          </a:p>
          <a:p>
            <a:pPr lvl="2"/>
            <a:r>
              <a:rPr lang="en-US" altLang="en-US"/>
              <a:t>Level three</a:t>
            </a:r>
          </a:p>
          <a:p>
            <a:pPr lvl="3"/>
            <a:r>
              <a:rPr lang="en-US" altLang="en-US"/>
              <a:t>Level 4</a:t>
            </a:r>
          </a:p>
          <a:p>
            <a:pPr lvl="4"/>
            <a:r>
              <a:rPr lang="en-US" altLang="en-US"/>
              <a:t>Fifth grade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AA7B299-4734-4814-8C55-5BFDC2275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DB86F06B-B9C3-48FA-A6D2-0EED7555C9C5}" type="datetimeFigureOut">
              <a:rPr lang="en-US" altLang="en-US" sz="1100" smtClean="0"/>
              <a:t>5/25/2024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F2F38C0-7EDD-40D7-9596-2BE62707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DC2AD1F-13DB-4571-8900-88C2DAF91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DFD3D4B-611F-409B-9B1A-EB46152FC436}" type="slidenum">
              <a:rPr lang="en-US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49810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68657E-B632-498B-9852-B9D80E68D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Click here to edit master header styles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C7CBF33-D294-4D3E-AFBC-7FBE348E7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DB86F06B-B9C3-48FA-A6D2-0EED7555C9C5}" type="datetimeFigureOut">
              <a:rPr lang="en-US" altLang="en-US" sz="1100" smtClean="0"/>
              <a:t>5/25/2024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C8E76A4-007C-41C7-B399-66660A363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17272BD-9819-4A67-ADA9-F1D7C91FB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DFD3D4B-611F-409B-9B1A-EB46152FC436}" type="slidenum">
              <a:rPr lang="en-US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75746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D9BBBE1-4909-4F41-A383-FCE8A8DD4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DB86F06B-B9C3-48FA-A6D2-0EED7555C9C5}" type="datetimeFigureOut">
              <a:rPr lang="en-US" altLang="en-US" sz="1100" smtClean="0"/>
              <a:t>5/25/2024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5F6FE55-F395-4A86-83E6-2FBF2FF00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9EFB845-03E7-4F91-8A9D-99C52C03E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DFD3D4B-611F-409B-9B1A-EB46152FC436}" type="slidenum">
              <a:rPr lang="en-US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39470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9960E7-EB81-4107-8B5D-1E8A7047A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altLang="en-US"/>
              <a:t>Click here to edit master header styles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1C783E-B6DF-40C6-98FE-0DA6D8C92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en-US"/>
              <a:t>Click here to edit master</a:t>
            </a:r>
          </a:p>
          <a:p>
            <a:pPr lvl="1"/>
            <a:r>
              <a:rPr lang="en-US" altLang="en-US"/>
              <a:t>Secondary</a:t>
            </a:r>
          </a:p>
          <a:p>
            <a:pPr lvl="2"/>
            <a:r>
              <a:rPr lang="en-US" altLang="en-US"/>
              <a:t>Level three</a:t>
            </a:r>
          </a:p>
          <a:p>
            <a:pPr lvl="3"/>
            <a:r>
              <a:rPr lang="en-US" altLang="en-US"/>
              <a:t>Level 4</a:t>
            </a:r>
          </a:p>
          <a:p>
            <a:pPr lvl="4"/>
            <a:r>
              <a:rPr lang="en-US" altLang="en-US"/>
              <a:t>Fifth grade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65AD17A-0291-4601-B0A0-19DE175F2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en-US"/>
              <a:t>Click here to edit master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551A69B-72ED-4EC2-B79B-EED585F11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DB86F06B-B9C3-48FA-A6D2-0EED7555C9C5}" type="datetimeFigureOut">
              <a:rPr lang="en-US" altLang="en-US" sz="1100" smtClean="0"/>
              <a:t>5/25/2024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F4442E4-AFCB-4ECA-8A8D-FE9DCA105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246C70B-4BA7-4EE8-9C35-6F2C052CD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DFD3D4B-611F-409B-9B1A-EB46152FC436}" type="slidenum">
              <a:rPr lang="en-US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72586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105D81-C0D5-4891-8787-B6FBD483E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altLang="en-US"/>
              <a:t>Click here to edit master header styles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57B52BD-0BF7-4F51-8925-1AC098F23E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B3B6A86-FA0C-4C65-863D-875F94F21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en-US"/>
              <a:t>Click here to edit master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9D97AFF-2DE0-44E7-972A-206B3B1DB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DB86F06B-B9C3-48FA-A6D2-0EED7555C9C5}" type="datetimeFigureOut">
              <a:rPr lang="en-US" altLang="en-US" sz="1100" smtClean="0"/>
              <a:t>5/25/2024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5A20A1A-6FFF-48AD-9A25-3B99266A2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122B6AD-03FE-4DD1-8A0B-47D20712D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DFD3D4B-611F-409B-9B1A-EB46152FC436}" type="slidenum">
              <a:rPr lang="en-US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60185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BB31633-A01C-49EB-B5CE-3B374DA19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en-US"/>
              <a:t>Click here to edit master header styles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37D7AA3-021B-4DDC-BCC3-88629D878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en-US"/>
              <a:t>Click here to edit master text styles</a:t>
            </a:r>
          </a:p>
          <a:p>
            <a:pPr lvl="1"/>
            <a:r>
              <a:rPr lang="en-US" altLang="en-US"/>
              <a:t>Secondary</a:t>
            </a:r>
          </a:p>
          <a:p>
            <a:pPr lvl="2"/>
            <a:r>
              <a:rPr lang="en-US" altLang="en-US"/>
              <a:t>Level three</a:t>
            </a:r>
          </a:p>
          <a:p>
            <a:pPr lvl="3"/>
            <a:r>
              <a:rPr lang="en-US" altLang="en-US"/>
              <a:t>Level 4</a:t>
            </a:r>
          </a:p>
          <a:p>
            <a:pPr lvl="4"/>
            <a:r>
              <a:rPr lang="en-US" altLang="en-US"/>
              <a:t>Fifth grade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BC932F-14AD-49D0-AF85-3C6F35A565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6F06B-B9C3-48FA-A6D2-0EED7555C9C5}" type="datetimeFigureOut">
              <a:rPr lang="en-US" altLang="en-US" sz="1100" smtClean="0"/>
              <a:t>5/25/2024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8A2EA4-1D07-45F0-A082-13C7B397D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9F93D3-1FA8-4920-92D3-7E1FB0C2AF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D3D4B-611F-409B-9B1A-EB46152FC436}" type="slidenum">
              <a:rPr lang="en-US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999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DFDB288F-BA7E-4003-8C73-B6ACFC6D7713}"/>
              </a:ext>
            </a:extLst>
          </p:cNvPr>
          <p:cNvCxnSpPr/>
          <p:nvPr/>
        </p:nvCxnSpPr>
        <p:spPr>
          <a:xfrm flipH="1">
            <a:off x="660400" y="0"/>
            <a:ext cx="0" cy="518984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7702F82C-5BF0-4990-931B-6271D36473AA}"/>
              </a:ext>
            </a:extLst>
          </p:cNvPr>
          <p:cNvCxnSpPr/>
          <p:nvPr/>
        </p:nvCxnSpPr>
        <p:spPr>
          <a:xfrm>
            <a:off x="255954" y="1577917"/>
            <a:ext cx="808892" cy="0"/>
          </a:xfrm>
          <a:prstGeom prst="line">
            <a:avLst/>
          </a:prstGeom>
          <a:ln w="69850" cap="rnd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CA080F25-F0BD-4DA8-A2DC-C16DC4630314}"/>
              </a:ext>
            </a:extLst>
          </p:cNvPr>
          <p:cNvCxnSpPr/>
          <p:nvPr/>
        </p:nvCxnSpPr>
        <p:spPr>
          <a:xfrm>
            <a:off x="949565" y="1108017"/>
            <a:ext cx="2321169" cy="0"/>
          </a:xfrm>
          <a:prstGeom prst="line">
            <a:avLst/>
          </a:prstGeom>
          <a:ln w="69850" cap="rnd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圆角矩形 21">
            <a:extLst>
              <a:ext uri="{FF2B5EF4-FFF2-40B4-BE49-F238E27FC236}">
                <a16:creationId xmlns:a16="http://schemas.microsoft.com/office/drawing/2014/main" id="{109D5C71-EE4C-4F69-A480-C7E7665EE77A}"/>
              </a:ext>
            </a:extLst>
          </p:cNvPr>
          <p:cNvSpPr/>
          <p:nvPr/>
        </p:nvSpPr>
        <p:spPr>
          <a:xfrm rot="20254752">
            <a:off x="3492293" y="4932124"/>
            <a:ext cx="293483" cy="293483"/>
          </a:xfrm>
          <a:prstGeom prst="round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Medium" panose="020B0600000000000000" pitchFamily="34" charset="-122"/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38" name="圆角矩形 22">
            <a:extLst>
              <a:ext uri="{FF2B5EF4-FFF2-40B4-BE49-F238E27FC236}">
                <a16:creationId xmlns:a16="http://schemas.microsoft.com/office/drawing/2014/main" id="{58DE12D1-D6B2-4FBD-AF52-E9CD9D4D30CB}"/>
              </a:ext>
            </a:extLst>
          </p:cNvPr>
          <p:cNvSpPr/>
          <p:nvPr/>
        </p:nvSpPr>
        <p:spPr>
          <a:xfrm rot="21111536">
            <a:off x="9858154" y="1608519"/>
            <a:ext cx="465306" cy="465306"/>
          </a:xfrm>
          <a:prstGeom prst="round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5529FAC6-8699-4EDE-B6D5-D0D3A9F4319F}"/>
              </a:ext>
            </a:extLst>
          </p:cNvPr>
          <p:cNvSpPr txBox="1"/>
          <p:nvPr/>
        </p:nvSpPr>
        <p:spPr>
          <a:xfrm>
            <a:off x="2395090" y="3106045"/>
            <a:ext cx="3930374" cy="37812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defTabSz="913765">
              <a:lnSpc>
                <a:spcPct val="150000"/>
              </a:lnSpc>
              <a:buSzPct val="25000"/>
              <a:defRPr/>
            </a:pPr>
            <a:r>
              <a:rPr lang="ru-RU" altLang="zh-CN" sz="1600" b="1" dirty="0">
                <a:solidFill>
                  <a:srgbClr val="FF9900"/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  <a:sym typeface="思源黑体 CN Medium" panose="020B0600000000000000" pitchFamily="34" charset="-122"/>
              </a:rPr>
              <a:t>ПРИЛОЖЕНИЕ ДЛЯ ПОИСКА ВОЛОНТЕРОВ</a:t>
            </a:r>
            <a:endParaRPr lang="en-US" altLang="zh-CN" sz="1600" b="1" dirty="0">
              <a:solidFill>
                <a:srgbClr val="FF9900"/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43" name="任意多边形 48">
            <a:extLst>
              <a:ext uri="{FF2B5EF4-FFF2-40B4-BE49-F238E27FC236}">
                <a16:creationId xmlns:a16="http://schemas.microsoft.com/office/drawing/2014/main" id="{506E900C-EB09-47B2-985E-E480F87074B2}"/>
              </a:ext>
            </a:extLst>
          </p:cNvPr>
          <p:cNvSpPr/>
          <p:nvPr/>
        </p:nvSpPr>
        <p:spPr>
          <a:xfrm>
            <a:off x="0" y="4581943"/>
            <a:ext cx="3061252" cy="2276058"/>
          </a:xfrm>
          <a:custGeom>
            <a:avLst/>
            <a:gdLst>
              <a:gd name="connsiteX0" fmla="*/ 15951 w 1930055"/>
              <a:gd name="connsiteY0" fmla="*/ 0 h 1840246"/>
              <a:gd name="connsiteX1" fmla="*/ 1755845 w 1930055"/>
              <a:gd name="connsiteY1" fmla="*/ 307691 h 1840246"/>
              <a:gd name="connsiteX2" fmla="*/ 1926798 w 1930055"/>
              <a:gd name="connsiteY2" fmla="*/ 552098 h 1840246"/>
              <a:gd name="connsiteX3" fmla="*/ 1698996 w 1930055"/>
              <a:gd name="connsiteY3" fmla="*/ 1840246 h 1840246"/>
              <a:gd name="connsiteX4" fmla="*/ 0 w 1930055"/>
              <a:gd name="connsiteY4" fmla="*/ 1840246 h 1840246"/>
              <a:gd name="connsiteX5" fmla="*/ 0 w 1930055"/>
              <a:gd name="connsiteY5" fmla="*/ 386 h 184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0054" h="1840246">
                <a:moveTo>
                  <a:pt x="15951" y="0"/>
                </a:moveTo>
                <a:lnTo>
                  <a:pt x="1755845" y="307691"/>
                </a:lnTo>
                <a:cubicBezTo>
                  <a:pt x="1870544" y="327975"/>
                  <a:pt x="1947082" y="437399"/>
                  <a:pt x="1926798" y="552098"/>
                </a:cubicBezTo>
                <a:lnTo>
                  <a:pt x="1698996" y="1840246"/>
                </a:lnTo>
                <a:lnTo>
                  <a:pt x="0" y="1840246"/>
                </a:lnTo>
                <a:lnTo>
                  <a:pt x="0" y="386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Medium" panose="020B0600000000000000" pitchFamily="34" charset="-122"/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44" name="任意多边形 49">
            <a:extLst>
              <a:ext uri="{FF2B5EF4-FFF2-40B4-BE49-F238E27FC236}">
                <a16:creationId xmlns:a16="http://schemas.microsoft.com/office/drawing/2014/main" id="{65067679-9245-4A9E-B72A-E3C3D7D18A07}"/>
              </a:ext>
            </a:extLst>
          </p:cNvPr>
          <p:cNvSpPr/>
          <p:nvPr/>
        </p:nvSpPr>
        <p:spPr>
          <a:xfrm>
            <a:off x="10561356" y="0"/>
            <a:ext cx="1663894" cy="1851832"/>
          </a:xfrm>
          <a:custGeom>
            <a:avLst/>
            <a:gdLst>
              <a:gd name="connsiteX0" fmla="*/ 0 w 1663894"/>
              <a:gd name="connsiteY0" fmla="*/ 0 h 1851832"/>
              <a:gd name="connsiteX1" fmla="*/ 1663894 w 1663894"/>
              <a:gd name="connsiteY1" fmla="*/ 0 h 1851832"/>
              <a:gd name="connsiteX2" fmla="*/ 1663894 w 1663894"/>
              <a:gd name="connsiteY2" fmla="*/ 1664944 h 1851832"/>
              <a:gd name="connsiteX3" fmla="*/ 504167 w 1663894"/>
              <a:gd name="connsiteY3" fmla="*/ 1849228 h 1851832"/>
              <a:gd name="connsiteX4" fmla="*/ 266430 w 1663894"/>
              <a:gd name="connsiteY4" fmla="*/ 1676686 h 185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893" h="1851831">
                <a:moveTo>
                  <a:pt x="0" y="0"/>
                </a:moveTo>
                <a:lnTo>
                  <a:pt x="1663894" y="0"/>
                </a:lnTo>
                <a:lnTo>
                  <a:pt x="1663894" y="1664944"/>
                </a:lnTo>
                <a:lnTo>
                  <a:pt x="504167" y="1849228"/>
                </a:lnTo>
                <a:cubicBezTo>
                  <a:pt x="390871" y="1867231"/>
                  <a:pt x="284433" y="1789981"/>
                  <a:pt x="266430" y="1676686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Medium" panose="020B0600000000000000" pitchFamily="34" charset="-122"/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3" name="_3">
            <a:extLst>
              <a:ext uri="{FF2B5EF4-FFF2-40B4-BE49-F238E27FC236}">
                <a16:creationId xmlns:a16="http://schemas.microsoft.com/office/drawing/2014/main" id="{FC0550F2-D96D-41BB-8D51-8F9F9B708C98}"/>
              </a:ext>
            </a:extLst>
          </p:cNvPr>
          <p:cNvSpPr/>
          <p:nvPr/>
        </p:nvSpPr>
        <p:spPr>
          <a:xfrm>
            <a:off x="2395090" y="2194881"/>
            <a:ext cx="7401819" cy="1024086"/>
          </a:xfrm>
          <a:prstGeom prst="rect">
            <a:avLst/>
          </a:prstGeom>
          <a:effectLst/>
        </p:spPr>
        <p:txBody>
          <a:bodyPr wrap="none">
            <a:noAutofit/>
          </a:bodyPr>
          <a:lstStyle/>
          <a:p>
            <a:pPr lvl="0" algn="ctr">
              <a:defRPr/>
            </a:pPr>
            <a:r>
              <a:rPr lang="ru-RU" altLang="zh-CN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  <a:sym typeface="思源黑体 CN Medium" panose="020B0600000000000000" pitchFamily="34" charset="-122"/>
              </a:rPr>
              <a:t>Волонтерский компас</a:t>
            </a:r>
            <a:endParaRPr lang="zh-CN" altLang="en-US" sz="6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glow>
                  <a:prstClr val="white"/>
                </a:glow>
              </a:effectLst>
              <a:latin typeface="思源黑体 CN Medium" panose="020B0600000000000000" pitchFamily="34" charset="-122"/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pic>
        <p:nvPicPr>
          <p:cNvPr id="25" name="Google Shape;111;p1">
            <a:extLst>
              <a:ext uri="{FF2B5EF4-FFF2-40B4-BE49-F238E27FC236}">
                <a16:creationId xmlns:a16="http://schemas.microsoft.com/office/drawing/2014/main" id="{F7F6D4E1-8721-455D-A760-E140CA92DFEE}"/>
              </a:ext>
            </a:extLst>
          </p:cNvPr>
          <p:cNvPicPr/>
          <p:nvPr/>
        </p:nvPicPr>
        <p:blipFill>
          <a:blip r:embed="rId3">
            <a:alphaModFix/>
          </a:blip>
          <a:stretch/>
        </p:blipFill>
        <p:spPr bwMode="auto">
          <a:xfrm>
            <a:off x="0" y="4887249"/>
            <a:ext cx="2678848" cy="2047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Изображение выглядит как текст, Шрифт, снимок экрана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1D62E1F0-81DA-41A9-8142-BAA59ABA80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406" y="4836932"/>
            <a:ext cx="1597503" cy="1970752"/>
          </a:xfrm>
          <a:prstGeom prst="rect">
            <a:avLst/>
          </a:prstGeom>
        </p:spPr>
      </p:pic>
      <p:pic>
        <p:nvPicPr>
          <p:cNvPr id="5" name="Рисунок 4" descr="Изображение выглядит как текст, Шрифт, логотип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038A0F67-C780-49AD-8164-72D52B1D1C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567" y="5270483"/>
            <a:ext cx="1537201" cy="153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28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59" grpId="0"/>
      <p:bldP spid="43" grpId="0" animBg="1"/>
      <p:bldP spid="44" grpId="0" animBg="1"/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任意多边形 48">
            <a:extLst>
              <a:ext uri="{FF2B5EF4-FFF2-40B4-BE49-F238E27FC236}">
                <a16:creationId xmlns:a16="http://schemas.microsoft.com/office/drawing/2014/main" id="{6101B20E-0E9F-4102-AC3D-87122528A20B}"/>
              </a:ext>
            </a:extLst>
          </p:cNvPr>
          <p:cNvSpPr/>
          <p:nvPr/>
        </p:nvSpPr>
        <p:spPr>
          <a:xfrm rot="5400000">
            <a:off x="-68075" y="44904"/>
            <a:ext cx="1930055" cy="1840246"/>
          </a:xfrm>
          <a:custGeom>
            <a:avLst/>
            <a:gdLst>
              <a:gd name="connsiteX0" fmla="*/ 15951 w 1930055"/>
              <a:gd name="connsiteY0" fmla="*/ 0 h 1840246"/>
              <a:gd name="connsiteX1" fmla="*/ 1755845 w 1930055"/>
              <a:gd name="connsiteY1" fmla="*/ 307691 h 1840246"/>
              <a:gd name="connsiteX2" fmla="*/ 1926798 w 1930055"/>
              <a:gd name="connsiteY2" fmla="*/ 552098 h 1840246"/>
              <a:gd name="connsiteX3" fmla="*/ 1698996 w 1930055"/>
              <a:gd name="connsiteY3" fmla="*/ 1840246 h 1840246"/>
              <a:gd name="connsiteX4" fmla="*/ 0 w 1930055"/>
              <a:gd name="connsiteY4" fmla="*/ 1840246 h 1840246"/>
              <a:gd name="connsiteX5" fmla="*/ 0 w 1930055"/>
              <a:gd name="connsiteY5" fmla="*/ 386 h 184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0054" h="1840246">
                <a:moveTo>
                  <a:pt x="15951" y="0"/>
                </a:moveTo>
                <a:lnTo>
                  <a:pt x="1755845" y="307691"/>
                </a:lnTo>
                <a:cubicBezTo>
                  <a:pt x="1870544" y="327975"/>
                  <a:pt x="1947082" y="437399"/>
                  <a:pt x="1926798" y="552098"/>
                </a:cubicBezTo>
                <a:lnTo>
                  <a:pt x="1698996" y="1840246"/>
                </a:lnTo>
                <a:lnTo>
                  <a:pt x="0" y="1840246"/>
                </a:lnTo>
                <a:lnTo>
                  <a:pt x="0" y="386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6" name="任意多边形 49">
            <a:extLst>
              <a:ext uri="{FF2B5EF4-FFF2-40B4-BE49-F238E27FC236}">
                <a16:creationId xmlns:a16="http://schemas.microsoft.com/office/drawing/2014/main" id="{F0AE74E2-FDF9-4D20-968D-EB776F8065B8}"/>
              </a:ext>
            </a:extLst>
          </p:cNvPr>
          <p:cNvSpPr/>
          <p:nvPr/>
        </p:nvSpPr>
        <p:spPr>
          <a:xfrm>
            <a:off x="10528106" y="-26894"/>
            <a:ext cx="1663894" cy="1851832"/>
          </a:xfrm>
          <a:custGeom>
            <a:avLst/>
            <a:gdLst>
              <a:gd name="connsiteX0" fmla="*/ 0 w 1663894"/>
              <a:gd name="connsiteY0" fmla="*/ 0 h 1851832"/>
              <a:gd name="connsiteX1" fmla="*/ 1663894 w 1663894"/>
              <a:gd name="connsiteY1" fmla="*/ 0 h 1851832"/>
              <a:gd name="connsiteX2" fmla="*/ 1663894 w 1663894"/>
              <a:gd name="connsiteY2" fmla="*/ 1664944 h 1851832"/>
              <a:gd name="connsiteX3" fmla="*/ 504167 w 1663894"/>
              <a:gd name="connsiteY3" fmla="*/ 1849228 h 1851832"/>
              <a:gd name="connsiteX4" fmla="*/ 266430 w 1663894"/>
              <a:gd name="connsiteY4" fmla="*/ 1676686 h 185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893" h="1851831">
                <a:moveTo>
                  <a:pt x="0" y="0"/>
                </a:moveTo>
                <a:lnTo>
                  <a:pt x="1663894" y="0"/>
                </a:lnTo>
                <a:lnTo>
                  <a:pt x="1663894" y="1664944"/>
                </a:lnTo>
                <a:lnTo>
                  <a:pt x="504167" y="1849228"/>
                </a:lnTo>
                <a:cubicBezTo>
                  <a:pt x="390871" y="1867231"/>
                  <a:pt x="284433" y="1789981"/>
                  <a:pt x="266430" y="1676686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7" name="任意多边形 49">
            <a:extLst>
              <a:ext uri="{FF2B5EF4-FFF2-40B4-BE49-F238E27FC236}">
                <a16:creationId xmlns:a16="http://schemas.microsoft.com/office/drawing/2014/main" id="{1327BFBE-570B-4572-8214-D8224A6BCF7A}"/>
              </a:ext>
            </a:extLst>
          </p:cNvPr>
          <p:cNvSpPr/>
          <p:nvPr/>
        </p:nvSpPr>
        <p:spPr>
          <a:xfrm rot="10800000">
            <a:off x="0" y="5883964"/>
            <a:ext cx="1143000" cy="974035"/>
          </a:xfrm>
          <a:custGeom>
            <a:avLst/>
            <a:gdLst>
              <a:gd name="connsiteX0" fmla="*/ 0 w 1663894"/>
              <a:gd name="connsiteY0" fmla="*/ 0 h 1851832"/>
              <a:gd name="connsiteX1" fmla="*/ 1663894 w 1663894"/>
              <a:gd name="connsiteY1" fmla="*/ 0 h 1851832"/>
              <a:gd name="connsiteX2" fmla="*/ 1663894 w 1663894"/>
              <a:gd name="connsiteY2" fmla="*/ 1664944 h 1851832"/>
              <a:gd name="connsiteX3" fmla="*/ 504167 w 1663894"/>
              <a:gd name="connsiteY3" fmla="*/ 1849228 h 1851832"/>
              <a:gd name="connsiteX4" fmla="*/ 266430 w 1663894"/>
              <a:gd name="connsiteY4" fmla="*/ 1676686 h 185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893" h="1851831">
                <a:moveTo>
                  <a:pt x="0" y="0"/>
                </a:moveTo>
                <a:lnTo>
                  <a:pt x="1663894" y="0"/>
                </a:lnTo>
                <a:lnTo>
                  <a:pt x="1663894" y="1664944"/>
                </a:lnTo>
                <a:lnTo>
                  <a:pt x="504167" y="1849228"/>
                </a:lnTo>
                <a:cubicBezTo>
                  <a:pt x="390871" y="1867231"/>
                  <a:pt x="284433" y="1789981"/>
                  <a:pt x="266430" y="1676686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8" name="文本框 32">
            <a:extLst>
              <a:ext uri="{FF2B5EF4-FFF2-40B4-BE49-F238E27FC236}">
                <a16:creationId xmlns:a16="http://schemas.microsoft.com/office/drawing/2014/main" id="{B9A7C6B4-F955-471C-AAA1-DC5463FB9ED3}"/>
              </a:ext>
            </a:extLst>
          </p:cNvPr>
          <p:cNvSpPr txBox="1"/>
          <p:nvPr/>
        </p:nvSpPr>
        <p:spPr>
          <a:xfrm>
            <a:off x="1619027" y="1307660"/>
            <a:ext cx="10804886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lang="ru-RU" sz="4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  <a:sym typeface="思源黑体 CN Medium" panose="020B0600000000000000" pitchFamily="34" charset="-122"/>
              </a:rPr>
              <a:t>Контакты</a:t>
            </a:r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  <a:sym typeface="思源黑体 CN Medium" panose="020B0600000000000000" pitchFamily="34" charset="-122"/>
              </a:rPr>
              <a:t> </a:t>
            </a:r>
          </a:p>
        </p:txBody>
      </p:sp>
      <p:cxnSp>
        <p:nvCxnSpPr>
          <p:cNvPr id="29" name="直接连接符 33">
            <a:extLst>
              <a:ext uri="{FF2B5EF4-FFF2-40B4-BE49-F238E27FC236}">
                <a16:creationId xmlns:a16="http://schemas.microsoft.com/office/drawing/2014/main" id="{63344537-3067-41C4-9A86-8A88B88D6367}"/>
              </a:ext>
            </a:extLst>
          </p:cNvPr>
          <p:cNvCxnSpPr>
            <a:cxnSpLocks/>
          </p:cNvCxnSpPr>
          <p:nvPr/>
        </p:nvCxnSpPr>
        <p:spPr>
          <a:xfrm>
            <a:off x="1817076" y="2083222"/>
            <a:ext cx="1423081" cy="0"/>
          </a:xfrm>
          <a:prstGeom prst="line">
            <a:avLst/>
          </a:prstGeom>
          <a:ln w="69850" cap="rnd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34">
            <a:extLst>
              <a:ext uri="{FF2B5EF4-FFF2-40B4-BE49-F238E27FC236}">
                <a16:creationId xmlns:a16="http://schemas.microsoft.com/office/drawing/2014/main" id="{D154171D-559A-40AF-92B1-43D3C38761A0}"/>
              </a:ext>
            </a:extLst>
          </p:cNvPr>
          <p:cNvCxnSpPr>
            <a:cxnSpLocks/>
          </p:cNvCxnSpPr>
          <p:nvPr/>
        </p:nvCxnSpPr>
        <p:spPr>
          <a:xfrm>
            <a:off x="3617818" y="2083222"/>
            <a:ext cx="4203685" cy="0"/>
          </a:xfrm>
          <a:prstGeom prst="line">
            <a:avLst/>
          </a:prstGeom>
          <a:ln w="698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圆角矩形 21">
            <a:extLst>
              <a:ext uri="{FF2B5EF4-FFF2-40B4-BE49-F238E27FC236}">
                <a16:creationId xmlns:a16="http://schemas.microsoft.com/office/drawing/2014/main" id="{BA3C7D82-EE8D-4386-91CD-40698FAB55A9}"/>
              </a:ext>
            </a:extLst>
          </p:cNvPr>
          <p:cNvSpPr/>
          <p:nvPr/>
        </p:nvSpPr>
        <p:spPr>
          <a:xfrm rot="20254752">
            <a:off x="10003539" y="1974931"/>
            <a:ext cx="293483" cy="293483"/>
          </a:xfrm>
          <a:prstGeom prst="round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32" name="圆角矩形 21">
            <a:extLst>
              <a:ext uri="{FF2B5EF4-FFF2-40B4-BE49-F238E27FC236}">
                <a16:creationId xmlns:a16="http://schemas.microsoft.com/office/drawing/2014/main" id="{C8D7D3F8-A4AC-486B-86F6-331B3D373745}"/>
              </a:ext>
            </a:extLst>
          </p:cNvPr>
          <p:cNvSpPr/>
          <p:nvPr/>
        </p:nvSpPr>
        <p:spPr>
          <a:xfrm rot="20254752">
            <a:off x="804643" y="5489639"/>
            <a:ext cx="293483" cy="293483"/>
          </a:xfrm>
          <a:prstGeom prst="round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001FC99-E8B6-440B-910F-D28A27B8B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3984" y="2313290"/>
            <a:ext cx="2876951" cy="284837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4ABB7B-28EC-4867-B185-50B90CA70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8198" y="2313290"/>
            <a:ext cx="2819794" cy="281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7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DFDB288F-BA7E-4003-8C73-B6ACFC6D7713}"/>
              </a:ext>
            </a:extLst>
          </p:cNvPr>
          <p:cNvCxnSpPr/>
          <p:nvPr/>
        </p:nvCxnSpPr>
        <p:spPr>
          <a:xfrm flipH="1">
            <a:off x="660400" y="0"/>
            <a:ext cx="0" cy="518984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>
            <a:extLst>
              <a:ext uri="{FF2B5EF4-FFF2-40B4-BE49-F238E27FC236}">
                <a16:creationId xmlns:a16="http://schemas.microsoft.com/office/drawing/2014/main" id="{C5D1E6AF-1187-4F52-AC98-756B44EC170F}"/>
              </a:ext>
            </a:extLst>
          </p:cNvPr>
          <p:cNvSpPr txBox="1"/>
          <p:nvPr/>
        </p:nvSpPr>
        <p:spPr>
          <a:xfrm>
            <a:off x="1840246" y="1178607"/>
            <a:ext cx="4326609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lang="ru-RU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  <a:sym typeface="思源黑体 CN Medium" panose="020B0600000000000000" pitchFamily="34" charset="-122"/>
              </a:rPr>
              <a:t>Продукт</a:t>
            </a:r>
            <a:endParaRPr lang="en-US" sz="6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7702F82C-5BF0-4990-931B-6271D36473AA}"/>
              </a:ext>
            </a:extLst>
          </p:cNvPr>
          <p:cNvCxnSpPr>
            <a:cxnSpLocks/>
          </p:cNvCxnSpPr>
          <p:nvPr/>
        </p:nvCxnSpPr>
        <p:spPr>
          <a:xfrm>
            <a:off x="1817076" y="2083222"/>
            <a:ext cx="1150242" cy="0"/>
          </a:xfrm>
          <a:prstGeom prst="line">
            <a:avLst/>
          </a:prstGeom>
          <a:ln w="69850" cap="rnd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>
            <a:extLst>
              <a:ext uri="{FF2B5EF4-FFF2-40B4-BE49-F238E27FC236}">
                <a16:creationId xmlns:a16="http://schemas.microsoft.com/office/drawing/2014/main" id="{98CBD4C6-B533-4A56-A508-A10A634B7F02}"/>
              </a:ext>
            </a:extLst>
          </p:cNvPr>
          <p:cNvSpPr txBox="1"/>
          <p:nvPr/>
        </p:nvSpPr>
        <p:spPr>
          <a:xfrm>
            <a:off x="1675946" y="2462370"/>
            <a:ext cx="4615524" cy="42763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/>
          <a:p>
            <a:pPr defTabSz="913765">
              <a:lnSpc>
                <a:spcPct val="150000"/>
              </a:lnSpc>
              <a:buSzPct val="25000"/>
              <a:defRPr/>
            </a:pPr>
            <a:r>
              <a:rPr lang="ru-RU" altLang="zh-CN" b="1" dirty="0">
                <a:solidFill>
                  <a:schemeClr val="bg2">
                    <a:lumMod val="25000"/>
                  </a:schemeClr>
                </a:solidFill>
                <a:latin typeface="思源黑体 Normal"/>
                <a:ea typeface="思源黑体 CN Normal" panose="020B0400000000000000" pitchFamily="34" charset="-122"/>
                <a:sym typeface="思源黑体 CN Medium" panose="020B0600000000000000" pitchFamily="34" charset="-122"/>
              </a:rPr>
              <a:t>Волонтерский компас — это мобильное приложение, которое связывает волонтеров с нуждающимися в помощи людьми, коммерческими и некоммерческими организациями. Оно предоставляет комплексный набор функций, призванных сделать поиск волонтеров и волонтерских мероприятий максимально простым и удобным. </a:t>
            </a:r>
          </a:p>
        </p:txBody>
      </p:sp>
      <p:sp>
        <p:nvSpPr>
          <p:cNvPr id="37" name="圆角矩形 21">
            <a:extLst>
              <a:ext uri="{FF2B5EF4-FFF2-40B4-BE49-F238E27FC236}">
                <a16:creationId xmlns:a16="http://schemas.microsoft.com/office/drawing/2014/main" id="{109D5C71-EE4C-4F69-A480-C7E7665EE77A}"/>
              </a:ext>
            </a:extLst>
          </p:cNvPr>
          <p:cNvSpPr/>
          <p:nvPr/>
        </p:nvSpPr>
        <p:spPr>
          <a:xfrm rot="20254752">
            <a:off x="10003539" y="1974931"/>
            <a:ext cx="293483" cy="293483"/>
          </a:xfrm>
          <a:prstGeom prst="round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43" name="任意多边形 48">
            <a:extLst>
              <a:ext uri="{FF2B5EF4-FFF2-40B4-BE49-F238E27FC236}">
                <a16:creationId xmlns:a16="http://schemas.microsoft.com/office/drawing/2014/main" id="{506E900C-EB09-47B2-985E-E480F87074B2}"/>
              </a:ext>
            </a:extLst>
          </p:cNvPr>
          <p:cNvSpPr/>
          <p:nvPr/>
        </p:nvSpPr>
        <p:spPr>
          <a:xfrm rot="5400000">
            <a:off x="-44905" y="44905"/>
            <a:ext cx="1930055" cy="1840246"/>
          </a:xfrm>
          <a:custGeom>
            <a:avLst/>
            <a:gdLst>
              <a:gd name="connsiteX0" fmla="*/ 15951 w 1930055"/>
              <a:gd name="connsiteY0" fmla="*/ 0 h 1840246"/>
              <a:gd name="connsiteX1" fmla="*/ 1755845 w 1930055"/>
              <a:gd name="connsiteY1" fmla="*/ 307691 h 1840246"/>
              <a:gd name="connsiteX2" fmla="*/ 1926798 w 1930055"/>
              <a:gd name="connsiteY2" fmla="*/ 552098 h 1840246"/>
              <a:gd name="connsiteX3" fmla="*/ 1698996 w 1930055"/>
              <a:gd name="connsiteY3" fmla="*/ 1840246 h 1840246"/>
              <a:gd name="connsiteX4" fmla="*/ 0 w 1930055"/>
              <a:gd name="connsiteY4" fmla="*/ 1840246 h 1840246"/>
              <a:gd name="connsiteX5" fmla="*/ 0 w 1930055"/>
              <a:gd name="connsiteY5" fmla="*/ 386 h 184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0054" h="1840246">
                <a:moveTo>
                  <a:pt x="15951" y="0"/>
                </a:moveTo>
                <a:lnTo>
                  <a:pt x="1755845" y="307691"/>
                </a:lnTo>
                <a:cubicBezTo>
                  <a:pt x="1870544" y="327975"/>
                  <a:pt x="1947082" y="437399"/>
                  <a:pt x="1926798" y="552098"/>
                </a:cubicBezTo>
                <a:lnTo>
                  <a:pt x="1698996" y="1840246"/>
                </a:lnTo>
                <a:lnTo>
                  <a:pt x="0" y="1840246"/>
                </a:lnTo>
                <a:lnTo>
                  <a:pt x="0" y="386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44" name="任意多边形 49">
            <a:extLst>
              <a:ext uri="{FF2B5EF4-FFF2-40B4-BE49-F238E27FC236}">
                <a16:creationId xmlns:a16="http://schemas.microsoft.com/office/drawing/2014/main" id="{65067679-9245-4A9E-B72A-E3C3D7D18A07}"/>
              </a:ext>
            </a:extLst>
          </p:cNvPr>
          <p:cNvSpPr/>
          <p:nvPr/>
        </p:nvSpPr>
        <p:spPr>
          <a:xfrm>
            <a:off x="10528106" y="-26894"/>
            <a:ext cx="1663894" cy="1851832"/>
          </a:xfrm>
          <a:custGeom>
            <a:avLst/>
            <a:gdLst>
              <a:gd name="connsiteX0" fmla="*/ 0 w 1663894"/>
              <a:gd name="connsiteY0" fmla="*/ 0 h 1851832"/>
              <a:gd name="connsiteX1" fmla="*/ 1663894 w 1663894"/>
              <a:gd name="connsiteY1" fmla="*/ 0 h 1851832"/>
              <a:gd name="connsiteX2" fmla="*/ 1663894 w 1663894"/>
              <a:gd name="connsiteY2" fmla="*/ 1664944 h 1851832"/>
              <a:gd name="connsiteX3" fmla="*/ 504167 w 1663894"/>
              <a:gd name="connsiteY3" fmla="*/ 1849228 h 1851832"/>
              <a:gd name="connsiteX4" fmla="*/ 266430 w 1663894"/>
              <a:gd name="connsiteY4" fmla="*/ 1676686 h 185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893" h="1851831">
                <a:moveTo>
                  <a:pt x="0" y="0"/>
                </a:moveTo>
                <a:lnTo>
                  <a:pt x="1663894" y="0"/>
                </a:lnTo>
                <a:lnTo>
                  <a:pt x="1663894" y="1664944"/>
                </a:lnTo>
                <a:lnTo>
                  <a:pt x="504167" y="1849228"/>
                </a:lnTo>
                <a:cubicBezTo>
                  <a:pt x="390871" y="1867231"/>
                  <a:pt x="284433" y="1789981"/>
                  <a:pt x="266430" y="1676686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3" name="任意多边形 49">
            <a:extLst>
              <a:ext uri="{FF2B5EF4-FFF2-40B4-BE49-F238E27FC236}">
                <a16:creationId xmlns:a16="http://schemas.microsoft.com/office/drawing/2014/main" id="{09AF59C3-BFB7-4E09-9244-04BC46541EB1}"/>
              </a:ext>
            </a:extLst>
          </p:cNvPr>
          <p:cNvSpPr/>
          <p:nvPr/>
        </p:nvSpPr>
        <p:spPr>
          <a:xfrm rot="10800000">
            <a:off x="-1" y="5235388"/>
            <a:ext cx="1335742" cy="1622612"/>
          </a:xfrm>
          <a:custGeom>
            <a:avLst/>
            <a:gdLst>
              <a:gd name="connsiteX0" fmla="*/ 0 w 1663894"/>
              <a:gd name="connsiteY0" fmla="*/ 0 h 1851832"/>
              <a:gd name="connsiteX1" fmla="*/ 1663894 w 1663894"/>
              <a:gd name="connsiteY1" fmla="*/ 0 h 1851832"/>
              <a:gd name="connsiteX2" fmla="*/ 1663894 w 1663894"/>
              <a:gd name="connsiteY2" fmla="*/ 1664944 h 1851832"/>
              <a:gd name="connsiteX3" fmla="*/ 504167 w 1663894"/>
              <a:gd name="connsiteY3" fmla="*/ 1849228 h 1851832"/>
              <a:gd name="connsiteX4" fmla="*/ 266430 w 1663894"/>
              <a:gd name="connsiteY4" fmla="*/ 1676686 h 185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893" h="1851831">
                <a:moveTo>
                  <a:pt x="0" y="0"/>
                </a:moveTo>
                <a:lnTo>
                  <a:pt x="1663894" y="0"/>
                </a:lnTo>
                <a:lnTo>
                  <a:pt x="1663894" y="1664944"/>
                </a:lnTo>
                <a:lnTo>
                  <a:pt x="504167" y="1849228"/>
                </a:lnTo>
                <a:cubicBezTo>
                  <a:pt x="390871" y="1867231"/>
                  <a:pt x="284433" y="1789981"/>
                  <a:pt x="266430" y="1676686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cxnSp>
        <p:nvCxnSpPr>
          <p:cNvPr id="14" name="直接连接符 34">
            <a:extLst>
              <a:ext uri="{FF2B5EF4-FFF2-40B4-BE49-F238E27FC236}">
                <a16:creationId xmlns:a16="http://schemas.microsoft.com/office/drawing/2014/main" id="{28D87FA7-650F-4A5F-B2B5-92421959A6E3}"/>
              </a:ext>
            </a:extLst>
          </p:cNvPr>
          <p:cNvCxnSpPr>
            <a:cxnSpLocks/>
          </p:cNvCxnSpPr>
          <p:nvPr/>
        </p:nvCxnSpPr>
        <p:spPr>
          <a:xfrm>
            <a:off x="2967318" y="2083222"/>
            <a:ext cx="4581346" cy="0"/>
          </a:xfrm>
          <a:prstGeom prst="line">
            <a:avLst/>
          </a:prstGeom>
          <a:ln w="698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196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/>
      <p:bldP spid="37" grpId="0" animBg="1"/>
      <p:bldP spid="43" grpId="0" animBg="1"/>
      <p:bldP spid="44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">
            <a:extLst>
              <a:ext uri="{FF2B5EF4-FFF2-40B4-BE49-F238E27FC236}">
                <a16:creationId xmlns:a16="http://schemas.microsoft.com/office/drawing/2014/main" id="{6569BCDA-D169-4BDF-9961-582B1A26A38C}"/>
              </a:ext>
            </a:extLst>
          </p:cNvPr>
          <p:cNvSpPr txBox="1"/>
          <p:nvPr/>
        </p:nvSpPr>
        <p:spPr>
          <a:xfrm flipH="1">
            <a:off x="3698918" y="2337371"/>
            <a:ext cx="1639964" cy="27432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  <a:sym typeface="思源黑体 CN Medium" panose="020B0600000000000000" pitchFamily="34" charset="-122"/>
              </a:rPr>
              <a:t>React</a:t>
            </a:r>
            <a:endParaRPr lang="en-US" altLang="zh-CN" sz="3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5" name="1">
            <a:extLst>
              <a:ext uri="{FF2B5EF4-FFF2-40B4-BE49-F238E27FC236}">
                <a16:creationId xmlns:a16="http://schemas.microsoft.com/office/drawing/2014/main" id="{46DD306C-5A71-47B3-91D3-292A75BC25BA}"/>
              </a:ext>
            </a:extLst>
          </p:cNvPr>
          <p:cNvSpPr txBox="1"/>
          <p:nvPr/>
        </p:nvSpPr>
        <p:spPr>
          <a:xfrm flipH="1">
            <a:off x="3710424" y="2865839"/>
            <a:ext cx="4361717" cy="6706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ru-RU" altLang="zh-CN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  <a:sym typeface="思源黑体 CN Medium" panose="020B0600000000000000" pitchFamily="34" charset="-122"/>
              </a:rPr>
              <a:t>Реализует пользовательский интерфейс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18" name="1">
            <a:extLst>
              <a:ext uri="{FF2B5EF4-FFF2-40B4-BE49-F238E27FC236}">
                <a16:creationId xmlns:a16="http://schemas.microsoft.com/office/drawing/2014/main" id="{10B83534-2FE6-47CA-B111-74649DD3E707}"/>
              </a:ext>
            </a:extLst>
          </p:cNvPr>
          <p:cNvSpPr/>
          <p:nvPr/>
        </p:nvSpPr>
        <p:spPr>
          <a:xfrm>
            <a:off x="5104555" y="3325019"/>
            <a:ext cx="234327" cy="175744"/>
          </a:xfrm>
          <a:custGeom>
            <a:avLst/>
            <a:gdLst>
              <a:gd name="connsiteX0" fmla="*/ 505433 w 533400"/>
              <a:gd name="connsiteY0" fmla="*/ 621 h 400050"/>
              <a:gd name="connsiteX1" fmla="*/ 534008 w 533400"/>
              <a:gd name="connsiteY1" fmla="*/ 29196 h 400050"/>
              <a:gd name="connsiteX2" fmla="*/ 534008 w 533400"/>
              <a:gd name="connsiteY2" fmla="*/ 372096 h 400050"/>
              <a:gd name="connsiteX3" fmla="*/ 505433 w 533400"/>
              <a:gd name="connsiteY3" fmla="*/ 400671 h 400050"/>
              <a:gd name="connsiteX4" fmla="*/ 29183 w 533400"/>
              <a:gd name="connsiteY4" fmla="*/ 400671 h 400050"/>
              <a:gd name="connsiteX5" fmla="*/ 608 w 533400"/>
              <a:gd name="connsiteY5" fmla="*/ 372096 h 400050"/>
              <a:gd name="connsiteX6" fmla="*/ 608 w 533400"/>
              <a:gd name="connsiteY6" fmla="*/ 29196 h 400050"/>
              <a:gd name="connsiteX7" fmla="*/ 29183 w 533400"/>
              <a:gd name="connsiteY7" fmla="*/ 621 h 400050"/>
              <a:gd name="connsiteX8" fmla="*/ 505433 w 533400"/>
              <a:gd name="connsiteY8" fmla="*/ 621 h 400050"/>
              <a:gd name="connsiteX9" fmla="*/ 391419 w 533400"/>
              <a:gd name="connsiteY9" fmla="*/ 198646 h 400050"/>
              <a:gd name="connsiteX10" fmla="*/ 351414 w 533400"/>
              <a:gd name="connsiteY10" fmla="*/ 204170 h 400050"/>
              <a:gd name="connsiteX11" fmla="*/ 351414 w 533400"/>
              <a:gd name="connsiteY11" fmla="*/ 204170 h 400050"/>
              <a:gd name="connsiteX12" fmla="*/ 267118 w 533400"/>
              <a:gd name="connsiteY12" fmla="*/ 315613 h 400050"/>
              <a:gd name="connsiteX13" fmla="*/ 264641 w 533400"/>
              <a:gd name="connsiteY13" fmla="*/ 318470 h 400050"/>
              <a:gd name="connsiteX14" fmla="*/ 224255 w 533400"/>
              <a:gd name="connsiteY14" fmla="*/ 318756 h 400050"/>
              <a:gd name="connsiteX15" fmla="*/ 224255 w 533400"/>
              <a:gd name="connsiteY15" fmla="*/ 318756 h 400050"/>
              <a:gd name="connsiteX16" fmla="*/ 162152 w 533400"/>
              <a:gd name="connsiteY16" fmla="*/ 257415 h 400050"/>
              <a:gd name="connsiteX17" fmla="*/ 160247 w 533400"/>
              <a:gd name="connsiteY17" fmla="*/ 255701 h 400050"/>
              <a:gd name="connsiteX18" fmla="*/ 120052 w 533400"/>
              <a:gd name="connsiteY18" fmla="*/ 259606 h 400050"/>
              <a:gd name="connsiteX19" fmla="*/ 120052 w 533400"/>
              <a:gd name="connsiteY19" fmla="*/ 259606 h 400050"/>
              <a:gd name="connsiteX20" fmla="*/ 32517 w 533400"/>
              <a:gd name="connsiteY20" fmla="*/ 366095 h 400050"/>
              <a:gd name="connsiteX21" fmla="*/ 30326 w 533400"/>
              <a:gd name="connsiteY21" fmla="*/ 372096 h 400050"/>
              <a:gd name="connsiteX22" fmla="*/ 39851 w 533400"/>
              <a:gd name="connsiteY22" fmla="*/ 381621 h 400050"/>
              <a:gd name="connsiteX23" fmla="*/ 39851 w 533400"/>
              <a:gd name="connsiteY23" fmla="*/ 381621 h 400050"/>
              <a:gd name="connsiteX24" fmla="*/ 497242 w 533400"/>
              <a:gd name="connsiteY24" fmla="*/ 381621 h 400050"/>
              <a:gd name="connsiteX25" fmla="*/ 502480 w 533400"/>
              <a:gd name="connsiteY25" fmla="*/ 380002 h 400050"/>
              <a:gd name="connsiteX26" fmla="*/ 505147 w 533400"/>
              <a:gd name="connsiteY26" fmla="*/ 366762 h 400050"/>
              <a:gd name="connsiteX27" fmla="*/ 505147 w 533400"/>
              <a:gd name="connsiteY27" fmla="*/ 366762 h 400050"/>
              <a:gd name="connsiteX28" fmla="*/ 397991 w 533400"/>
              <a:gd name="connsiteY28" fmla="*/ 205504 h 400050"/>
              <a:gd name="connsiteX29" fmla="*/ 391419 w 533400"/>
              <a:gd name="connsiteY29" fmla="*/ 198646 h 400050"/>
              <a:gd name="connsiteX30" fmla="*/ 95858 w 533400"/>
              <a:gd name="connsiteY30" fmla="*/ 57771 h 400050"/>
              <a:gd name="connsiteX31" fmla="*/ 57758 w 533400"/>
              <a:gd name="connsiteY31" fmla="*/ 95871 h 400050"/>
              <a:gd name="connsiteX32" fmla="*/ 95858 w 533400"/>
              <a:gd name="connsiteY32" fmla="*/ 133971 h 400050"/>
              <a:gd name="connsiteX33" fmla="*/ 133958 w 533400"/>
              <a:gd name="connsiteY33" fmla="*/ 95871 h 400050"/>
              <a:gd name="connsiteX34" fmla="*/ 95858 w 533400"/>
              <a:gd name="connsiteY34" fmla="*/ 57771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33400" h="400050">
                <a:moveTo>
                  <a:pt x="505433" y="621"/>
                </a:moveTo>
                <a:cubicBezTo>
                  <a:pt x="521245" y="621"/>
                  <a:pt x="534008" y="13385"/>
                  <a:pt x="534008" y="29196"/>
                </a:cubicBezTo>
                <a:lnTo>
                  <a:pt x="534008" y="372096"/>
                </a:lnTo>
                <a:cubicBezTo>
                  <a:pt x="534008" y="387907"/>
                  <a:pt x="521245" y="400671"/>
                  <a:pt x="505433" y="400671"/>
                </a:cubicBezTo>
                <a:lnTo>
                  <a:pt x="29183" y="400671"/>
                </a:lnTo>
                <a:cubicBezTo>
                  <a:pt x="13371" y="400671"/>
                  <a:pt x="608" y="387907"/>
                  <a:pt x="608" y="372096"/>
                </a:cubicBezTo>
                <a:lnTo>
                  <a:pt x="608" y="29196"/>
                </a:lnTo>
                <a:cubicBezTo>
                  <a:pt x="608" y="13385"/>
                  <a:pt x="13371" y="621"/>
                  <a:pt x="29183" y="621"/>
                </a:cubicBezTo>
                <a:lnTo>
                  <a:pt x="505433" y="621"/>
                </a:lnTo>
                <a:close/>
                <a:moveTo>
                  <a:pt x="391419" y="198646"/>
                </a:moveTo>
                <a:cubicBezTo>
                  <a:pt x="378846" y="189121"/>
                  <a:pt x="360939" y="191597"/>
                  <a:pt x="351414" y="204170"/>
                </a:cubicBezTo>
                <a:lnTo>
                  <a:pt x="351414" y="204170"/>
                </a:lnTo>
                <a:lnTo>
                  <a:pt x="267118" y="315613"/>
                </a:lnTo>
                <a:cubicBezTo>
                  <a:pt x="266355" y="316660"/>
                  <a:pt x="265498" y="317518"/>
                  <a:pt x="264641" y="318470"/>
                </a:cubicBezTo>
                <a:cubicBezTo>
                  <a:pt x="253592" y="329710"/>
                  <a:pt x="235495" y="329805"/>
                  <a:pt x="224255" y="318756"/>
                </a:cubicBezTo>
                <a:lnTo>
                  <a:pt x="224255" y="318756"/>
                </a:lnTo>
                <a:lnTo>
                  <a:pt x="162152" y="257415"/>
                </a:lnTo>
                <a:cubicBezTo>
                  <a:pt x="161485" y="256844"/>
                  <a:pt x="160914" y="256177"/>
                  <a:pt x="160247" y="255701"/>
                </a:cubicBezTo>
                <a:cubicBezTo>
                  <a:pt x="148055" y="245699"/>
                  <a:pt x="130053" y="247414"/>
                  <a:pt x="120052" y="259606"/>
                </a:cubicBezTo>
                <a:lnTo>
                  <a:pt x="120052" y="259606"/>
                </a:lnTo>
                <a:lnTo>
                  <a:pt x="32517" y="366095"/>
                </a:lnTo>
                <a:cubicBezTo>
                  <a:pt x="31088" y="367810"/>
                  <a:pt x="30326" y="369905"/>
                  <a:pt x="30326" y="372096"/>
                </a:cubicBezTo>
                <a:cubicBezTo>
                  <a:pt x="30326" y="377335"/>
                  <a:pt x="34612" y="381621"/>
                  <a:pt x="39851" y="381621"/>
                </a:cubicBezTo>
                <a:lnTo>
                  <a:pt x="39851" y="381621"/>
                </a:lnTo>
                <a:lnTo>
                  <a:pt x="497242" y="381621"/>
                </a:lnTo>
                <a:cubicBezTo>
                  <a:pt x="499146" y="381621"/>
                  <a:pt x="500956" y="381050"/>
                  <a:pt x="502480" y="380002"/>
                </a:cubicBezTo>
                <a:cubicBezTo>
                  <a:pt x="506862" y="377049"/>
                  <a:pt x="508005" y="371144"/>
                  <a:pt x="505147" y="366762"/>
                </a:cubicBezTo>
                <a:lnTo>
                  <a:pt x="505147" y="366762"/>
                </a:lnTo>
                <a:lnTo>
                  <a:pt x="397991" y="205504"/>
                </a:lnTo>
                <a:cubicBezTo>
                  <a:pt x="396181" y="202932"/>
                  <a:pt x="393990" y="200551"/>
                  <a:pt x="391419" y="198646"/>
                </a:cubicBezTo>
                <a:close/>
                <a:moveTo>
                  <a:pt x="95858" y="57771"/>
                </a:moveTo>
                <a:cubicBezTo>
                  <a:pt x="74808" y="57771"/>
                  <a:pt x="57758" y="74821"/>
                  <a:pt x="57758" y="95871"/>
                </a:cubicBezTo>
                <a:cubicBezTo>
                  <a:pt x="57758" y="116921"/>
                  <a:pt x="74808" y="133971"/>
                  <a:pt x="95858" y="133971"/>
                </a:cubicBezTo>
                <a:cubicBezTo>
                  <a:pt x="116908" y="133971"/>
                  <a:pt x="133958" y="116921"/>
                  <a:pt x="133958" y="95871"/>
                </a:cubicBezTo>
                <a:cubicBezTo>
                  <a:pt x="133958" y="74821"/>
                  <a:pt x="116908" y="57771"/>
                  <a:pt x="95858" y="57771"/>
                </a:cubicBezTo>
                <a:close/>
              </a:path>
            </a:pathLst>
          </a:custGeom>
          <a:solidFill>
            <a:srgbClr val="FFFFFF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>
              <a:solidFill>
                <a:schemeClr val="bg1"/>
              </a:solidFill>
              <a:latin typeface="思源黑体 CN Medium" panose="020B0600000000000000" pitchFamily="34" charset="-122"/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5" name="任意多边形 48">
            <a:extLst>
              <a:ext uri="{FF2B5EF4-FFF2-40B4-BE49-F238E27FC236}">
                <a16:creationId xmlns:a16="http://schemas.microsoft.com/office/drawing/2014/main" id="{6101B20E-0E9F-4102-AC3D-87122528A20B}"/>
              </a:ext>
            </a:extLst>
          </p:cNvPr>
          <p:cNvSpPr/>
          <p:nvPr/>
        </p:nvSpPr>
        <p:spPr>
          <a:xfrm rot="5400000">
            <a:off x="-68075" y="44904"/>
            <a:ext cx="1930055" cy="1840246"/>
          </a:xfrm>
          <a:custGeom>
            <a:avLst/>
            <a:gdLst>
              <a:gd name="connsiteX0" fmla="*/ 15951 w 1930055"/>
              <a:gd name="connsiteY0" fmla="*/ 0 h 1840246"/>
              <a:gd name="connsiteX1" fmla="*/ 1755845 w 1930055"/>
              <a:gd name="connsiteY1" fmla="*/ 307691 h 1840246"/>
              <a:gd name="connsiteX2" fmla="*/ 1926798 w 1930055"/>
              <a:gd name="connsiteY2" fmla="*/ 552098 h 1840246"/>
              <a:gd name="connsiteX3" fmla="*/ 1698996 w 1930055"/>
              <a:gd name="connsiteY3" fmla="*/ 1840246 h 1840246"/>
              <a:gd name="connsiteX4" fmla="*/ 0 w 1930055"/>
              <a:gd name="connsiteY4" fmla="*/ 1840246 h 1840246"/>
              <a:gd name="connsiteX5" fmla="*/ 0 w 1930055"/>
              <a:gd name="connsiteY5" fmla="*/ 386 h 184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0054" h="1840246">
                <a:moveTo>
                  <a:pt x="15951" y="0"/>
                </a:moveTo>
                <a:lnTo>
                  <a:pt x="1755845" y="307691"/>
                </a:lnTo>
                <a:cubicBezTo>
                  <a:pt x="1870544" y="327975"/>
                  <a:pt x="1947082" y="437399"/>
                  <a:pt x="1926798" y="552098"/>
                </a:cubicBezTo>
                <a:lnTo>
                  <a:pt x="1698996" y="1840246"/>
                </a:lnTo>
                <a:lnTo>
                  <a:pt x="0" y="1840246"/>
                </a:lnTo>
                <a:lnTo>
                  <a:pt x="0" y="386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6" name="任意多边形 49">
            <a:extLst>
              <a:ext uri="{FF2B5EF4-FFF2-40B4-BE49-F238E27FC236}">
                <a16:creationId xmlns:a16="http://schemas.microsoft.com/office/drawing/2014/main" id="{F0AE74E2-FDF9-4D20-968D-EB776F8065B8}"/>
              </a:ext>
            </a:extLst>
          </p:cNvPr>
          <p:cNvSpPr/>
          <p:nvPr/>
        </p:nvSpPr>
        <p:spPr>
          <a:xfrm>
            <a:off x="10528106" y="-26894"/>
            <a:ext cx="1663894" cy="1851832"/>
          </a:xfrm>
          <a:custGeom>
            <a:avLst/>
            <a:gdLst>
              <a:gd name="connsiteX0" fmla="*/ 0 w 1663894"/>
              <a:gd name="connsiteY0" fmla="*/ 0 h 1851832"/>
              <a:gd name="connsiteX1" fmla="*/ 1663894 w 1663894"/>
              <a:gd name="connsiteY1" fmla="*/ 0 h 1851832"/>
              <a:gd name="connsiteX2" fmla="*/ 1663894 w 1663894"/>
              <a:gd name="connsiteY2" fmla="*/ 1664944 h 1851832"/>
              <a:gd name="connsiteX3" fmla="*/ 504167 w 1663894"/>
              <a:gd name="connsiteY3" fmla="*/ 1849228 h 1851832"/>
              <a:gd name="connsiteX4" fmla="*/ 266430 w 1663894"/>
              <a:gd name="connsiteY4" fmla="*/ 1676686 h 185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893" h="1851831">
                <a:moveTo>
                  <a:pt x="0" y="0"/>
                </a:moveTo>
                <a:lnTo>
                  <a:pt x="1663894" y="0"/>
                </a:lnTo>
                <a:lnTo>
                  <a:pt x="1663894" y="1664944"/>
                </a:lnTo>
                <a:lnTo>
                  <a:pt x="504167" y="1849228"/>
                </a:lnTo>
                <a:cubicBezTo>
                  <a:pt x="390871" y="1867231"/>
                  <a:pt x="284433" y="1789981"/>
                  <a:pt x="266430" y="1676686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7" name="任意多边形 49">
            <a:extLst>
              <a:ext uri="{FF2B5EF4-FFF2-40B4-BE49-F238E27FC236}">
                <a16:creationId xmlns:a16="http://schemas.microsoft.com/office/drawing/2014/main" id="{1327BFBE-570B-4572-8214-D8224A6BCF7A}"/>
              </a:ext>
            </a:extLst>
          </p:cNvPr>
          <p:cNvSpPr/>
          <p:nvPr/>
        </p:nvSpPr>
        <p:spPr>
          <a:xfrm rot="10800000">
            <a:off x="0" y="5883964"/>
            <a:ext cx="1143000" cy="974035"/>
          </a:xfrm>
          <a:custGeom>
            <a:avLst/>
            <a:gdLst>
              <a:gd name="connsiteX0" fmla="*/ 0 w 1663894"/>
              <a:gd name="connsiteY0" fmla="*/ 0 h 1851832"/>
              <a:gd name="connsiteX1" fmla="*/ 1663894 w 1663894"/>
              <a:gd name="connsiteY1" fmla="*/ 0 h 1851832"/>
              <a:gd name="connsiteX2" fmla="*/ 1663894 w 1663894"/>
              <a:gd name="connsiteY2" fmla="*/ 1664944 h 1851832"/>
              <a:gd name="connsiteX3" fmla="*/ 504167 w 1663894"/>
              <a:gd name="connsiteY3" fmla="*/ 1849228 h 1851832"/>
              <a:gd name="connsiteX4" fmla="*/ 266430 w 1663894"/>
              <a:gd name="connsiteY4" fmla="*/ 1676686 h 185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893" h="1851831">
                <a:moveTo>
                  <a:pt x="0" y="0"/>
                </a:moveTo>
                <a:lnTo>
                  <a:pt x="1663894" y="0"/>
                </a:lnTo>
                <a:lnTo>
                  <a:pt x="1663894" y="1664944"/>
                </a:lnTo>
                <a:lnTo>
                  <a:pt x="504167" y="1849228"/>
                </a:lnTo>
                <a:cubicBezTo>
                  <a:pt x="390871" y="1867231"/>
                  <a:pt x="284433" y="1789981"/>
                  <a:pt x="266430" y="1676686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8" name="文本框 32">
            <a:extLst>
              <a:ext uri="{FF2B5EF4-FFF2-40B4-BE49-F238E27FC236}">
                <a16:creationId xmlns:a16="http://schemas.microsoft.com/office/drawing/2014/main" id="{B9A7C6B4-F955-471C-AAA1-DC5463FB9ED3}"/>
              </a:ext>
            </a:extLst>
          </p:cNvPr>
          <p:cNvSpPr txBox="1"/>
          <p:nvPr/>
        </p:nvSpPr>
        <p:spPr>
          <a:xfrm>
            <a:off x="1619027" y="1307660"/>
            <a:ext cx="10804886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lang="ru-RU" sz="4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  <a:sym typeface="思源黑体 CN Medium" panose="020B0600000000000000" pitchFamily="34" charset="-122"/>
              </a:rPr>
              <a:t>Технологии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cxnSp>
        <p:nvCxnSpPr>
          <p:cNvPr id="29" name="直接连接符 33">
            <a:extLst>
              <a:ext uri="{FF2B5EF4-FFF2-40B4-BE49-F238E27FC236}">
                <a16:creationId xmlns:a16="http://schemas.microsoft.com/office/drawing/2014/main" id="{63344537-3067-41C4-9A86-8A88B88D6367}"/>
              </a:ext>
            </a:extLst>
          </p:cNvPr>
          <p:cNvCxnSpPr>
            <a:cxnSpLocks/>
          </p:cNvCxnSpPr>
          <p:nvPr/>
        </p:nvCxnSpPr>
        <p:spPr>
          <a:xfrm>
            <a:off x="1817076" y="2083222"/>
            <a:ext cx="1423081" cy="0"/>
          </a:xfrm>
          <a:prstGeom prst="line">
            <a:avLst/>
          </a:prstGeom>
          <a:ln w="69850" cap="rnd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34">
            <a:extLst>
              <a:ext uri="{FF2B5EF4-FFF2-40B4-BE49-F238E27FC236}">
                <a16:creationId xmlns:a16="http://schemas.microsoft.com/office/drawing/2014/main" id="{D154171D-559A-40AF-92B1-43D3C38761A0}"/>
              </a:ext>
            </a:extLst>
          </p:cNvPr>
          <p:cNvCxnSpPr>
            <a:cxnSpLocks/>
          </p:cNvCxnSpPr>
          <p:nvPr/>
        </p:nvCxnSpPr>
        <p:spPr>
          <a:xfrm>
            <a:off x="3240157" y="2083222"/>
            <a:ext cx="4581346" cy="0"/>
          </a:xfrm>
          <a:prstGeom prst="line">
            <a:avLst/>
          </a:prstGeom>
          <a:ln w="698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圆角矩形 21">
            <a:extLst>
              <a:ext uri="{FF2B5EF4-FFF2-40B4-BE49-F238E27FC236}">
                <a16:creationId xmlns:a16="http://schemas.microsoft.com/office/drawing/2014/main" id="{BA3C7D82-EE8D-4386-91CD-40698FAB55A9}"/>
              </a:ext>
            </a:extLst>
          </p:cNvPr>
          <p:cNvSpPr/>
          <p:nvPr/>
        </p:nvSpPr>
        <p:spPr>
          <a:xfrm rot="20254752">
            <a:off x="10003539" y="1974931"/>
            <a:ext cx="293483" cy="293483"/>
          </a:xfrm>
          <a:prstGeom prst="round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32" name="圆角矩形 21">
            <a:extLst>
              <a:ext uri="{FF2B5EF4-FFF2-40B4-BE49-F238E27FC236}">
                <a16:creationId xmlns:a16="http://schemas.microsoft.com/office/drawing/2014/main" id="{C8D7D3F8-A4AC-486B-86F6-331B3D373745}"/>
              </a:ext>
            </a:extLst>
          </p:cNvPr>
          <p:cNvSpPr/>
          <p:nvPr/>
        </p:nvSpPr>
        <p:spPr>
          <a:xfrm rot="20254752">
            <a:off x="804643" y="5489639"/>
            <a:ext cx="293483" cy="293483"/>
          </a:xfrm>
          <a:prstGeom prst="round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pic>
        <p:nvPicPr>
          <p:cNvPr id="34" name="Рисунок 33" descr="Изображение выглядит как круг, символ, искусство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1E1EFA52-619D-4164-9DE1-59CA3E200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251" y="2319776"/>
            <a:ext cx="1453035" cy="1394817"/>
          </a:xfrm>
          <a:prstGeom prst="rect">
            <a:avLst/>
          </a:prstGeom>
        </p:spPr>
      </p:pic>
      <p:sp>
        <p:nvSpPr>
          <p:cNvPr id="39" name="1">
            <a:extLst>
              <a:ext uri="{FF2B5EF4-FFF2-40B4-BE49-F238E27FC236}">
                <a16:creationId xmlns:a16="http://schemas.microsoft.com/office/drawing/2014/main" id="{51B929C8-D039-4C70-BAD8-DCF18724EBD2}"/>
              </a:ext>
            </a:extLst>
          </p:cNvPr>
          <p:cNvSpPr txBox="1"/>
          <p:nvPr/>
        </p:nvSpPr>
        <p:spPr>
          <a:xfrm flipH="1">
            <a:off x="3698918" y="3800917"/>
            <a:ext cx="1533841" cy="27432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  <a:sym typeface="思源黑体 CN Medium" panose="020B0600000000000000" pitchFamily="34" charset="-122"/>
              </a:rPr>
              <a:t>C#</a:t>
            </a:r>
            <a:endParaRPr lang="en-US" altLang="zh-CN" sz="3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40" name="1">
            <a:extLst>
              <a:ext uri="{FF2B5EF4-FFF2-40B4-BE49-F238E27FC236}">
                <a16:creationId xmlns:a16="http://schemas.microsoft.com/office/drawing/2014/main" id="{28958434-0671-4DAB-85AF-ADA533EB8DFA}"/>
              </a:ext>
            </a:extLst>
          </p:cNvPr>
          <p:cNvSpPr txBox="1"/>
          <p:nvPr/>
        </p:nvSpPr>
        <p:spPr>
          <a:xfrm flipH="1">
            <a:off x="3710424" y="4293365"/>
            <a:ext cx="3644817" cy="6706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ru-RU" altLang="zh-CN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  <a:sym typeface="思源黑体 CN Medium" panose="020B0600000000000000" pitchFamily="34" charset="-122"/>
              </a:rPr>
              <a:t>Реализует серверную часть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pic>
        <p:nvPicPr>
          <p:cNvPr id="44" name="Рисунок 43" descr="Изображение выглядит как символ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96BD950C-5593-48E2-8883-A7CFAB036E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617" y="5191525"/>
            <a:ext cx="1533840" cy="1533840"/>
          </a:xfrm>
          <a:prstGeom prst="rect">
            <a:avLst/>
          </a:prstGeom>
        </p:spPr>
      </p:pic>
      <p:pic>
        <p:nvPicPr>
          <p:cNvPr id="46" name="Рисунок 45" descr="Изображение выглядит как символ, Графика, логотип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2D2DD3E8-DD7C-4CAA-97C1-51451EB543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250" y="3691132"/>
            <a:ext cx="1453035" cy="1453035"/>
          </a:xfrm>
          <a:prstGeom prst="rect">
            <a:avLst/>
          </a:prstGeom>
        </p:spPr>
      </p:pic>
      <p:sp>
        <p:nvSpPr>
          <p:cNvPr id="51" name="1">
            <a:extLst>
              <a:ext uri="{FF2B5EF4-FFF2-40B4-BE49-F238E27FC236}">
                <a16:creationId xmlns:a16="http://schemas.microsoft.com/office/drawing/2014/main" id="{E3C2AA78-E0C6-40F6-8DCD-967FA36E3767}"/>
              </a:ext>
            </a:extLst>
          </p:cNvPr>
          <p:cNvSpPr txBox="1"/>
          <p:nvPr/>
        </p:nvSpPr>
        <p:spPr>
          <a:xfrm flipH="1">
            <a:off x="3698917" y="5000826"/>
            <a:ext cx="2930482" cy="27432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  <a:sym typeface="思源黑体 CN Medium" panose="020B0600000000000000" pitchFamily="34" charset="-122"/>
              </a:rPr>
              <a:t>PostgreSQL</a:t>
            </a:r>
            <a:endParaRPr lang="en-US" altLang="zh-CN" sz="3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52" name="1">
            <a:extLst>
              <a:ext uri="{FF2B5EF4-FFF2-40B4-BE49-F238E27FC236}">
                <a16:creationId xmlns:a16="http://schemas.microsoft.com/office/drawing/2014/main" id="{62DDF566-29EC-495B-8F87-44B12CAE75E7}"/>
              </a:ext>
            </a:extLst>
          </p:cNvPr>
          <p:cNvSpPr txBox="1"/>
          <p:nvPr/>
        </p:nvSpPr>
        <p:spPr>
          <a:xfrm flipH="1">
            <a:off x="3698917" y="5529294"/>
            <a:ext cx="4122586" cy="6706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ru-RU" altLang="zh-CN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  <a:sym typeface="思源黑体 CN Medium" panose="020B0600000000000000" pitchFamily="34" charset="-122"/>
              </a:rPr>
              <a:t>Используется в качестве базы данных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84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8" grpId="0" animBg="1"/>
      <p:bldP spid="25" grpId="0" animBg="1"/>
      <p:bldP spid="26" grpId="0" animBg="1"/>
      <p:bldP spid="27" grpId="0" animBg="1"/>
      <p:bldP spid="28" grpId="0"/>
      <p:bldP spid="31" grpId="0" animBg="1"/>
      <p:bldP spid="32" grpId="0" animBg="1"/>
      <p:bldP spid="39" grpId="0"/>
      <p:bldP spid="40" grpId="0"/>
      <p:bldP spid="51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任意多边形 48">
            <a:extLst>
              <a:ext uri="{FF2B5EF4-FFF2-40B4-BE49-F238E27FC236}">
                <a16:creationId xmlns:a16="http://schemas.microsoft.com/office/drawing/2014/main" id="{6101B20E-0E9F-4102-AC3D-87122528A20B}"/>
              </a:ext>
            </a:extLst>
          </p:cNvPr>
          <p:cNvSpPr/>
          <p:nvPr/>
        </p:nvSpPr>
        <p:spPr>
          <a:xfrm rot="5400000">
            <a:off x="-68075" y="44904"/>
            <a:ext cx="1930055" cy="1840246"/>
          </a:xfrm>
          <a:custGeom>
            <a:avLst/>
            <a:gdLst>
              <a:gd name="connsiteX0" fmla="*/ 15951 w 1930055"/>
              <a:gd name="connsiteY0" fmla="*/ 0 h 1840246"/>
              <a:gd name="connsiteX1" fmla="*/ 1755845 w 1930055"/>
              <a:gd name="connsiteY1" fmla="*/ 307691 h 1840246"/>
              <a:gd name="connsiteX2" fmla="*/ 1926798 w 1930055"/>
              <a:gd name="connsiteY2" fmla="*/ 552098 h 1840246"/>
              <a:gd name="connsiteX3" fmla="*/ 1698996 w 1930055"/>
              <a:gd name="connsiteY3" fmla="*/ 1840246 h 1840246"/>
              <a:gd name="connsiteX4" fmla="*/ 0 w 1930055"/>
              <a:gd name="connsiteY4" fmla="*/ 1840246 h 1840246"/>
              <a:gd name="connsiteX5" fmla="*/ 0 w 1930055"/>
              <a:gd name="connsiteY5" fmla="*/ 386 h 184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0054" h="1840246">
                <a:moveTo>
                  <a:pt x="15951" y="0"/>
                </a:moveTo>
                <a:lnTo>
                  <a:pt x="1755845" y="307691"/>
                </a:lnTo>
                <a:cubicBezTo>
                  <a:pt x="1870544" y="327975"/>
                  <a:pt x="1947082" y="437399"/>
                  <a:pt x="1926798" y="552098"/>
                </a:cubicBezTo>
                <a:lnTo>
                  <a:pt x="1698996" y="1840246"/>
                </a:lnTo>
                <a:lnTo>
                  <a:pt x="0" y="1840246"/>
                </a:lnTo>
                <a:lnTo>
                  <a:pt x="0" y="386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6" name="任意多边形 49">
            <a:extLst>
              <a:ext uri="{FF2B5EF4-FFF2-40B4-BE49-F238E27FC236}">
                <a16:creationId xmlns:a16="http://schemas.microsoft.com/office/drawing/2014/main" id="{F0AE74E2-FDF9-4D20-968D-EB776F8065B8}"/>
              </a:ext>
            </a:extLst>
          </p:cNvPr>
          <p:cNvSpPr/>
          <p:nvPr/>
        </p:nvSpPr>
        <p:spPr>
          <a:xfrm>
            <a:off x="10528106" y="-26894"/>
            <a:ext cx="1663894" cy="1851832"/>
          </a:xfrm>
          <a:custGeom>
            <a:avLst/>
            <a:gdLst>
              <a:gd name="connsiteX0" fmla="*/ 0 w 1663894"/>
              <a:gd name="connsiteY0" fmla="*/ 0 h 1851832"/>
              <a:gd name="connsiteX1" fmla="*/ 1663894 w 1663894"/>
              <a:gd name="connsiteY1" fmla="*/ 0 h 1851832"/>
              <a:gd name="connsiteX2" fmla="*/ 1663894 w 1663894"/>
              <a:gd name="connsiteY2" fmla="*/ 1664944 h 1851832"/>
              <a:gd name="connsiteX3" fmla="*/ 504167 w 1663894"/>
              <a:gd name="connsiteY3" fmla="*/ 1849228 h 1851832"/>
              <a:gd name="connsiteX4" fmla="*/ 266430 w 1663894"/>
              <a:gd name="connsiteY4" fmla="*/ 1676686 h 185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893" h="1851831">
                <a:moveTo>
                  <a:pt x="0" y="0"/>
                </a:moveTo>
                <a:lnTo>
                  <a:pt x="1663894" y="0"/>
                </a:lnTo>
                <a:lnTo>
                  <a:pt x="1663894" y="1664944"/>
                </a:lnTo>
                <a:lnTo>
                  <a:pt x="504167" y="1849228"/>
                </a:lnTo>
                <a:cubicBezTo>
                  <a:pt x="390871" y="1867231"/>
                  <a:pt x="284433" y="1789981"/>
                  <a:pt x="266430" y="1676686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7" name="任意多边形 49">
            <a:extLst>
              <a:ext uri="{FF2B5EF4-FFF2-40B4-BE49-F238E27FC236}">
                <a16:creationId xmlns:a16="http://schemas.microsoft.com/office/drawing/2014/main" id="{1327BFBE-570B-4572-8214-D8224A6BCF7A}"/>
              </a:ext>
            </a:extLst>
          </p:cNvPr>
          <p:cNvSpPr/>
          <p:nvPr/>
        </p:nvSpPr>
        <p:spPr>
          <a:xfrm rot="10800000">
            <a:off x="0" y="5883964"/>
            <a:ext cx="1143000" cy="974035"/>
          </a:xfrm>
          <a:custGeom>
            <a:avLst/>
            <a:gdLst>
              <a:gd name="connsiteX0" fmla="*/ 0 w 1663894"/>
              <a:gd name="connsiteY0" fmla="*/ 0 h 1851832"/>
              <a:gd name="connsiteX1" fmla="*/ 1663894 w 1663894"/>
              <a:gd name="connsiteY1" fmla="*/ 0 h 1851832"/>
              <a:gd name="connsiteX2" fmla="*/ 1663894 w 1663894"/>
              <a:gd name="connsiteY2" fmla="*/ 1664944 h 1851832"/>
              <a:gd name="connsiteX3" fmla="*/ 504167 w 1663894"/>
              <a:gd name="connsiteY3" fmla="*/ 1849228 h 1851832"/>
              <a:gd name="connsiteX4" fmla="*/ 266430 w 1663894"/>
              <a:gd name="connsiteY4" fmla="*/ 1676686 h 185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893" h="1851831">
                <a:moveTo>
                  <a:pt x="0" y="0"/>
                </a:moveTo>
                <a:lnTo>
                  <a:pt x="1663894" y="0"/>
                </a:lnTo>
                <a:lnTo>
                  <a:pt x="1663894" y="1664944"/>
                </a:lnTo>
                <a:lnTo>
                  <a:pt x="504167" y="1849228"/>
                </a:lnTo>
                <a:cubicBezTo>
                  <a:pt x="390871" y="1867231"/>
                  <a:pt x="284433" y="1789981"/>
                  <a:pt x="266430" y="1676686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8" name="文本框 32">
            <a:extLst>
              <a:ext uri="{FF2B5EF4-FFF2-40B4-BE49-F238E27FC236}">
                <a16:creationId xmlns:a16="http://schemas.microsoft.com/office/drawing/2014/main" id="{B9A7C6B4-F955-471C-AAA1-DC5463FB9ED3}"/>
              </a:ext>
            </a:extLst>
          </p:cNvPr>
          <p:cNvSpPr txBox="1"/>
          <p:nvPr/>
        </p:nvSpPr>
        <p:spPr>
          <a:xfrm>
            <a:off x="1619027" y="1307660"/>
            <a:ext cx="10804886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lang="ru-RU" sz="4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  <a:sym typeface="思源黑体 CN Medium" panose="020B0600000000000000" pitchFamily="34" charset="-122"/>
              </a:rPr>
              <a:t>Проблема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cxnSp>
        <p:nvCxnSpPr>
          <p:cNvPr id="29" name="直接连接符 33">
            <a:extLst>
              <a:ext uri="{FF2B5EF4-FFF2-40B4-BE49-F238E27FC236}">
                <a16:creationId xmlns:a16="http://schemas.microsoft.com/office/drawing/2014/main" id="{63344537-3067-41C4-9A86-8A88B88D6367}"/>
              </a:ext>
            </a:extLst>
          </p:cNvPr>
          <p:cNvCxnSpPr>
            <a:cxnSpLocks/>
          </p:cNvCxnSpPr>
          <p:nvPr/>
        </p:nvCxnSpPr>
        <p:spPr>
          <a:xfrm>
            <a:off x="1817076" y="2083222"/>
            <a:ext cx="2450124" cy="0"/>
          </a:xfrm>
          <a:prstGeom prst="line">
            <a:avLst/>
          </a:prstGeom>
          <a:ln w="69850" cap="rnd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34">
            <a:extLst>
              <a:ext uri="{FF2B5EF4-FFF2-40B4-BE49-F238E27FC236}">
                <a16:creationId xmlns:a16="http://schemas.microsoft.com/office/drawing/2014/main" id="{D154171D-559A-40AF-92B1-43D3C38761A0}"/>
              </a:ext>
            </a:extLst>
          </p:cNvPr>
          <p:cNvCxnSpPr>
            <a:cxnSpLocks/>
          </p:cNvCxnSpPr>
          <p:nvPr/>
        </p:nvCxnSpPr>
        <p:spPr>
          <a:xfrm>
            <a:off x="4267200" y="2083222"/>
            <a:ext cx="4625788" cy="0"/>
          </a:xfrm>
          <a:prstGeom prst="line">
            <a:avLst/>
          </a:prstGeom>
          <a:ln w="698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圆角矩形 21">
            <a:extLst>
              <a:ext uri="{FF2B5EF4-FFF2-40B4-BE49-F238E27FC236}">
                <a16:creationId xmlns:a16="http://schemas.microsoft.com/office/drawing/2014/main" id="{BA3C7D82-EE8D-4386-91CD-40698FAB55A9}"/>
              </a:ext>
            </a:extLst>
          </p:cNvPr>
          <p:cNvSpPr/>
          <p:nvPr/>
        </p:nvSpPr>
        <p:spPr>
          <a:xfrm rot="20254752">
            <a:off x="10003539" y="1974931"/>
            <a:ext cx="293483" cy="293483"/>
          </a:xfrm>
          <a:prstGeom prst="round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32" name="圆角矩形 21">
            <a:extLst>
              <a:ext uri="{FF2B5EF4-FFF2-40B4-BE49-F238E27FC236}">
                <a16:creationId xmlns:a16="http://schemas.microsoft.com/office/drawing/2014/main" id="{C8D7D3F8-A4AC-486B-86F6-331B3D373745}"/>
              </a:ext>
            </a:extLst>
          </p:cNvPr>
          <p:cNvSpPr/>
          <p:nvPr/>
        </p:nvSpPr>
        <p:spPr>
          <a:xfrm rot="20254752">
            <a:off x="804643" y="5489639"/>
            <a:ext cx="293483" cy="293483"/>
          </a:xfrm>
          <a:prstGeom prst="round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0" name="1">
            <a:extLst>
              <a:ext uri="{FF2B5EF4-FFF2-40B4-BE49-F238E27FC236}">
                <a16:creationId xmlns:a16="http://schemas.microsoft.com/office/drawing/2014/main" id="{183F433A-55F3-4A04-BCDE-98546BE6F8DA}"/>
              </a:ext>
            </a:extLst>
          </p:cNvPr>
          <p:cNvSpPr txBox="1"/>
          <p:nvPr/>
        </p:nvSpPr>
        <p:spPr>
          <a:xfrm flipH="1">
            <a:off x="2528616" y="2576386"/>
            <a:ext cx="8339636" cy="338756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ru-RU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  <a:sym typeface="思源黑体 CN Medium" panose="020B0600000000000000" pitchFamily="34" charset="-122"/>
              </a:rPr>
              <a:t>Для коммерческих и некоммерческих организаций – где и как быстро найти подходящих волонтеров для мероприятия?</a:t>
            </a:r>
          </a:p>
          <a:p>
            <a:endParaRPr lang="ru-RU" altLang="en-US" sz="2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  <a:p>
            <a:r>
              <a:rPr lang="ru-RU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  <a:sym typeface="思源黑体 CN Medium" panose="020B0600000000000000" pitchFamily="34" charset="-122"/>
              </a:rPr>
              <a:t>Для волонтеров – где найти удобный ресурс, в котором содержится информация о большинстве мероприятиях, в которых можно поучаствовать?</a:t>
            </a:r>
          </a:p>
          <a:p>
            <a:endParaRPr lang="ru-RU" altLang="en-US" sz="2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  <a:p>
            <a:r>
              <a:rPr lang="ru-RU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  <a:sym typeface="思源黑体 CN Medium" panose="020B0600000000000000" pitchFamily="34" charset="-122"/>
              </a:rPr>
              <a:t>Для нуждающихся – куда можно обратиться за помощью или разместить объявление о сборе средств? </a:t>
            </a:r>
          </a:p>
        </p:txBody>
      </p:sp>
      <p:pic>
        <p:nvPicPr>
          <p:cNvPr id="3" name="Рисунок 2" descr="Изображение выглядит как символ, круг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16F2064A-C28D-4E52-A941-D79A9E39FE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530" y="2526681"/>
            <a:ext cx="734971" cy="734971"/>
          </a:xfrm>
          <a:prstGeom prst="rect">
            <a:avLst/>
          </a:prstGeom>
        </p:spPr>
      </p:pic>
      <p:pic>
        <p:nvPicPr>
          <p:cNvPr id="7" name="Рисунок 6" descr="Изображение выглядит как символ, логотип, Шрифт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BAF5C213-98F1-4E5C-B720-844D9A0044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769" y="4617551"/>
            <a:ext cx="932789" cy="932789"/>
          </a:xfrm>
          <a:prstGeom prst="rect">
            <a:avLst/>
          </a:prstGeom>
        </p:spPr>
      </p:pic>
      <p:pic>
        <p:nvPicPr>
          <p:cNvPr id="9" name="Рисунок 8" descr="Изображение выглядит как символ, логотип, Шрифт&#10;&#10;Автоматически созданное описание">
            <a:extLst>
              <a:ext uri="{FF2B5EF4-FFF2-40B4-BE49-F238E27FC236}">
                <a16:creationId xmlns:a16="http://schemas.microsoft.com/office/drawing/2014/main" id="{ACC4790A-04F2-4D40-9F72-9BF8FE5D56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994" y="3600281"/>
            <a:ext cx="818338" cy="81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53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/>
      <p:bldP spid="31" grpId="0" animBg="1"/>
      <p:bldP spid="32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任意多边形 48">
            <a:extLst>
              <a:ext uri="{FF2B5EF4-FFF2-40B4-BE49-F238E27FC236}">
                <a16:creationId xmlns:a16="http://schemas.microsoft.com/office/drawing/2014/main" id="{6101B20E-0E9F-4102-AC3D-87122528A20B}"/>
              </a:ext>
            </a:extLst>
          </p:cNvPr>
          <p:cNvSpPr/>
          <p:nvPr/>
        </p:nvSpPr>
        <p:spPr>
          <a:xfrm rot="5400000">
            <a:off x="-16667" y="-6503"/>
            <a:ext cx="1534163" cy="1547170"/>
          </a:xfrm>
          <a:custGeom>
            <a:avLst/>
            <a:gdLst>
              <a:gd name="connsiteX0" fmla="*/ 15951 w 1930055"/>
              <a:gd name="connsiteY0" fmla="*/ 0 h 1840246"/>
              <a:gd name="connsiteX1" fmla="*/ 1755845 w 1930055"/>
              <a:gd name="connsiteY1" fmla="*/ 307691 h 1840246"/>
              <a:gd name="connsiteX2" fmla="*/ 1926798 w 1930055"/>
              <a:gd name="connsiteY2" fmla="*/ 552098 h 1840246"/>
              <a:gd name="connsiteX3" fmla="*/ 1698996 w 1930055"/>
              <a:gd name="connsiteY3" fmla="*/ 1840246 h 1840246"/>
              <a:gd name="connsiteX4" fmla="*/ 0 w 1930055"/>
              <a:gd name="connsiteY4" fmla="*/ 1840246 h 1840246"/>
              <a:gd name="connsiteX5" fmla="*/ 0 w 1930055"/>
              <a:gd name="connsiteY5" fmla="*/ 386 h 184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0054" h="1840246">
                <a:moveTo>
                  <a:pt x="15951" y="0"/>
                </a:moveTo>
                <a:lnTo>
                  <a:pt x="1755845" y="307691"/>
                </a:lnTo>
                <a:cubicBezTo>
                  <a:pt x="1870544" y="327975"/>
                  <a:pt x="1947082" y="437399"/>
                  <a:pt x="1926798" y="552098"/>
                </a:cubicBezTo>
                <a:lnTo>
                  <a:pt x="1698996" y="1840246"/>
                </a:lnTo>
                <a:lnTo>
                  <a:pt x="0" y="1840246"/>
                </a:lnTo>
                <a:lnTo>
                  <a:pt x="0" y="386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6" name="任意多边形 49">
            <a:extLst>
              <a:ext uri="{FF2B5EF4-FFF2-40B4-BE49-F238E27FC236}">
                <a16:creationId xmlns:a16="http://schemas.microsoft.com/office/drawing/2014/main" id="{F0AE74E2-FDF9-4D20-968D-EB776F8065B8}"/>
              </a:ext>
            </a:extLst>
          </p:cNvPr>
          <p:cNvSpPr/>
          <p:nvPr/>
        </p:nvSpPr>
        <p:spPr>
          <a:xfrm>
            <a:off x="10482470" y="0"/>
            <a:ext cx="1709530" cy="1534164"/>
          </a:xfrm>
          <a:custGeom>
            <a:avLst/>
            <a:gdLst>
              <a:gd name="connsiteX0" fmla="*/ 0 w 1663894"/>
              <a:gd name="connsiteY0" fmla="*/ 0 h 1851832"/>
              <a:gd name="connsiteX1" fmla="*/ 1663894 w 1663894"/>
              <a:gd name="connsiteY1" fmla="*/ 0 h 1851832"/>
              <a:gd name="connsiteX2" fmla="*/ 1663894 w 1663894"/>
              <a:gd name="connsiteY2" fmla="*/ 1664944 h 1851832"/>
              <a:gd name="connsiteX3" fmla="*/ 504167 w 1663894"/>
              <a:gd name="connsiteY3" fmla="*/ 1849228 h 1851832"/>
              <a:gd name="connsiteX4" fmla="*/ 266430 w 1663894"/>
              <a:gd name="connsiteY4" fmla="*/ 1676686 h 185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893" h="1851831">
                <a:moveTo>
                  <a:pt x="0" y="0"/>
                </a:moveTo>
                <a:lnTo>
                  <a:pt x="1663894" y="0"/>
                </a:lnTo>
                <a:lnTo>
                  <a:pt x="1663894" y="1664944"/>
                </a:lnTo>
                <a:lnTo>
                  <a:pt x="504167" y="1849228"/>
                </a:lnTo>
                <a:cubicBezTo>
                  <a:pt x="390871" y="1867231"/>
                  <a:pt x="284433" y="1789981"/>
                  <a:pt x="266430" y="1676686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8" name="文本框 32">
            <a:extLst>
              <a:ext uri="{FF2B5EF4-FFF2-40B4-BE49-F238E27FC236}">
                <a16:creationId xmlns:a16="http://schemas.microsoft.com/office/drawing/2014/main" id="{B9A7C6B4-F955-471C-AAA1-DC5463FB9ED3}"/>
              </a:ext>
            </a:extLst>
          </p:cNvPr>
          <p:cNvSpPr txBox="1"/>
          <p:nvPr/>
        </p:nvSpPr>
        <p:spPr>
          <a:xfrm>
            <a:off x="1292970" y="1156721"/>
            <a:ext cx="10804886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lvl="0" defTabSz="913765">
              <a:spcBef>
                <a:spcPct val="0"/>
              </a:spcBef>
              <a:spcAft>
                <a:spcPct val="0"/>
              </a:spcAft>
              <a:buSzPct val="25000"/>
              <a:defRPr/>
            </a:pPr>
            <a:r>
              <a:rPr lang="ru-RU" sz="4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  <a:sym typeface="思源黑体 CN Medium" panose="020B0600000000000000" pitchFamily="34" charset="-122"/>
              </a:rPr>
              <a:t>Аналоги и конкуренты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cxnSp>
        <p:nvCxnSpPr>
          <p:cNvPr id="29" name="直接连接符 33">
            <a:extLst>
              <a:ext uri="{FF2B5EF4-FFF2-40B4-BE49-F238E27FC236}">
                <a16:creationId xmlns:a16="http://schemas.microsoft.com/office/drawing/2014/main" id="{63344537-3067-41C4-9A86-8A88B88D6367}"/>
              </a:ext>
            </a:extLst>
          </p:cNvPr>
          <p:cNvCxnSpPr>
            <a:cxnSpLocks/>
          </p:cNvCxnSpPr>
          <p:nvPr/>
        </p:nvCxnSpPr>
        <p:spPr>
          <a:xfrm>
            <a:off x="1095715" y="1910311"/>
            <a:ext cx="1423081" cy="0"/>
          </a:xfrm>
          <a:prstGeom prst="line">
            <a:avLst/>
          </a:prstGeom>
          <a:ln w="69850" cap="rnd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34">
            <a:extLst>
              <a:ext uri="{FF2B5EF4-FFF2-40B4-BE49-F238E27FC236}">
                <a16:creationId xmlns:a16="http://schemas.microsoft.com/office/drawing/2014/main" id="{D154171D-559A-40AF-92B1-43D3C38761A0}"/>
              </a:ext>
            </a:extLst>
          </p:cNvPr>
          <p:cNvCxnSpPr>
            <a:cxnSpLocks/>
          </p:cNvCxnSpPr>
          <p:nvPr/>
        </p:nvCxnSpPr>
        <p:spPr>
          <a:xfrm>
            <a:off x="2774538" y="1910311"/>
            <a:ext cx="4632102" cy="0"/>
          </a:xfrm>
          <a:prstGeom prst="line">
            <a:avLst/>
          </a:prstGeom>
          <a:ln w="698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7">
            <a:extLst>
              <a:ext uri="{FF2B5EF4-FFF2-40B4-BE49-F238E27FC236}">
                <a16:creationId xmlns:a16="http://schemas.microsoft.com/office/drawing/2014/main" id="{1EBA9802-260C-4D04-9163-ED9798EC6B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051537"/>
              </p:ext>
            </p:extLst>
          </p:nvPr>
        </p:nvGraphicFramePr>
        <p:xfrm>
          <a:off x="1024011" y="2071940"/>
          <a:ext cx="10143978" cy="4145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7730">
                  <a:extLst>
                    <a:ext uri="{9D8B030D-6E8A-4147-A177-3AD203B41FA5}">
                      <a16:colId xmlns:a16="http://schemas.microsoft.com/office/drawing/2014/main" val="630964971"/>
                    </a:ext>
                  </a:extLst>
                </a:gridCol>
                <a:gridCol w="1577788">
                  <a:extLst>
                    <a:ext uri="{9D8B030D-6E8A-4147-A177-3AD203B41FA5}">
                      <a16:colId xmlns:a16="http://schemas.microsoft.com/office/drawing/2014/main" val="1072000445"/>
                    </a:ext>
                  </a:extLst>
                </a:gridCol>
                <a:gridCol w="1353671">
                  <a:extLst>
                    <a:ext uri="{9D8B030D-6E8A-4147-A177-3AD203B41FA5}">
                      <a16:colId xmlns:a16="http://schemas.microsoft.com/office/drawing/2014/main" val="1542052541"/>
                    </a:ext>
                  </a:extLst>
                </a:gridCol>
                <a:gridCol w="1568824">
                  <a:extLst>
                    <a:ext uri="{9D8B030D-6E8A-4147-A177-3AD203B41FA5}">
                      <a16:colId xmlns:a16="http://schemas.microsoft.com/office/drawing/2014/main" val="3915850881"/>
                    </a:ext>
                  </a:extLst>
                </a:gridCol>
                <a:gridCol w="1355302">
                  <a:extLst>
                    <a:ext uri="{9D8B030D-6E8A-4147-A177-3AD203B41FA5}">
                      <a16:colId xmlns:a16="http://schemas.microsoft.com/office/drawing/2014/main" val="2402927936"/>
                    </a:ext>
                  </a:extLst>
                </a:gridCol>
                <a:gridCol w="1690663">
                  <a:extLst>
                    <a:ext uri="{9D8B030D-6E8A-4147-A177-3AD203B41FA5}">
                      <a16:colId xmlns:a16="http://schemas.microsoft.com/office/drawing/2014/main" val="3053038593"/>
                    </a:ext>
                  </a:extLst>
                </a:gridCol>
              </a:tblGrid>
              <a:tr h="569014">
                <a:tc>
                  <a:txBody>
                    <a:bodyPr/>
                    <a:lstStyle/>
                    <a:p>
                      <a:r>
                        <a:rPr lang="ru-RU" sz="1400" dirty="0"/>
                        <a:t>Критерии</a:t>
                      </a: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Волонтерский компас</a:t>
                      </a: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Добро РФ</a:t>
                      </a: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/>
                        <a:t>Мосволонтер</a:t>
                      </a:r>
                      <a:endParaRPr lang="ru-RU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«ПОМОЩЬ»</a:t>
                      </a: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Tooba</a:t>
                      </a:r>
                      <a:endParaRPr lang="ru-RU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301233"/>
                  </a:ext>
                </a:extLst>
              </a:tr>
              <a:tr h="569014">
                <a:tc>
                  <a:txBody>
                    <a:bodyPr/>
                    <a:lstStyle/>
                    <a:p>
                      <a:r>
                        <a:rPr lang="ru-RU" sz="1400" dirty="0"/>
                        <a:t>Система поиска волонтеров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FF9900"/>
                          </a:solidFill>
                          <a:highlight>
                            <a:srgbClr val="00FF00"/>
                          </a:highlight>
                        </a:rPr>
                        <a:t>✔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rgbClr val="FF9900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rgbClr val="FF9900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0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+mn-ea"/>
                          <a:cs typeface="+mn-cs"/>
                        </a:rPr>
                        <a:t>✖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0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+mn-ea"/>
                          <a:cs typeface="+mn-cs"/>
                        </a:rPr>
                        <a:t>✖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404065"/>
                  </a:ext>
                </a:extLst>
              </a:tr>
              <a:tr h="569014">
                <a:tc>
                  <a:txBody>
                    <a:bodyPr/>
                    <a:lstStyle/>
                    <a:p>
                      <a:r>
                        <a:rPr lang="ru-RU" sz="1400" dirty="0"/>
                        <a:t>Система поиска волонтерских мероприятий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FF9900"/>
                          </a:solidFill>
                          <a:highlight>
                            <a:srgbClr val="00FF00"/>
                          </a:highlight>
                        </a:rPr>
                        <a:t>✔</a:t>
                      </a:r>
                      <a:endParaRPr lang="ru-RU" sz="1400" dirty="0">
                        <a:highlight>
                          <a:srgbClr val="00FF00"/>
                        </a:highligh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rgbClr val="FF9900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rgbClr val="FF9900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rgbClr val="FF9900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0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+mn-ea"/>
                          <a:cs typeface="+mn-cs"/>
                        </a:rPr>
                        <a:t>✖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102616"/>
                  </a:ext>
                </a:extLst>
              </a:tr>
              <a:tr h="569014">
                <a:tc>
                  <a:txBody>
                    <a:bodyPr/>
                    <a:lstStyle/>
                    <a:p>
                      <a:r>
                        <a:rPr lang="ru-RU" sz="1400" dirty="0"/>
                        <a:t>Доска пожертвований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FF9900"/>
                          </a:solidFill>
                          <a:highlight>
                            <a:srgbClr val="00FF00"/>
                          </a:highlight>
                        </a:rPr>
                        <a:t>✔</a:t>
                      </a:r>
                      <a:endParaRPr lang="ru-RU" sz="1400" dirty="0">
                        <a:highlight>
                          <a:srgbClr val="00FF00"/>
                        </a:highligh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rgbClr val="FF9900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0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+mn-ea"/>
                          <a:cs typeface="+mn-cs"/>
                        </a:rPr>
                        <a:t>✖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rgbClr val="FF9900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rgbClr val="FF9900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✔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416647"/>
                  </a:ext>
                </a:extLst>
              </a:tr>
              <a:tr h="5690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Волонтерский чат внутри приложения</a:t>
                      </a:r>
                    </a:p>
                    <a:p>
                      <a:endParaRPr lang="ru-RU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FF9900"/>
                          </a:solidFill>
                          <a:highlight>
                            <a:srgbClr val="00FF00"/>
                          </a:highlight>
                        </a:rPr>
                        <a:t>✔</a:t>
                      </a:r>
                      <a:endParaRPr lang="ru-RU" sz="1400" dirty="0">
                        <a:highlight>
                          <a:srgbClr val="00FF00"/>
                        </a:highligh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+mn-ea"/>
                          <a:cs typeface="+mn-cs"/>
                        </a:rPr>
                        <a:t>✖</a:t>
                      </a:r>
                      <a:endParaRPr lang="ru-RU" sz="1400" dirty="0">
                        <a:solidFill>
                          <a:srgbClr val="FF0000"/>
                        </a:solidFill>
                        <a:highlight>
                          <a:srgbClr val="FF0000"/>
                        </a:highligh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0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+mn-ea"/>
                          <a:cs typeface="+mn-cs"/>
                        </a:rPr>
                        <a:t>✖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0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+mn-ea"/>
                          <a:cs typeface="+mn-cs"/>
                        </a:rPr>
                        <a:t>✖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0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+mn-ea"/>
                          <a:cs typeface="+mn-cs"/>
                        </a:rPr>
                        <a:t>✖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558042"/>
                  </a:ext>
                </a:extLst>
              </a:tr>
              <a:tr h="569014">
                <a:tc>
                  <a:txBody>
                    <a:bodyPr/>
                    <a:lstStyle/>
                    <a:p>
                      <a:r>
                        <a:rPr lang="ru-RU" sz="1400" dirty="0"/>
                        <a:t>Видео-оказание помощи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FF9900"/>
                          </a:solidFill>
                          <a:highlight>
                            <a:srgbClr val="00FF00"/>
                          </a:highlight>
                        </a:rPr>
                        <a:t>✔</a:t>
                      </a:r>
                      <a:endParaRPr lang="ru-RU" sz="1400" dirty="0">
                        <a:highlight>
                          <a:srgbClr val="00FF00"/>
                        </a:highligh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0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+mn-ea"/>
                          <a:cs typeface="+mn-cs"/>
                        </a:rPr>
                        <a:t>✖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0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+mn-ea"/>
                          <a:cs typeface="+mn-cs"/>
                        </a:rPr>
                        <a:t>✖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0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+mn-ea"/>
                          <a:cs typeface="+mn-cs"/>
                        </a:rPr>
                        <a:t>✖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0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+mn-ea"/>
                          <a:cs typeface="+mn-cs"/>
                        </a:rPr>
                        <a:t>✖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112822"/>
                  </a:ext>
                </a:extLst>
              </a:tr>
              <a:tr h="569014">
                <a:tc>
                  <a:txBody>
                    <a:bodyPr/>
                    <a:lstStyle/>
                    <a:p>
                      <a:r>
                        <a:rPr lang="ru-RU" sz="1400" dirty="0"/>
                        <a:t>Аудио-оказание помощи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FF9900"/>
                          </a:solidFill>
                          <a:highlight>
                            <a:srgbClr val="00FF00"/>
                          </a:highlight>
                        </a:rPr>
                        <a:t>✔</a:t>
                      </a:r>
                      <a:endParaRPr lang="ru-RU" sz="1400" dirty="0">
                        <a:highlight>
                          <a:srgbClr val="00FF00"/>
                        </a:highligh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0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+mn-ea"/>
                          <a:cs typeface="+mn-cs"/>
                        </a:rPr>
                        <a:t>✖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0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+mn-ea"/>
                          <a:cs typeface="+mn-cs"/>
                        </a:rPr>
                        <a:t>✖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0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+mn-ea"/>
                          <a:cs typeface="+mn-cs"/>
                        </a:rPr>
                        <a:t>✖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0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+mn-ea"/>
                          <a:cs typeface="+mn-cs"/>
                        </a:rPr>
                        <a:t>✖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784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60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任意多边形 48">
            <a:extLst>
              <a:ext uri="{FF2B5EF4-FFF2-40B4-BE49-F238E27FC236}">
                <a16:creationId xmlns:a16="http://schemas.microsoft.com/office/drawing/2014/main" id="{6101B20E-0E9F-4102-AC3D-87122528A20B}"/>
              </a:ext>
            </a:extLst>
          </p:cNvPr>
          <p:cNvSpPr/>
          <p:nvPr/>
        </p:nvSpPr>
        <p:spPr>
          <a:xfrm rot="5400000">
            <a:off x="-68075" y="44904"/>
            <a:ext cx="1930055" cy="1840246"/>
          </a:xfrm>
          <a:custGeom>
            <a:avLst/>
            <a:gdLst>
              <a:gd name="connsiteX0" fmla="*/ 15951 w 1930055"/>
              <a:gd name="connsiteY0" fmla="*/ 0 h 1840246"/>
              <a:gd name="connsiteX1" fmla="*/ 1755845 w 1930055"/>
              <a:gd name="connsiteY1" fmla="*/ 307691 h 1840246"/>
              <a:gd name="connsiteX2" fmla="*/ 1926798 w 1930055"/>
              <a:gd name="connsiteY2" fmla="*/ 552098 h 1840246"/>
              <a:gd name="connsiteX3" fmla="*/ 1698996 w 1930055"/>
              <a:gd name="connsiteY3" fmla="*/ 1840246 h 1840246"/>
              <a:gd name="connsiteX4" fmla="*/ 0 w 1930055"/>
              <a:gd name="connsiteY4" fmla="*/ 1840246 h 1840246"/>
              <a:gd name="connsiteX5" fmla="*/ 0 w 1930055"/>
              <a:gd name="connsiteY5" fmla="*/ 386 h 184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0054" h="1840246">
                <a:moveTo>
                  <a:pt x="15951" y="0"/>
                </a:moveTo>
                <a:lnTo>
                  <a:pt x="1755845" y="307691"/>
                </a:lnTo>
                <a:cubicBezTo>
                  <a:pt x="1870544" y="327975"/>
                  <a:pt x="1947082" y="437399"/>
                  <a:pt x="1926798" y="552098"/>
                </a:cubicBezTo>
                <a:lnTo>
                  <a:pt x="1698996" y="1840246"/>
                </a:lnTo>
                <a:lnTo>
                  <a:pt x="0" y="1840246"/>
                </a:lnTo>
                <a:lnTo>
                  <a:pt x="0" y="386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6" name="任意多边形 49">
            <a:extLst>
              <a:ext uri="{FF2B5EF4-FFF2-40B4-BE49-F238E27FC236}">
                <a16:creationId xmlns:a16="http://schemas.microsoft.com/office/drawing/2014/main" id="{F0AE74E2-FDF9-4D20-968D-EB776F8065B8}"/>
              </a:ext>
            </a:extLst>
          </p:cNvPr>
          <p:cNvSpPr/>
          <p:nvPr/>
        </p:nvSpPr>
        <p:spPr>
          <a:xfrm>
            <a:off x="10528106" y="-26894"/>
            <a:ext cx="1663894" cy="1851832"/>
          </a:xfrm>
          <a:custGeom>
            <a:avLst/>
            <a:gdLst>
              <a:gd name="connsiteX0" fmla="*/ 0 w 1663894"/>
              <a:gd name="connsiteY0" fmla="*/ 0 h 1851832"/>
              <a:gd name="connsiteX1" fmla="*/ 1663894 w 1663894"/>
              <a:gd name="connsiteY1" fmla="*/ 0 h 1851832"/>
              <a:gd name="connsiteX2" fmla="*/ 1663894 w 1663894"/>
              <a:gd name="connsiteY2" fmla="*/ 1664944 h 1851832"/>
              <a:gd name="connsiteX3" fmla="*/ 504167 w 1663894"/>
              <a:gd name="connsiteY3" fmla="*/ 1849228 h 1851832"/>
              <a:gd name="connsiteX4" fmla="*/ 266430 w 1663894"/>
              <a:gd name="connsiteY4" fmla="*/ 1676686 h 185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893" h="1851831">
                <a:moveTo>
                  <a:pt x="0" y="0"/>
                </a:moveTo>
                <a:lnTo>
                  <a:pt x="1663894" y="0"/>
                </a:lnTo>
                <a:lnTo>
                  <a:pt x="1663894" y="1664944"/>
                </a:lnTo>
                <a:lnTo>
                  <a:pt x="504167" y="1849228"/>
                </a:lnTo>
                <a:cubicBezTo>
                  <a:pt x="390871" y="1867231"/>
                  <a:pt x="284433" y="1789981"/>
                  <a:pt x="266430" y="1676686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7" name="任意多边形 49">
            <a:extLst>
              <a:ext uri="{FF2B5EF4-FFF2-40B4-BE49-F238E27FC236}">
                <a16:creationId xmlns:a16="http://schemas.microsoft.com/office/drawing/2014/main" id="{1327BFBE-570B-4572-8214-D8224A6BCF7A}"/>
              </a:ext>
            </a:extLst>
          </p:cNvPr>
          <p:cNvSpPr/>
          <p:nvPr/>
        </p:nvSpPr>
        <p:spPr>
          <a:xfrm rot="10800000">
            <a:off x="0" y="5883964"/>
            <a:ext cx="1143000" cy="974035"/>
          </a:xfrm>
          <a:custGeom>
            <a:avLst/>
            <a:gdLst>
              <a:gd name="connsiteX0" fmla="*/ 0 w 1663894"/>
              <a:gd name="connsiteY0" fmla="*/ 0 h 1851832"/>
              <a:gd name="connsiteX1" fmla="*/ 1663894 w 1663894"/>
              <a:gd name="connsiteY1" fmla="*/ 0 h 1851832"/>
              <a:gd name="connsiteX2" fmla="*/ 1663894 w 1663894"/>
              <a:gd name="connsiteY2" fmla="*/ 1664944 h 1851832"/>
              <a:gd name="connsiteX3" fmla="*/ 504167 w 1663894"/>
              <a:gd name="connsiteY3" fmla="*/ 1849228 h 1851832"/>
              <a:gd name="connsiteX4" fmla="*/ 266430 w 1663894"/>
              <a:gd name="connsiteY4" fmla="*/ 1676686 h 185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893" h="1851831">
                <a:moveTo>
                  <a:pt x="0" y="0"/>
                </a:moveTo>
                <a:lnTo>
                  <a:pt x="1663894" y="0"/>
                </a:lnTo>
                <a:lnTo>
                  <a:pt x="1663894" y="1664944"/>
                </a:lnTo>
                <a:lnTo>
                  <a:pt x="504167" y="1849228"/>
                </a:lnTo>
                <a:cubicBezTo>
                  <a:pt x="390871" y="1867231"/>
                  <a:pt x="284433" y="1789981"/>
                  <a:pt x="266430" y="1676686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8" name="文本框 32">
            <a:extLst>
              <a:ext uri="{FF2B5EF4-FFF2-40B4-BE49-F238E27FC236}">
                <a16:creationId xmlns:a16="http://schemas.microsoft.com/office/drawing/2014/main" id="{B9A7C6B4-F955-471C-AAA1-DC5463FB9ED3}"/>
              </a:ext>
            </a:extLst>
          </p:cNvPr>
          <p:cNvSpPr txBox="1"/>
          <p:nvPr/>
        </p:nvSpPr>
        <p:spPr>
          <a:xfrm>
            <a:off x="1619027" y="1307660"/>
            <a:ext cx="10804886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lang="ru-RU" sz="4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  <a:sym typeface="思源黑体 CN Medium" panose="020B0600000000000000" pitchFamily="34" charset="-122"/>
              </a:rPr>
              <a:t>Рынок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cxnSp>
        <p:nvCxnSpPr>
          <p:cNvPr id="29" name="直接连接符 33">
            <a:extLst>
              <a:ext uri="{FF2B5EF4-FFF2-40B4-BE49-F238E27FC236}">
                <a16:creationId xmlns:a16="http://schemas.microsoft.com/office/drawing/2014/main" id="{63344537-3067-41C4-9A86-8A88B88D6367}"/>
              </a:ext>
            </a:extLst>
          </p:cNvPr>
          <p:cNvCxnSpPr>
            <a:cxnSpLocks/>
          </p:cNvCxnSpPr>
          <p:nvPr/>
        </p:nvCxnSpPr>
        <p:spPr>
          <a:xfrm>
            <a:off x="1817076" y="2083222"/>
            <a:ext cx="1423081" cy="0"/>
          </a:xfrm>
          <a:prstGeom prst="line">
            <a:avLst/>
          </a:prstGeom>
          <a:ln w="69850" cap="rnd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34">
            <a:extLst>
              <a:ext uri="{FF2B5EF4-FFF2-40B4-BE49-F238E27FC236}">
                <a16:creationId xmlns:a16="http://schemas.microsoft.com/office/drawing/2014/main" id="{D154171D-559A-40AF-92B1-43D3C38761A0}"/>
              </a:ext>
            </a:extLst>
          </p:cNvPr>
          <p:cNvCxnSpPr>
            <a:cxnSpLocks/>
          </p:cNvCxnSpPr>
          <p:nvPr/>
        </p:nvCxnSpPr>
        <p:spPr>
          <a:xfrm>
            <a:off x="3617818" y="2083222"/>
            <a:ext cx="4203685" cy="0"/>
          </a:xfrm>
          <a:prstGeom prst="line">
            <a:avLst/>
          </a:prstGeom>
          <a:ln w="698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圆角矩形 21">
            <a:extLst>
              <a:ext uri="{FF2B5EF4-FFF2-40B4-BE49-F238E27FC236}">
                <a16:creationId xmlns:a16="http://schemas.microsoft.com/office/drawing/2014/main" id="{BA3C7D82-EE8D-4386-91CD-40698FAB55A9}"/>
              </a:ext>
            </a:extLst>
          </p:cNvPr>
          <p:cNvSpPr/>
          <p:nvPr/>
        </p:nvSpPr>
        <p:spPr>
          <a:xfrm rot="20254752">
            <a:off x="10003539" y="1974931"/>
            <a:ext cx="293483" cy="293483"/>
          </a:xfrm>
          <a:prstGeom prst="round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32" name="圆角矩形 21">
            <a:extLst>
              <a:ext uri="{FF2B5EF4-FFF2-40B4-BE49-F238E27FC236}">
                <a16:creationId xmlns:a16="http://schemas.microsoft.com/office/drawing/2014/main" id="{C8D7D3F8-A4AC-486B-86F6-331B3D373745}"/>
              </a:ext>
            </a:extLst>
          </p:cNvPr>
          <p:cNvSpPr/>
          <p:nvPr/>
        </p:nvSpPr>
        <p:spPr>
          <a:xfrm rot="20254752">
            <a:off x="804643" y="5489639"/>
            <a:ext cx="293483" cy="293483"/>
          </a:xfrm>
          <a:prstGeom prst="round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id="{97ED80E2-0B65-416E-AACC-20C2995F4B89}"/>
              </a:ext>
            </a:extLst>
          </p:cNvPr>
          <p:cNvSpPr/>
          <p:nvPr/>
        </p:nvSpPr>
        <p:spPr>
          <a:xfrm>
            <a:off x="1406822" y="2663865"/>
            <a:ext cx="2985248" cy="2949389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C4D9D5-C2D9-4EB0-AC7D-D91EE4507869}"/>
              </a:ext>
            </a:extLst>
          </p:cNvPr>
          <p:cNvSpPr txBox="1"/>
          <p:nvPr/>
        </p:nvSpPr>
        <p:spPr>
          <a:xfrm>
            <a:off x="2406387" y="2765326"/>
            <a:ext cx="986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TAM</a:t>
            </a:r>
            <a:endParaRPr lang="ru-RU" sz="2800" b="1" dirty="0">
              <a:solidFill>
                <a:schemeClr val="bg1"/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CA29AD-8565-41A9-BF30-D1703544C42C}"/>
              </a:ext>
            </a:extLst>
          </p:cNvPr>
          <p:cNvSpPr txBox="1"/>
          <p:nvPr/>
        </p:nvSpPr>
        <p:spPr>
          <a:xfrm>
            <a:off x="1543521" y="3799184"/>
            <a:ext cx="27118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7</a:t>
            </a:r>
            <a:r>
              <a:rPr lang="ru-RU" sz="3200" b="1" dirty="0">
                <a:solidFill>
                  <a:schemeClr val="bg1"/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,2 млрд.</a:t>
            </a:r>
            <a:r>
              <a:rPr lang="en-US" sz="3200" b="1" dirty="0">
                <a:solidFill>
                  <a:schemeClr val="bg1"/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 </a:t>
            </a:r>
            <a:r>
              <a:rPr lang="ru-RU" sz="3200" b="1" dirty="0">
                <a:solidFill>
                  <a:schemeClr val="bg1"/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руб.</a:t>
            </a:r>
          </a:p>
          <a:p>
            <a:endParaRPr lang="ru-RU" sz="3600" dirty="0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46ACC46F-B7F1-46BE-8D1E-E078F49CB0D0}"/>
              </a:ext>
            </a:extLst>
          </p:cNvPr>
          <p:cNvSpPr/>
          <p:nvPr/>
        </p:nvSpPr>
        <p:spPr>
          <a:xfrm>
            <a:off x="4755239" y="3014423"/>
            <a:ext cx="2681521" cy="2598830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ECD4C4-42CA-43DD-BB62-1B235D64BF50}"/>
              </a:ext>
            </a:extLst>
          </p:cNvPr>
          <p:cNvSpPr txBox="1"/>
          <p:nvPr/>
        </p:nvSpPr>
        <p:spPr>
          <a:xfrm>
            <a:off x="5708450" y="3057712"/>
            <a:ext cx="77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SAM</a:t>
            </a:r>
            <a:endParaRPr lang="ru-RU" sz="2400" b="1" dirty="0">
              <a:solidFill>
                <a:schemeClr val="bg1"/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1CE6C8-87BD-4D4A-ACED-5A75C1594F6F}"/>
              </a:ext>
            </a:extLst>
          </p:cNvPr>
          <p:cNvSpPr txBox="1"/>
          <p:nvPr/>
        </p:nvSpPr>
        <p:spPr>
          <a:xfrm>
            <a:off x="4795581" y="3988206"/>
            <a:ext cx="26815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3</a:t>
            </a:r>
            <a:r>
              <a:rPr lang="ru-RU" sz="3200" b="1" dirty="0">
                <a:solidFill>
                  <a:schemeClr val="bg1"/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6</a:t>
            </a:r>
            <a:r>
              <a:rPr lang="en-US" sz="3200" b="1" dirty="0">
                <a:solidFill>
                  <a:schemeClr val="bg1"/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0 </a:t>
            </a:r>
            <a:r>
              <a:rPr lang="ru-RU" sz="3200" b="1" dirty="0">
                <a:solidFill>
                  <a:schemeClr val="bg1"/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млн.</a:t>
            </a:r>
            <a:r>
              <a:rPr lang="en-US" sz="3200" b="1" dirty="0">
                <a:solidFill>
                  <a:schemeClr val="bg1"/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 </a:t>
            </a:r>
            <a:r>
              <a:rPr lang="ru-RU" sz="3200" b="1" dirty="0">
                <a:solidFill>
                  <a:schemeClr val="bg1"/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руб.</a:t>
            </a:r>
          </a:p>
          <a:p>
            <a:endParaRPr lang="ru-RU" sz="3600" dirty="0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41F0DD3C-E369-4A82-9AAE-1DC969566204}"/>
              </a:ext>
            </a:extLst>
          </p:cNvPr>
          <p:cNvSpPr/>
          <p:nvPr/>
        </p:nvSpPr>
        <p:spPr>
          <a:xfrm>
            <a:off x="7799929" y="3503363"/>
            <a:ext cx="2158782" cy="2109890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A19D4A-113C-454C-A056-A1776A23677C}"/>
              </a:ext>
            </a:extLst>
          </p:cNvPr>
          <p:cNvSpPr txBox="1"/>
          <p:nvPr/>
        </p:nvSpPr>
        <p:spPr>
          <a:xfrm>
            <a:off x="8525214" y="3599129"/>
            <a:ext cx="708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SOM</a:t>
            </a:r>
            <a:endParaRPr lang="ru-RU" sz="2000" b="1" dirty="0">
              <a:solidFill>
                <a:schemeClr val="bg1"/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E643084-4C7C-43E0-B22E-67C6C49DA1E6}"/>
              </a:ext>
            </a:extLst>
          </p:cNvPr>
          <p:cNvSpPr txBox="1"/>
          <p:nvPr/>
        </p:nvSpPr>
        <p:spPr>
          <a:xfrm>
            <a:off x="8186794" y="4234426"/>
            <a:ext cx="1771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12 млн.</a:t>
            </a:r>
            <a:r>
              <a:rPr lang="en-US" b="1" dirty="0">
                <a:solidFill>
                  <a:schemeClr val="bg1"/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 </a:t>
            </a:r>
            <a:r>
              <a:rPr lang="ru-RU" b="1" dirty="0">
                <a:solidFill>
                  <a:schemeClr val="bg1"/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66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任意多边形 48">
            <a:extLst>
              <a:ext uri="{FF2B5EF4-FFF2-40B4-BE49-F238E27FC236}">
                <a16:creationId xmlns:a16="http://schemas.microsoft.com/office/drawing/2014/main" id="{6101B20E-0E9F-4102-AC3D-87122528A20B}"/>
              </a:ext>
            </a:extLst>
          </p:cNvPr>
          <p:cNvSpPr/>
          <p:nvPr/>
        </p:nvSpPr>
        <p:spPr>
          <a:xfrm rot="5400000">
            <a:off x="-68075" y="44904"/>
            <a:ext cx="1930055" cy="1840246"/>
          </a:xfrm>
          <a:custGeom>
            <a:avLst/>
            <a:gdLst>
              <a:gd name="connsiteX0" fmla="*/ 15951 w 1930055"/>
              <a:gd name="connsiteY0" fmla="*/ 0 h 1840246"/>
              <a:gd name="connsiteX1" fmla="*/ 1755845 w 1930055"/>
              <a:gd name="connsiteY1" fmla="*/ 307691 h 1840246"/>
              <a:gd name="connsiteX2" fmla="*/ 1926798 w 1930055"/>
              <a:gd name="connsiteY2" fmla="*/ 552098 h 1840246"/>
              <a:gd name="connsiteX3" fmla="*/ 1698996 w 1930055"/>
              <a:gd name="connsiteY3" fmla="*/ 1840246 h 1840246"/>
              <a:gd name="connsiteX4" fmla="*/ 0 w 1930055"/>
              <a:gd name="connsiteY4" fmla="*/ 1840246 h 1840246"/>
              <a:gd name="connsiteX5" fmla="*/ 0 w 1930055"/>
              <a:gd name="connsiteY5" fmla="*/ 386 h 184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0054" h="1840246">
                <a:moveTo>
                  <a:pt x="15951" y="0"/>
                </a:moveTo>
                <a:lnTo>
                  <a:pt x="1755845" y="307691"/>
                </a:lnTo>
                <a:cubicBezTo>
                  <a:pt x="1870544" y="327975"/>
                  <a:pt x="1947082" y="437399"/>
                  <a:pt x="1926798" y="552098"/>
                </a:cubicBezTo>
                <a:lnTo>
                  <a:pt x="1698996" y="1840246"/>
                </a:lnTo>
                <a:lnTo>
                  <a:pt x="0" y="1840246"/>
                </a:lnTo>
                <a:lnTo>
                  <a:pt x="0" y="386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6" name="任意多边形 49">
            <a:extLst>
              <a:ext uri="{FF2B5EF4-FFF2-40B4-BE49-F238E27FC236}">
                <a16:creationId xmlns:a16="http://schemas.microsoft.com/office/drawing/2014/main" id="{F0AE74E2-FDF9-4D20-968D-EB776F8065B8}"/>
              </a:ext>
            </a:extLst>
          </p:cNvPr>
          <p:cNvSpPr/>
          <p:nvPr/>
        </p:nvSpPr>
        <p:spPr>
          <a:xfrm>
            <a:off x="10528106" y="-26894"/>
            <a:ext cx="1663894" cy="1851832"/>
          </a:xfrm>
          <a:custGeom>
            <a:avLst/>
            <a:gdLst>
              <a:gd name="connsiteX0" fmla="*/ 0 w 1663894"/>
              <a:gd name="connsiteY0" fmla="*/ 0 h 1851832"/>
              <a:gd name="connsiteX1" fmla="*/ 1663894 w 1663894"/>
              <a:gd name="connsiteY1" fmla="*/ 0 h 1851832"/>
              <a:gd name="connsiteX2" fmla="*/ 1663894 w 1663894"/>
              <a:gd name="connsiteY2" fmla="*/ 1664944 h 1851832"/>
              <a:gd name="connsiteX3" fmla="*/ 504167 w 1663894"/>
              <a:gd name="connsiteY3" fmla="*/ 1849228 h 1851832"/>
              <a:gd name="connsiteX4" fmla="*/ 266430 w 1663894"/>
              <a:gd name="connsiteY4" fmla="*/ 1676686 h 185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893" h="1851831">
                <a:moveTo>
                  <a:pt x="0" y="0"/>
                </a:moveTo>
                <a:lnTo>
                  <a:pt x="1663894" y="0"/>
                </a:lnTo>
                <a:lnTo>
                  <a:pt x="1663894" y="1664944"/>
                </a:lnTo>
                <a:lnTo>
                  <a:pt x="504167" y="1849228"/>
                </a:lnTo>
                <a:cubicBezTo>
                  <a:pt x="390871" y="1867231"/>
                  <a:pt x="284433" y="1789981"/>
                  <a:pt x="266430" y="1676686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7" name="任意多边形 49">
            <a:extLst>
              <a:ext uri="{FF2B5EF4-FFF2-40B4-BE49-F238E27FC236}">
                <a16:creationId xmlns:a16="http://schemas.microsoft.com/office/drawing/2014/main" id="{1327BFBE-570B-4572-8214-D8224A6BCF7A}"/>
              </a:ext>
            </a:extLst>
          </p:cNvPr>
          <p:cNvSpPr/>
          <p:nvPr/>
        </p:nvSpPr>
        <p:spPr>
          <a:xfrm rot="10800000">
            <a:off x="0" y="5883964"/>
            <a:ext cx="1143000" cy="974035"/>
          </a:xfrm>
          <a:custGeom>
            <a:avLst/>
            <a:gdLst>
              <a:gd name="connsiteX0" fmla="*/ 0 w 1663894"/>
              <a:gd name="connsiteY0" fmla="*/ 0 h 1851832"/>
              <a:gd name="connsiteX1" fmla="*/ 1663894 w 1663894"/>
              <a:gd name="connsiteY1" fmla="*/ 0 h 1851832"/>
              <a:gd name="connsiteX2" fmla="*/ 1663894 w 1663894"/>
              <a:gd name="connsiteY2" fmla="*/ 1664944 h 1851832"/>
              <a:gd name="connsiteX3" fmla="*/ 504167 w 1663894"/>
              <a:gd name="connsiteY3" fmla="*/ 1849228 h 1851832"/>
              <a:gd name="connsiteX4" fmla="*/ 266430 w 1663894"/>
              <a:gd name="connsiteY4" fmla="*/ 1676686 h 185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893" h="1851831">
                <a:moveTo>
                  <a:pt x="0" y="0"/>
                </a:moveTo>
                <a:lnTo>
                  <a:pt x="1663894" y="0"/>
                </a:lnTo>
                <a:lnTo>
                  <a:pt x="1663894" y="1664944"/>
                </a:lnTo>
                <a:lnTo>
                  <a:pt x="504167" y="1849228"/>
                </a:lnTo>
                <a:cubicBezTo>
                  <a:pt x="390871" y="1867231"/>
                  <a:pt x="284433" y="1789981"/>
                  <a:pt x="266430" y="1676686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8" name="文本框 32">
            <a:extLst>
              <a:ext uri="{FF2B5EF4-FFF2-40B4-BE49-F238E27FC236}">
                <a16:creationId xmlns:a16="http://schemas.microsoft.com/office/drawing/2014/main" id="{B9A7C6B4-F955-471C-AAA1-DC5463FB9ED3}"/>
              </a:ext>
            </a:extLst>
          </p:cNvPr>
          <p:cNvSpPr txBox="1"/>
          <p:nvPr/>
        </p:nvSpPr>
        <p:spPr>
          <a:xfrm>
            <a:off x="1660580" y="1370224"/>
            <a:ext cx="10804886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lang="ru-RU" sz="4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  <a:sym typeface="思源黑体 CN Medium" panose="020B0600000000000000" pitchFamily="34" charset="-122"/>
              </a:rPr>
              <a:t>Бизнес модель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cxnSp>
        <p:nvCxnSpPr>
          <p:cNvPr id="29" name="直接连接符 33">
            <a:extLst>
              <a:ext uri="{FF2B5EF4-FFF2-40B4-BE49-F238E27FC236}">
                <a16:creationId xmlns:a16="http://schemas.microsoft.com/office/drawing/2014/main" id="{63344537-3067-41C4-9A86-8A88B88D6367}"/>
              </a:ext>
            </a:extLst>
          </p:cNvPr>
          <p:cNvCxnSpPr>
            <a:cxnSpLocks/>
          </p:cNvCxnSpPr>
          <p:nvPr/>
        </p:nvCxnSpPr>
        <p:spPr>
          <a:xfrm>
            <a:off x="1817076" y="2121672"/>
            <a:ext cx="1423081" cy="0"/>
          </a:xfrm>
          <a:prstGeom prst="line">
            <a:avLst/>
          </a:prstGeom>
          <a:ln w="69850" cap="rnd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34">
            <a:extLst>
              <a:ext uri="{FF2B5EF4-FFF2-40B4-BE49-F238E27FC236}">
                <a16:creationId xmlns:a16="http://schemas.microsoft.com/office/drawing/2014/main" id="{D154171D-559A-40AF-92B1-43D3C38761A0}"/>
              </a:ext>
            </a:extLst>
          </p:cNvPr>
          <p:cNvCxnSpPr>
            <a:cxnSpLocks/>
          </p:cNvCxnSpPr>
          <p:nvPr/>
        </p:nvCxnSpPr>
        <p:spPr>
          <a:xfrm>
            <a:off x="3675126" y="2121672"/>
            <a:ext cx="4203685" cy="0"/>
          </a:xfrm>
          <a:prstGeom prst="line">
            <a:avLst/>
          </a:prstGeom>
          <a:ln w="698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圆角矩形 21">
            <a:extLst>
              <a:ext uri="{FF2B5EF4-FFF2-40B4-BE49-F238E27FC236}">
                <a16:creationId xmlns:a16="http://schemas.microsoft.com/office/drawing/2014/main" id="{BA3C7D82-EE8D-4386-91CD-40698FAB55A9}"/>
              </a:ext>
            </a:extLst>
          </p:cNvPr>
          <p:cNvSpPr/>
          <p:nvPr/>
        </p:nvSpPr>
        <p:spPr>
          <a:xfrm rot="20254752">
            <a:off x="10003539" y="1974931"/>
            <a:ext cx="293483" cy="293483"/>
          </a:xfrm>
          <a:prstGeom prst="round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32" name="圆角矩形 21">
            <a:extLst>
              <a:ext uri="{FF2B5EF4-FFF2-40B4-BE49-F238E27FC236}">
                <a16:creationId xmlns:a16="http://schemas.microsoft.com/office/drawing/2014/main" id="{C8D7D3F8-A4AC-486B-86F6-331B3D373745}"/>
              </a:ext>
            </a:extLst>
          </p:cNvPr>
          <p:cNvSpPr/>
          <p:nvPr/>
        </p:nvSpPr>
        <p:spPr>
          <a:xfrm rot="20254752">
            <a:off x="804643" y="5489639"/>
            <a:ext cx="293483" cy="293483"/>
          </a:xfrm>
          <a:prstGeom prst="round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FCD1B0-F2D1-4113-B708-91FB8FA50E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368" y="2275028"/>
            <a:ext cx="6830450" cy="415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68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任意多边形 48">
            <a:extLst>
              <a:ext uri="{FF2B5EF4-FFF2-40B4-BE49-F238E27FC236}">
                <a16:creationId xmlns:a16="http://schemas.microsoft.com/office/drawing/2014/main" id="{6101B20E-0E9F-4102-AC3D-87122528A20B}"/>
              </a:ext>
            </a:extLst>
          </p:cNvPr>
          <p:cNvSpPr/>
          <p:nvPr/>
        </p:nvSpPr>
        <p:spPr>
          <a:xfrm rot="5400000">
            <a:off x="-68075" y="44904"/>
            <a:ext cx="1930055" cy="1840246"/>
          </a:xfrm>
          <a:custGeom>
            <a:avLst/>
            <a:gdLst>
              <a:gd name="connsiteX0" fmla="*/ 15951 w 1930055"/>
              <a:gd name="connsiteY0" fmla="*/ 0 h 1840246"/>
              <a:gd name="connsiteX1" fmla="*/ 1755845 w 1930055"/>
              <a:gd name="connsiteY1" fmla="*/ 307691 h 1840246"/>
              <a:gd name="connsiteX2" fmla="*/ 1926798 w 1930055"/>
              <a:gd name="connsiteY2" fmla="*/ 552098 h 1840246"/>
              <a:gd name="connsiteX3" fmla="*/ 1698996 w 1930055"/>
              <a:gd name="connsiteY3" fmla="*/ 1840246 h 1840246"/>
              <a:gd name="connsiteX4" fmla="*/ 0 w 1930055"/>
              <a:gd name="connsiteY4" fmla="*/ 1840246 h 1840246"/>
              <a:gd name="connsiteX5" fmla="*/ 0 w 1930055"/>
              <a:gd name="connsiteY5" fmla="*/ 386 h 184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0054" h="1840246">
                <a:moveTo>
                  <a:pt x="15951" y="0"/>
                </a:moveTo>
                <a:lnTo>
                  <a:pt x="1755845" y="307691"/>
                </a:lnTo>
                <a:cubicBezTo>
                  <a:pt x="1870544" y="327975"/>
                  <a:pt x="1947082" y="437399"/>
                  <a:pt x="1926798" y="552098"/>
                </a:cubicBezTo>
                <a:lnTo>
                  <a:pt x="1698996" y="1840246"/>
                </a:lnTo>
                <a:lnTo>
                  <a:pt x="0" y="1840246"/>
                </a:lnTo>
                <a:lnTo>
                  <a:pt x="0" y="386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6" name="任意多边形 49">
            <a:extLst>
              <a:ext uri="{FF2B5EF4-FFF2-40B4-BE49-F238E27FC236}">
                <a16:creationId xmlns:a16="http://schemas.microsoft.com/office/drawing/2014/main" id="{F0AE74E2-FDF9-4D20-968D-EB776F8065B8}"/>
              </a:ext>
            </a:extLst>
          </p:cNvPr>
          <p:cNvSpPr/>
          <p:nvPr/>
        </p:nvSpPr>
        <p:spPr>
          <a:xfrm>
            <a:off x="10528106" y="-26894"/>
            <a:ext cx="1663894" cy="1851832"/>
          </a:xfrm>
          <a:custGeom>
            <a:avLst/>
            <a:gdLst>
              <a:gd name="connsiteX0" fmla="*/ 0 w 1663894"/>
              <a:gd name="connsiteY0" fmla="*/ 0 h 1851832"/>
              <a:gd name="connsiteX1" fmla="*/ 1663894 w 1663894"/>
              <a:gd name="connsiteY1" fmla="*/ 0 h 1851832"/>
              <a:gd name="connsiteX2" fmla="*/ 1663894 w 1663894"/>
              <a:gd name="connsiteY2" fmla="*/ 1664944 h 1851832"/>
              <a:gd name="connsiteX3" fmla="*/ 504167 w 1663894"/>
              <a:gd name="connsiteY3" fmla="*/ 1849228 h 1851832"/>
              <a:gd name="connsiteX4" fmla="*/ 266430 w 1663894"/>
              <a:gd name="connsiteY4" fmla="*/ 1676686 h 185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893" h="1851831">
                <a:moveTo>
                  <a:pt x="0" y="0"/>
                </a:moveTo>
                <a:lnTo>
                  <a:pt x="1663894" y="0"/>
                </a:lnTo>
                <a:lnTo>
                  <a:pt x="1663894" y="1664944"/>
                </a:lnTo>
                <a:lnTo>
                  <a:pt x="504167" y="1849228"/>
                </a:lnTo>
                <a:cubicBezTo>
                  <a:pt x="390871" y="1867231"/>
                  <a:pt x="284433" y="1789981"/>
                  <a:pt x="266430" y="1676686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7" name="任意多边形 49">
            <a:extLst>
              <a:ext uri="{FF2B5EF4-FFF2-40B4-BE49-F238E27FC236}">
                <a16:creationId xmlns:a16="http://schemas.microsoft.com/office/drawing/2014/main" id="{1327BFBE-570B-4572-8214-D8224A6BCF7A}"/>
              </a:ext>
            </a:extLst>
          </p:cNvPr>
          <p:cNvSpPr/>
          <p:nvPr/>
        </p:nvSpPr>
        <p:spPr>
          <a:xfrm rot="10800000">
            <a:off x="0" y="5883964"/>
            <a:ext cx="1143000" cy="974035"/>
          </a:xfrm>
          <a:custGeom>
            <a:avLst/>
            <a:gdLst>
              <a:gd name="connsiteX0" fmla="*/ 0 w 1663894"/>
              <a:gd name="connsiteY0" fmla="*/ 0 h 1851832"/>
              <a:gd name="connsiteX1" fmla="*/ 1663894 w 1663894"/>
              <a:gd name="connsiteY1" fmla="*/ 0 h 1851832"/>
              <a:gd name="connsiteX2" fmla="*/ 1663894 w 1663894"/>
              <a:gd name="connsiteY2" fmla="*/ 1664944 h 1851832"/>
              <a:gd name="connsiteX3" fmla="*/ 504167 w 1663894"/>
              <a:gd name="connsiteY3" fmla="*/ 1849228 h 1851832"/>
              <a:gd name="connsiteX4" fmla="*/ 266430 w 1663894"/>
              <a:gd name="connsiteY4" fmla="*/ 1676686 h 185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893" h="1851831">
                <a:moveTo>
                  <a:pt x="0" y="0"/>
                </a:moveTo>
                <a:lnTo>
                  <a:pt x="1663894" y="0"/>
                </a:lnTo>
                <a:lnTo>
                  <a:pt x="1663894" y="1664944"/>
                </a:lnTo>
                <a:lnTo>
                  <a:pt x="504167" y="1849228"/>
                </a:lnTo>
                <a:cubicBezTo>
                  <a:pt x="390871" y="1867231"/>
                  <a:pt x="284433" y="1789981"/>
                  <a:pt x="266430" y="1676686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8" name="文本框 32">
            <a:extLst>
              <a:ext uri="{FF2B5EF4-FFF2-40B4-BE49-F238E27FC236}">
                <a16:creationId xmlns:a16="http://schemas.microsoft.com/office/drawing/2014/main" id="{B9A7C6B4-F955-471C-AAA1-DC5463FB9ED3}"/>
              </a:ext>
            </a:extLst>
          </p:cNvPr>
          <p:cNvSpPr txBox="1"/>
          <p:nvPr/>
        </p:nvSpPr>
        <p:spPr>
          <a:xfrm>
            <a:off x="1619027" y="1307660"/>
            <a:ext cx="10804886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lang="ru-RU" sz="4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  <a:sym typeface="思源黑体 CN Medium" panose="020B0600000000000000" pitchFamily="34" charset="-122"/>
              </a:rPr>
              <a:t>Социально-значимый эффект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cxnSp>
        <p:nvCxnSpPr>
          <p:cNvPr id="29" name="直接连接符 33">
            <a:extLst>
              <a:ext uri="{FF2B5EF4-FFF2-40B4-BE49-F238E27FC236}">
                <a16:creationId xmlns:a16="http://schemas.microsoft.com/office/drawing/2014/main" id="{63344537-3067-41C4-9A86-8A88B88D6367}"/>
              </a:ext>
            </a:extLst>
          </p:cNvPr>
          <p:cNvCxnSpPr>
            <a:cxnSpLocks/>
          </p:cNvCxnSpPr>
          <p:nvPr/>
        </p:nvCxnSpPr>
        <p:spPr>
          <a:xfrm>
            <a:off x="1817076" y="2083222"/>
            <a:ext cx="1423081" cy="0"/>
          </a:xfrm>
          <a:prstGeom prst="line">
            <a:avLst/>
          </a:prstGeom>
          <a:ln w="69850" cap="rnd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34">
            <a:extLst>
              <a:ext uri="{FF2B5EF4-FFF2-40B4-BE49-F238E27FC236}">
                <a16:creationId xmlns:a16="http://schemas.microsoft.com/office/drawing/2014/main" id="{D154171D-559A-40AF-92B1-43D3C38761A0}"/>
              </a:ext>
            </a:extLst>
          </p:cNvPr>
          <p:cNvCxnSpPr>
            <a:cxnSpLocks/>
          </p:cNvCxnSpPr>
          <p:nvPr/>
        </p:nvCxnSpPr>
        <p:spPr>
          <a:xfrm>
            <a:off x="3617818" y="2083222"/>
            <a:ext cx="4203685" cy="0"/>
          </a:xfrm>
          <a:prstGeom prst="line">
            <a:avLst/>
          </a:prstGeom>
          <a:ln w="698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圆角矩形 21">
            <a:extLst>
              <a:ext uri="{FF2B5EF4-FFF2-40B4-BE49-F238E27FC236}">
                <a16:creationId xmlns:a16="http://schemas.microsoft.com/office/drawing/2014/main" id="{BA3C7D82-EE8D-4386-91CD-40698FAB55A9}"/>
              </a:ext>
            </a:extLst>
          </p:cNvPr>
          <p:cNvSpPr/>
          <p:nvPr/>
        </p:nvSpPr>
        <p:spPr>
          <a:xfrm rot="20254752">
            <a:off x="10003539" y="1974931"/>
            <a:ext cx="293483" cy="293483"/>
          </a:xfrm>
          <a:prstGeom prst="round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32" name="圆角矩形 21">
            <a:extLst>
              <a:ext uri="{FF2B5EF4-FFF2-40B4-BE49-F238E27FC236}">
                <a16:creationId xmlns:a16="http://schemas.microsoft.com/office/drawing/2014/main" id="{C8D7D3F8-A4AC-486B-86F6-331B3D373745}"/>
              </a:ext>
            </a:extLst>
          </p:cNvPr>
          <p:cNvSpPr/>
          <p:nvPr/>
        </p:nvSpPr>
        <p:spPr>
          <a:xfrm rot="20254752">
            <a:off x="804643" y="5489639"/>
            <a:ext cx="293483" cy="293483"/>
          </a:xfrm>
          <a:prstGeom prst="round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208E7A-B26F-4E45-A5FA-E4FC19BBFA1E}"/>
              </a:ext>
            </a:extLst>
          </p:cNvPr>
          <p:cNvSpPr txBox="1"/>
          <p:nvPr/>
        </p:nvSpPr>
        <p:spPr>
          <a:xfrm>
            <a:off x="1817076" y="2404153"/>
            <a:ext cx="78406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Увеличение числа волонтеров: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Приложение облегчает доступ к информации о возможностях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волонтерства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, что может привлечь больше людей к участию в волонтерской деятельности.</a:t>
            </a:r>
          </a:p>
          <a:p>
            <a:endParaRPr lang="ru-RU" dirty="0"/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Эффективное распределение ресурсов: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Организации могут быстрее и точнее находить подходящих волонтеров для своих нужд, что положительно сказывается на использовании человеческих ресурсов и повышает эффективность компании.</a:t>
            </a:r>
          </a:p>
          <a:p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</a:endParaRP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Укрепление социальных связей: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Волонтерская деятельность способствует формированию и укреплению связей внутри сообществ, что положительно сказывается на социальной сплоченности и взаимопомощи.</a:t>
            </a:r>
          </a:p>
        </p:txBody>
      </p:sp>
    </p:spTree>
    <p:extLst>
      <p:ext uri="{BB962C8B-B14F-4D97-AF65-F5344CB8AC3E}">
        <p14:creationId xmlns:p14="http://schemas.microsoft.com/office/powerpoint/2010/main" val="244965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任意多边形 48">
            <a:extLst>
              <a:ext uri="{FF2B5EF4-FFF2-40B4-BE49-F238E27FC236}">
                <a16:creationId xmlns:a16="http://schemas.microsoft.com/office/drawing/2014/main" id="{6101B20E-0E9F-4102-AC3D-87122528A20B}"/>
              </a:ext>
            </a:extLst>
          </p:cNvPr>
          <p:cNvSpPr/>
          <p:nvPr/>
        </p:nvSpPr>
        <p:spPr>
          <a:xfrm rot="5400000">
            <a:off x="-68075" y="44904"/>
            <a:ext cx="1930055" cy="1840246"/>
          </a:xfrm>
          <a:custGeom>
            <a:avLst/>
            <a:gdLst>
              <a:gd name="connsiteX0" fmla="*/ 15951 w 1930055"/>
              <a:gd name="connsiteY0" fmla="*/ 0 h 1840246"/>
              <a:gd name="connsiteX1" fmla="*/ 1755845 w 1930055"/>
              <a:gd name="connsiteY1" fmla="*/ 307691 h 1840246"/>
              <a:gd name="connsiteX2" fmla="*/ 1926798 w 1930055"/>
              <a:gd name="connsiteY2" fmla="*/ 552098 h 1840246"/>
              <a:gd name="connsiteX3" fmla="*/ 1698996 w 1930055"/>
              <a:gd name="connsiteY3" fmla="*/ 1840246 h 1840246"/>
              <a:gd name="connsiteX4" fmla="*/ 0 w 1930055"/>
              <a:gd name="connsiteY4" fmla="*/ 1840246 h 1840246"/>
              <a:gd name="connsiteX5" fmla="*/ 0 w 1930055"/>
              <a:gd name="connsiteY5" fmla="*/ 386 h 184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0054" h="1840246">
                <a:moveTo>
                  <a:pt x="15951" y="0"/>
                </a:moveTo>
                <a:lnTo>
                  <a:pt x="1755845" y="307691"/>
                </a:lnTo>
                <a:cubicBezTo>
                  <a:pt x="1870544" y="327975"/>
                  <a:pt x="1947082" y="437399"/>
                  <a:pt x="1926798" y="552098"/>
                </a:cubicBezTo>
                <a:lnTo>
                  <a:pt x="1698996" y="1840246"/>
                </a:lnTo>
                <a:lnTo>
                  <a:pt x="0" y="1840246"/>
                </a:lnTo>
                <a:lnTo>
                  <a:pt x="0" y="386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6" name="任意多边形 49">
            <a:extLst>
              <a:ext uri="{FF2B5EF4-FFF2-40B4-BE49-F238E27FC236}">
                <a16:creationId xmlns:a16="http://schemas.microsoft.com/office/drawing/2014/main" id="{F0AE74E2-FDF9-4D20-968D-EB776F8065B8}"/>
              </a:ext>
            </a:extLst>
          </p:cNvPr>
          <p:cNvSpPr/>
          <p:nvPr/>
        </p:nvSpPr>
        <p:spPr>
          <a:xfrm>
            <a:off x="10528106" y="-26894"/>
            <a:ext cx="1663894" cy="1851832"/>
          </a:xfrm>
          <a:custGeom>
            <a:avLst/>
            <a:gdLst>
              <a:gd name="connsiteX0" fmla="*/ 0 w 1663894"/>
              <a:gd name="connsiteY0" fmla="*/ 0 h 1851832"/>
              <a:gd name="connsiteX1" fmla="*/ 1663894 w 1663894"/>
              <a:gd name="connsiteY1" fmla="*/ 0 h 1851832"/>
              <a:gd name="connsiteX2" fmla="*/ 1663894 w 1663894"/>
              <a:gd name="connsiteY2" fmla="*/ 1664944 h 1851832"/>
              <a:gd name="connsiteX3" fmla="*/ 504167 w 1663894"/>
              <a:gd name="connsiteY3" fmla="*/ 1849228 h 1851832"/>
              <a:gd name="connsiteX4" fmla="*/ 266430 w 1663894"/>
              <a:gd name="connsiteY4" fmla="*/ 1676686 h 185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893" h="1851831">
                <a:moveTo>
                  <a:pt x="0" y="0"/>
                </a:moveTo>
                <a:lnTo>
                  <a:pt x="1663894" y="0"/>
                </a:lnTo>
                <a:lnTo>
                  <a:pt x="1663894" y="1664944"/>
                </a:lnTo>
                <a:lnTo>
                  <a:pt x="504167" y="1849228"/>
                </a:lnTo>
                <a:cubicBezTo>
                  <a:pt x="390871" y="1867231"/>
                  <a:pt x="284433" y="1789981"/>
                  <a:pt x="266430" y="1676686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7" name="任意多边形 49">
            <a:extLst>
              <a:ext uri="{FF2B5EF4-FFF2-40B4-BE49-F238E27FC236}">
                <a16:creationId xmlns:a16="http://schemas.microsoft.com/office/drawing/2014/main" id="{1327BFBE-570B-4572-8214-D8224A6BCF7A}"/>
              </a:ext>
            </a:extLst>
          </p:cNvPr>
          <p:cNvSpPr/>
          <p:nvPr/>
        </p:nvSpPr>
        <p:spPr>
          <a:xfrm rot="10800000">
            <a:off x="0" y="5883964"/>
            <a:ext cx="1143000" cy="974035"/>
          </a:xfrm>
          <a:custGeom>
            <a:avLst/>
            <a:gdLst>
              <a:gd name="connsiteX0" fmla="*/ 0 w 1663894"/>
              <a:gd name="connsiteY0" fmla="*/ 0 h 1851832"/>
              <a:gd name="connsiteX1" fmla="*/ 1663894 w 1663894"/>
              <a:gd name="connsiteY1" fmla="*/ 0 h 1851832"/>
              <a:gd name="connsiteX2" fmla="*/ 1663894 w 1663894"/>
              <a:gd name="connsiteY2" fmla="*/ 1664944 h 1851832"/>
              <a:gd name="connsiteX3" fmla="*/ 504167 w 1663894"/>
              <a:gd name="connsiteY3" fmla="*/ 1849228 h 1851832"/>
              <a:gd name="connsiteX4" fmla="*/ 266430 w 1663894"/>
              <a:gd name="connsiteY4" fmla="*/ 1676686 h 185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893" h="1851831">
                <a:moveTo>
                  <a:pt x="0" y="0"/>
                </a:moveTo>
                <a:lnTo>
                  <a:pt x="1663894" y="0"/>
                </a:lnTo>
                <a:lnTo>
                  <a:pt x="1663894" y="1664944"/>
                </a:lnTo>
                <a:lnTo>
                  <a:pt x="504167" y="1849228"/>
                </a:lnTo>
                <a:cubicBezTo>
                  <a:pt x="390871" y="1867231"/>
                  <a:pt x="284433" y="1789981"/>
                  <a:pt x="266430" y="1676686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28" name="文本框 32">
            <a:extLst>
              <a:ext uri="{FF2B5EF4-FFF2-40B4-BE49-F238E27FC236}">
                <a16:creationId xmlns:a16="http://schemas.microsoft.com/office/drawing/2014/main" id="{B9A7C6B4-F955-471C-AAA1-DC5463FB9ED3}"/>
              </a:ext>
            </a:extLst>
          </p:cNvPr>
          <p:cNvSpPr txBox="1"/>
          <p:nvPr/>
        </p:nvSpPr>
        <p:spPr>
          <a:xfrm>
            <a:off x="1619027" y="1307660"/>
            <a:ext cx="10804886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lang="ru-RU" sz="4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  <a:sym typeface="思源黑体 CN Medium" panose="020B0600000000000000" pitchFamily="34" charset="-122"/>
              </a:rPr>
              <a:t>Команда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glow>
                  <a:prstClr val="white"/>
                </a:glow>
              </a:effectLst>
              <a:latin typeface="思源黑体 Normal"/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cxnSp>
        <p:nvCxnSpPr>
          <p:cNvPr id="29" name="直接连接符 33">
            <a:extLst>
              <a:ext uri="{FF2B5EF4-FFF2-40B4-BE49-F238E27FC236}">
                <a16:creationId xmlns:a16="http://schemas.microsoft.com/office/drawing/2014/main" id="{63344537-3067-41C4-9A86-8A88B88D6367}"/>
              </a:ext>
            </a:extLst>
          </p:cNvPr>
          <p:cNvCxnSpPr>
            <a:cxnSpLocks/>
          </p:cNvCxnSpPr>
          <p:nvPr/>
        </p:nvCxnSpPr>
        <p:spPr>
          <a:xfrm>
            <a:off x="1817076" y="2083222"/>
            <a:ext cx="7371748" cy="0"/>
          </a:xfrm>
          <a:prstGeom prst="line">
            <a:avLst/>
          </a:prstGeom>
          <a:ln w="69850" cap="rnd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圆角矩形 21">
            <a:extLst>
              <a:ext uri="{FF2B5EF4-FFF2-40B4-BE49-F238E27FC236}">
                <a16:creationId xmlns:a16="http://schemas.microsoft.com/office/drawing/2014/main" id="{BA3C7D82-EE8D-4386-91CD-40698FAB55A9}"/>
              </a:ext>
            </a:extLst>
          </p:cNvPr>
          <p:cNvSpPr/>
          <p:nvPr/>
        </p:nvSpPr>
        <p:spPr>
          <a:xfrm rot="20254752">
            <a:off x="10003539" y="1974931"/>
            <a:ext cx="293483" cy="293483"/>
          </a:xfrm>
          <a:prstGeom prst="round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32" name="圆角矩形 21">
            <a:extLst>
              <a:ext uri="{FF2B5EF4-FFF2-40B4-BE49-F238E27FC236}">
                <a16:creationId xmlns:a16="http://schemas.microsoft.com/office/drawing/2014/main" id="{C8D7D3F8-A4AC-486B-86F6-331B3D373745}"/>
              </a:ext>
            </a:extLst>
          </p:cNvPr>
          <p:cNvSpPr/>
          <p:nvPr/>
        </p:nvSpPr>
        <p:spPr>
          <a:xfrm rot="20254752">
            <a:off x="804643" y="5489639"/>
            <a:ext cx="293483" cy="293483"/>
          </a:xfrm>
          <a:prstGeom prst="round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思源黑体 CN Normal" panose="020B0400000000000000" pitchFamily="34" charset="-122"/>
              <a:sym typeface="思源黑体 CN Medium" panose="020B0600000000000000" pitchFamily="34" charset="-122"/>
            </a:endParaRPr>
          </a:p>
        </p:txBody>
      </p:sp>
      <p:sp>
        <p:nvSpPr>
          <p:cNvPr id="10" name="Google Shape;198;p39">
            <a:extLst>
              <a:ext uri="{FF2B5EF4-FFF2-40B4-BE49-F238E27FC236}">
                <a16:creationId xmlns:a16="http://schemas.microsoft.com/office/drawing/2014/main" id="{803DAC16-F014-47D1-80F3-669A4214E0A6}"/>
              </a:ext>
            </a:extLst>
          </p:cNvPr>
          <p:cNvSpPr txBox="1">
            <a:spLocks/>
          </p:cNvSpPr>
          <p:nvPr/>
        </p:nvSpPr>
        <p:spPr>
          <a:xfrm>
            <a:off x="5341583" y="4484849"/>
            <a:ext cx="3107100" cy="13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Колясин Илья</a:t>
            </a:r>
            <a:b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</a:br>
            <a:b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</a:br>
            <a:r>
              <a:rPr lang="ru-RU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Продакт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-менеджер, аналитик</a:t>
            </a:r>
          </a:p>
        </p:txBody>
      </p:sp>
      <p:sp>
        <p:nvSpPr>
          <p:cNvPr id="11" name="Google Shape;199;p39">
            <a:extLst>
              <a:ext uri="{FF2B5EF4-FFF2-40B4-BE49-F238E27FC236}">
                <a16:creationId xmlns:a16="http://schemas.microsoft.com/office/drawing/2014/main" id="{E07FE1D4-8809-4962-AABB-6FD73C2A1960}"/>
              </a:ext>
            </a:extLst>
          </p:cNvPr>
          <p:cNvSpPr txBox="1">
            <a:spLocks/>
          </p:cNvSpPr>
          <p:nvPr/>
        </p:nvSpPr>
        <p:spPr>
          <a:xfrm>
            <a:off x="2619965" y="4504564"/>
            <a:ext cx="2721618" cy="13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Жигадло Евгений</a:t>
            </a:r>
            <a:b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</a:br>
            <a:b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</a:b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>
                    <a:prstClr val="white"/>
                  </a:glow>
                </a:effectLst>
                <a:latin typeface="思源黑体 Normal"/>
                <a:ea typeface="思源黑体 CN Normal" panose="020B0400000000000000" pitchFamily="34" charset="-122"/>
              </a:rPr>
              <a:t>Лидер проекта</a:t>
            </a:r>
          </a:p>
        </p:txBody>
      </p:sp>
      <p:sp>
        <p:nvSpPr>
          <p:cNvPr id="12" name="Google Shape;201;p39">
            <a:extLst>
              <a:ext uri="{FF2B5EF4-FFF2-40B4-BE49-F238E27FC236}">
                <a16:creationId xmlns:a16="http://schemas.microsoft.com/office/drawing/2014/main" id="{717943F7-7267-4B2E-BA08-4104F87A7D8D}"/>
              </a:ext>
            </a:extLst>
          </p:cNvPr>
          <p:cNvSpPr/>
          <p:nvPr/>
        </p:nvSpPr>
        <p:spPr>
          <a:xfrm>
            <a:off x="3077287" y="2473127"/>
            <a:ext cx="1806974" cy="1820011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9900"/>
              </a:solidFill>
            </a:endParaRPr>
          </a:p>
        </p:txBody>
      </p:sp>
      <p:sp>
        <p:nvSpPr>
          <p:cNvPr id="13" name="Google Shape;201;p39">
            <a:extLst>
              <a:ext uri="{FF2B5EF4-FFF2-40B4-BE49-F238E27FC236}">
                <a16:creationId xmlns:a16="http://schemas.microsoft.com/office/drawing/2014/main" id="{72DFBA18-A8A7-4E3C-A053-385B3858D18A}"/>
              </a:ext>
            </a:extLst>
          </p:cNvPr>
          <p:cNvSpPr/>
          <p:nvPr/>
        </p:nvSpPr>
        <p:spPr>
          <a:xfrm>
            <a:off x="6025911" y="2473126"/>
            <a:ext cx="1806974" cy="1820011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687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/>
      <p:bldP spid="31" grpId="0" animBg="1"/>
      <p:bldP spid="3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2.6 unknown"/>
  <p:tag name="AS_RELEASE_DATE" val="2021.11.30"/>
  <p:tag name="AS_TITLE" val="Aspose.Slides for Java"/>
  <p:tag name="AS_VERSION" val="21.11"/>
</p:tagLst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005CA1"/>
      </a:accent1>
      <a:accent2>
        <a:srgbClr val="00A5FF"/>
      </a:accent2>
      <a:accent3>
        <a:srgbClr val="1C4EA5"/>
      </a:accent3>
      <a:accent4>
        <a:srgbClr val="486FB5"/>
      </a:accent4>
      <a:accent5>
        <a:srgbClr val="3AA89E"/>
      </a:accent5>
      <a:accent6>
        <a:srgbClr val="082B53"/>
      </a:accent6>
      <a:hlink>
        <a:srgbClr val="4472C4"/>
      </a:hlink>
      <a:folHlink>
        <a:srgbClr val="BFBFBF"/>
      </a:folHlink>
    </a:clrScheme>
    <a:fontScheme name="Office">
      <a:majorFont>
        <a:latin typeface="等线 Light" panose="020F0302020204030204"/>
        <a:ea typeface="等线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等线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005CA1"/>
    </a:accent1>
    <a:accent2>
      <a:srgbClr val="00A5FF"/>
    </a:accent2>
    <a:accent3>
      <a:srgbClr val="1C4EA5"/>
    </a:accent3>
    <a:accent4>
      <a:srgbClr val="486FB5"/>
    </a:accent4>
    <a:accent5>
      <a:srgbClr val="3AA89E"/>
    </a:accent5>
    <a:accent6>
      <a:srgbClr val="082B53"/>
    </a:accent6>
    <a:hlink>
      <a:srgbClr val="4472C4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005CA1"/>
    </a:accent1>
    <a:accent2>
      <a:srgbClr val="00A5FF"/>
    </a:accent2>
    <a:accent3>
      <a:srgbClr val="1C4EA5"/>
    </a:accent3>
    <a:accent4>
      <a:srgbClr val="486FB5"/>
    </a:accent4>
    <a:accent5>
      <a:srgbClr val="3AA89E"/>
    </a:accent5>
    <a:accent6>
      <a:srgbClr val="082B53"/>
    </a:accent6>
    <a:hlink>
      <a:srgbClr val="4472C4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</TotalTime>
  <Words>291</Words>
  <Application>Microsoft Office PowerPoint</Application>
  <PresentationFormat>Широкоэкранный</PresentationFormat>
  <Paragraphs>81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等线</vt:lpstr>
      <vt:lpstr>等线 Light</vt:lpstr>
      <vt:lpstr>Arial</vt:lpstr>
      <vt:lpstr>思源黑体 CN Medium</vt:lpstr>
      <vt:lpstr>思源黑体 Normal</vt:lpstr>
      <vt:lpstr>Office 主题​​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angelrui0511@outlook.com</dc:creator>
  <cp:lastModifiedBy>Евгений Жигадло</cp:lastModifiedBy>
  <cp:revision>49</cp:revision>
  <dcterms:created xsi:type="dcterms:W3CDTF">2022-04-19T01:41:50Z</dcterms:created>
  <dcterms:modified xsi:type="dcterms:W3CDTF">2024-05-25T01:44:44Z</dcterms:modified>
</cp:coreProperties>
</file>