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7466" autoAdjust="0"/>
  </p:normalViewPr>
  <p:slideViewPr>
    <p:cSldViewPr snapToGrid="0">
      <p:cViewPr varScale="1">
        <p:scale>
          <a:sx n="82" d="100"/>
          <a:sy n="82" d="100"/>
        </p:scale>
        <p:origin x="629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7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15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человек, на открытом воздух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C1DEBE35-1559-EE23-76CD-BF008206F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5" r="1" b="29496"/>
          <a:stretch/>
        </p:blipFill>
        <p:spPr>
          <a:xfrm>
            <a:off x="565" y="37335"/>
            <a:ext cx="12191435" cy="6857989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anchor="ctr">
            <a:normAutofit/>
          </a:bodyPr>
          <a:lstStyle/>
          <a:p>
            <a:pPr algn="l"/>
            <a:r>
              <a:rPr lang="ru-RU" sz="7400" dirty="0">
                <a:solidFill>
                  <a:srgbClr val="FFFFFF"/>
                </a:solidFill>
                <a:ea typeface="Meiryo"/>
              </a:rPr>
              <a:t>Моисеев Рауль Евгеньевич</a:t>
            </a:r>
            <a:endParaRPr lang="ru-RU" sz="74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333997"/>
            <a:ext cx="5825412" cy="1249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 dirty="0">
                <a:solidFill>
                  <a:srgbClr val="FFFFFF"/>
                </a:solidFill>
                <a:ea typeface="Meiryo"/>
              </a:rPr>
              <a:t>Лидер </a:t>
            </a:r>
            <a:r>
              <a:rPr lang="ru-RU" sz="2000" dirty="0" smtClean="0">
                <a:solidFill>
                  <a:srgbClr val="FFFFFF"/>
                </a:solidFill>
                <a:ea typeface="Meiryo"/>
              </a:rPr>
              <a:t>проекта ЕМР </a:t>
            </a:r>
            <a:r>
              <a:rPr lang="en-US" dirty="0"/>
              <a:t>energy</a:t>
            </a:r>
            <a:endParaRPr lang="ru-RU" dirty="0">
              <a:solidFill>
                <a:srgbClr val="FFFFFF"/>
              </a:solidFill>
              <a:ea typeface="Meiryo"/>
            </a:endParaRPr>
          </a:p>
          <a:p>
            <a:pPr algn="l"/>
            <a:r>
              <a:rPr lang="ru-RU" sz="1800" dirty="0">
                <a:solidFill>
                  <a:srgbClr val="FFFFFF"/>
                </a:solidFill>
                <a:ea typeface="Meiryo"/>
              </a:rPr>
              <a:t>Студент Пензенского государственного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Объект 30" descr="Изображение выглядит как снимок экра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733844-A4B0-D55F-A2E0-75E0E37B3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015" y="618451"/>
            <a:ext cx="9381940" cy="634218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D0DD5-FC0D-2D08-1FE9-B589E13D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661" y="222738"/>
            <a:ext cx="9144000" cy="1263649"/>
          </a:xfrm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eiryo"/>
                <a:ea typeface="Meiryo"/>
              </a:rPr>
              <a:t>Дорожная карта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3876E-AEB9-69D5-4F15-070EAE3BA8A6}"/>
              </a:ext>
            </a:extLst>
          </p:cNvPr>
          <p:cNvSpPr txBox="1"/>
          <p:nvPr/>
        </p:nvSpPr>
        <p:spPr>
          <a:xfrm>
            <a:off x="1273127" y="1931961"/>
            <a:ext cx="29964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eiryo"/>
                <a:ea typeface="-apple-system"/>
                <a:cs typeface="-apple-system"/>
              </a:rPr>
              <a:t>Исследование рынка электрогенераторов</a:t>
            </a:r>
            <a:endParaRPr lang="ru-RU" sz="1600" b="1">
              <a:solidFill>
                <a:schemeClr val="bg1"/>
              </a:solidFill>
              <a:latin typeface="Meiryo"/>
              <a:ea typeface="Meiryo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DC961-4937-A89C-0BE7-2D2782B9F841}"/>
              </a:ext>
            </a:extLst>
          </p:cNvPr>
          <p:cNvSpPr txBox="1"/>
          <p:nvPr/>
        </p:nvSpPr>
        <p:spPr>
          <a:xfrm>
            <a:off x="3828757" y="1252021"/>
            <a:ext cx="70526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eiryo"/>
                <a:ea typeface="+mn-lt"/>
                <a:cs typeface="+mn-lt"/>
              </a:rPr>
              <a:t>Разработка бизнес-плана, финансовое планирование,</a:t>
            </a:r>
            <a:r>
              <a:rPr lang="ru-RU" sz="1600" b="1" dirty="0">
                <a:latin typeface="Meiryo"/>
                <a:ea typeface="+mn-lt"/>
                <a:cs typeface="+mn-lt"/>
              </a:rPr>
              <a:t/>
            </a:r>
            <a:br>
              <a:rPr lang="ru-RU" sz="1600" b="1" dirty="0">
                <a:latin typeface="Meiryo"/>
                <a:ea typeface="+mn-lt"/>
                <a:cs typeface="+mn-lt"/>
              </a:rPr>
            </a:br>
            <a:r>
              <a:rPr lang="ru-RU" sz="1600" b="1" dirty="0">
                <a:solidFill>
                  <a:schemeClr val="bg1"/>
                </a:solidFill>
                <a:latin typeface="Meiryo"/>
                <a:ea typeface="+mn-lt"/>
                <a:cs typeface="+mn-lt"/>
              </a:rPr>
              <a:t>поиск инвестиций  </a:t>
            </a:r>
            <a:endParaRPr lang="ru-RU" sz="1600" b="1" dirty="0">
              <a:solidFill>
                <a:schemeClr val="bg1"/>
              </a:solidFill>
              <a:latin typeface="Meiryo"/>
              <a:ea typeface="Meiryo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C41622-11BA-9694-9016-51A7EA53619A}"/>
              </a:ext>
            </a:extLst>
          </p:cNvPr>
          <p:cNvSpPr txBox="1"/>
          <p:nvPr/>
        </p:nvSpPr>
        <p:spPr>
          <a:xfrm>
            <a:off x="1770186" y="2963594"/>
            <a:ext cx="58498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Meiryo"/>
                <a:ea typeface="+mn-lt"/>
                <a:cs typeface="+mn-lt"/>
              </a:rPr>
              <a:t>Разработка прототипа электрогенератора, тестирование и улучшение, запуск производства</a:t>
            </a:r>
            <a:endParaRPr lang="ru-RU" sz="1600" b="1" dirty="0">
              <a:latin typeface="Meiryo"/>
              <a:ea typeface="Meiry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54E28D-2D65-C30F-E4BB-BADE230EE7DC}"/>
              </a:ext>
            </a:extLst>
          </p:cNvPr>
          <p:cNvSpPr txBox="1"/>
          <p:nvPr/>
        </p:nvSpPr>
        <p:spPr>
          <a:xfrm>
            <a:off x="808893" y="4839285"/>
            <a:ext cx="584981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Meiryo"/>
                <a:ea typeface="+mn-lt"/>
                <a:cs typeface="+mn-lt"/>
              </a:rPr>
              <a:t>Маркетинг и продажи</a:t>
            </a:r>
            <a:endParaRPr lang="ru-RU" sz="1600" b="1" dirty="0">
              <a:latin typeface="Meiry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820FB6-BFBE-28A5-26C9-70E5B0195617}"/>
              </a:ext>
            </a:extLst>
          </p:cNvPr>
          <p:cNvSpPr txBox="1"/>
          <p:nvPr/>
        </p:nvSpPr>
        <p:spPr>
          <a:xfrm>
            <a:off x="8196774" y="5523914"/>
            <a:ext cx="40608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Meiryo"/>
                <a:ea typeface="+mn-lt"/>
                <a:cs typeface="+mn-lt"/>
              </a:rPr>
              <a:t>Развитие продукта и партнерских отношений</a:t>
            </a:r>
            <a:endParaRPr lang="ru-RU" sz="1600" b="1">
              <a:latin typeface="Meiryo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409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FE78B-4D27-3B43-2B09-6853F0B8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46070"/>
            <a:ext cx="9144000" cy="1263649"/>
          </a:xfrm>
        </p:spPr>
        <p:txBody>
          <a:bodyPr/>
          <a:lstStyle/>
          <a:p>
            <a:pPr algn="ctr"/>
            <a:r>
              <a:rPr lang="ru-RU" dirty="0" smtClean="0"/>
              <a:t>        Поддержка </a:t>
            </a:r>
            <a:r>
              <a:rPr lang="ru-RU" dirty="0"/>
              <a:t>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9351D-319D-DB82-AEAE-8CE2EDD8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68" y="4783493"/>
            <a:ext cx="5057191" cy="1591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t="21682" r="15552" b="25717"/>
          <a:stretch/>
        </p:blipFill>
        <p:spPr>
          <a:xfrm>
            <a:off x="761999" y="2426485"/>
            <a:ext cx="5105524" cy="1940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4" b="27044"/>
          <a:stretch/>
        </p:blipFill>
        <p:spPr>
          <a:xfrm>
            <a:off x="6464679" y="2426485"/>
            <a:ext cx="5133271" cy="19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Модный аксессуар, Человеческое лицо, одежд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41F422C9-701D-98FD-1BC0-18044A358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839" y="4220308"/>
            <a:ext cx="2526047" cy="247357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BC94B-1DA8-869E-91BC-CD1814C4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953" y="187570"/>
            <a:ext cx="9144000" cy="1263649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pic>
        <p:nvPicPr>
          <p:cNvPr id="6" name="Рисунок 5" descr="Изображение выглядит как Человеческое лицо, портрет, губ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0CD8377-1931-06BD-99B5-50F9EA46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87" y="2176181"/>
            <a:ext cx="2140196" cy="22610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человек, женщ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6DA88D4-EEC4-2001-8DB3-E2A62B63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270" y="4077433"/>
            <a:ext cx="2596662" cy="2524858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ческое лицо, человек, одежд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68B4470-C5BE-7D76-D264-C3440C167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32" y="4229256"/>
            <a:ext cx="2532797" cy="251143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ческое лицо, человек, пальто&#10;&#10;Автоматически созданное описание">
            <a:extLst>
              <a:ext uri="{FF2B5EF4-FFF2-40B4-BE49-F238E27FC236}">
                <a16:creationId xmlns:a16="http://schemas.microsoft.com/office/drawing/2014/main" id="{90E4ADDB-FA9A-4E35-7C2D-7CB44C3C1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40" y="270588"/>
            <a:ext cx="2230780" cy="22300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57130C-6B4B-364A-1237-99C6F9F21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64" y="877032"/>
            <a:ext cx="3638550" cy="3310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DB21F-DF6A-E8F3-D347-FB1674FF3435}"/>
              </a:ext>
            </a:extLst>
          </p:cNvPr>
          <p:cNvSpPr txBox="1"/>
          <p:nvPr/>
        </p:nvSpPr>
        <p:spPr>
          <a:xfrm>
            <a:off x="5193323" y="5800579"/>
            <a:ext cx="1629507" cy="669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Чулкова Яна</a:t>
            </a: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87B98-D1EF-8A88-63DA-3C73B07FECC3}"/>
              </a:ext>
            </a:extLst>
          </p:cNvPr>
          <p:cNvSpPr txBox="1"/>
          <p:nvPr/>
        </p:nvSpPr>
        <p:spPr>
          <a:xfrm>
            <a:off x="2273083" y="3592964"/>
            <a:ext cx="1831143" cy="658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Колесникова Дарья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6A2FD-9518-5E96-697F-AB465A7EA3A3}"/>
              </a:ext>
            </a:extLst>
          </p:cNvPr>
          <p:cNvSpPr txBox="1"/>
          <p:nvPr/>
        </p:nvSpPr>
        <p:spPr>
          <a:xfrm>
            <a:off x="4696263" y="3104270"/>
            <a:ext cx="26963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Лидер проекта 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Моисеев Рауль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72D569-72C1-D74B-C831-92E37DCFD465}"/>
              </a:ext>
            </a:extLst>
          </p:cNvPr>
          <p:cNvSpPr txBox="1"/>
          <p:nvPr/>
        </p:nvSpPr>
        <p:spPr>
          <a:xfrm>
            <a:off x="290508" y="511617"/>
            <a:ext cx="20621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Марина Валерия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D84F90-C71D-05B1-841C-A4869CF72BA5}"/>
              </a:ext>
            </a:extLst>
          </p:cNvPr>
          <p:cNvSpPr txBox="1"/>
          <p:nvPr/>
        </p:nvSpPr>
        <p:spPr>
          <a:xfrm>
            <a:off x="795976" y="5842757"/>
            <a:ext cx="14771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Андрейчук Татьяна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1DC39-657F-C1C3-73BE-D1DFE598FAF6}"/>
              </a:ext>
            </a:extLst>
          </p:cNvPr>
          <p:cNvSpPr txBox="1"/>
          <p:nvPr/>
        </p:nvSpPr>
        <p:spPr>
          <a:xfrm>
            <a:off x="8882743" y="5868572"/>
            <a:ext cx="20548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err="1">
                <a:solidFill>
                  <a:schemeClr val="bg1"/>
                </a:solidFill>
              </a:rPr>
              <a:t>Узенгер</a:t>
            </a:r>
            <a:r>
              <a:rPr lang="ru-RU" dirty="0">
                <a:solidFill>
                  <a:schemeClr val="bg1"/>
                </a:solidFill>
              </a:rPr>
              <a:t>  Марта</a:t>
            </a:r>
          </a:p>
        </p:txBody>
      </p:sp>
      <p:pic>
        <p:nvPicPr>
          <p:cNvPr id="18" name="Рисунок 17" descr="Изображение выглядит как Человеческое лицо, одежда, челове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C04FC51-8EED-1716-58BD-E44B79559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1015" y="1846385"/>
            <a:ext cx="2227384" cy="22039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2D82EE-2E8A-D6EA-F61A-3E4B4DFE262D}"/>
              </a:ext>
            </a:extLst>
          </p:cNvPr>
          <p:cNvSpPr txBox="1"/>
          <p:nvPr/>
        </p:nvSpPr>
        <p:spPr>
          <a:xfrm>
            <a:off x="8072510" y="3380935"/>
            <a:ext cx="18756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Тарханова Олеся</a:t>
            </a:r>
            <a:endParaRPr lang="ru-RU"/>
          </a:p>
        </p:txBody>
      </p:sp>
      <p:pic>
        <p:nvPicPr>
          <p:cNvPr id="20" name="Рисунок 19" descr="Изображение выглядит как Человеческое лицо, человек, Подбородок, Лоб&#10;&#10;Автоматически созданное описание">
            <a:extLst>
              <a:ext uri="{FF2B5EF4-FFF2-40B4-BE49-F238E27FC236}">
                <a16:creationId xmlns:a16="http://schemas.microsoft.com/office/drawing/2014/main" id="{AF01A22F-816A-55D6-FA57-EC79EF2082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3" y="127489"/>
            <a:ext cx="2138729" cy="21482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DDD840-71EC-DCC7-654A-BE43FBD1B68A}"/>
              </a:ext>
            </a:extLst>
          </p:cNvPr>
          <p:cNvSpPr txBox="1"/>
          <p:nvPr/>
        </p:nvSpPr>
        <p:spPr>
          <a:xfrm>
            <a:off x="10187354" y="1526344"/>
            <a:ext cx="11957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err="1">
                <a:solidFill>
                  <a:schemeClr val="bg1"/>
                </a:solidFill>
              </a:rPr>
              <a:t>Брысов</a:t>
            </a:r>
            <a:r>
              <a:rPr lang="ru-RU" dirty="0">
                <a:solidFill>
                  <a:schemeClr val="bg1"/>
                </a:solidFill>
              </a:rPr>
              <a:t> Кирилл</a:t>
            </a:r>
          </a:p>
        </p:txBody>
      </p:sp>
    </p:spTree>
    <p:extLst>
      <p:ext uri="{BB962C8B-B14F-4D97-AF65-F5344CB8AC3E}">
        <p14:creationId xmlns:p14="http://schemas.microsoft.com/office/powerpoint/2010/main" val="226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13971-034E-F08E-D9F0-5605C785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Спасибо </a:t>
            </a:r>
            <a:r>
              <a:rPr lang="ru-RU" dirty="0"/>
              <a:t>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0F223-F62A-44EC-1D76-9904A368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5" y="2519946"/>
            <a:ext cx="10668000" cy="30480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Вас заинтересовал наш проект-переходите на наш сайт.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https://sun9-18.userapi.com/impg/uz0WwJ1D-pk2Ssjrg8PMfaAyiGjscMkWGH2odQ/8lIzyNhUF7s.jpg?size=210x193&amp;quality=95&amp;sign=663b169b45328b8ca7aeaa15eb75232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3419572"/>
            <a:ext cx="2872403" cy="26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колесо, Наземный транспорт, транспортное средств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DC391770-A073-0613-DBE2-9575BFE2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26" b="304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DB0FF-C93A-A6AF-4701-0ADA7658C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700" y="974481"/>
            <a:ext cx="5168411" cy="162437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EMP energy</a:t>
            </a:r>
            <a:endParaRPr lang="en-US" sz="4800" kern="1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DB522-9828-27BC-DE3B-A4CCFEAE2E57}"/>
              </a:ext>
            </a:extLst>
          </p:cNvPr>
          <p:cNvSpPr txBox="1"/>
          <p:nvPr/>
        </p:nvSpPr>
        <p:spPr>
          <a:xfrm>
            <a:off x="1470514" y="3049464"/>
            <a:ext cx="4629150" cy="19240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latin typeface="+mj-lt"/>
                <a:ea typeface="Meiryo"/>
              </a:rPr>
              <a:t>Производство</a:t>
            </a:r>
            <a:r>
              <a:rPr lang="en-US" sz="3200" dirty="0">
                <a:latin typeface="+mj-lt"/>
                <a:ea typeface="Meiryo"/>
              </a:rPr>
              <a:t> </a:t>
            </a:r>
            <a:r>
              <a:rPr lang="en-US" sz="3200" dirty="0" err="1">
                <a:latin typeface="+mj-lt"/>
                <a:ea typeface="Meiryo"/>
              </a:rPr>
              <a:t>электрогенераторов</a:t>
            </a:r>
            <a:r>
              <a:rPr lang="en-US" sz="3200" dirty="0">
                <a:latin typeface="+mj-lt"/>
                <a:ea typeface="Meiryo"/>
              </a:rPr>
              <a:t> </a:t>
            </a:r>
            <a:r>
              <a:rPr lang="en-US" sz="3200" dirty="0" err="1">
                <a:latin typeface="+mj-lt"/>
                <a:ea typeface="Meiryo"/>
              </a:rPr>
              <a:t>на</a:t>
            </a:r>
            <a:r>
              <a:rPr lang="en-US" sz="3200" dirty="0">
                <a:latin typeface="+mj-lt"/>
                <a:ea typeface="Meiryo"/>
              </a:rPr>
              <a:t> </a:t>
            </a:r>
            <a:r>
              <a:rPr lang="en-US" sz="3200" dirty="0" err="1">
                <a:latin typeface="+mj-lt"/>
                <a:ea typeface="Meiryo"/>
              </a:rPr>
              <a:t>автомойке</a:t>
            </a:r>
            <a:endParaRPr lang="ru-RU" sz="3200" dirty="0">
              <a:latin typeface="+mj-lt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097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65E7-607B-5453-0C40-0B42724B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861" y="4220307"/>
            <a:ext cx="4236720" cy="1810871"/>
          </a:xfrm>
        </p:spPr>
        <p:txBody>
          <a:bodyPr>
            <a:normAutofit/>
          </a:bodyPr>
          <a:lstStyle/>
          <a:p>
            <a:r>
              <a:rPr lang="ru-RU" dirty="0"/>
              <a:t>Проблема</a:t>
            </a:r>
          </a:p>
        </p:txBody>
      </p:sp>
      <p:pic>
        <p:nvPicPr>
          <p:cNvPr id="4" name="Рисунок 3" descr="Изображение выглядит как транспортное средство, Наземный транспор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68108D2-409F-0C5D-5F15-BC2133E42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9"/>
          <a:stretch/>
        </p:blipFill>
        <p:spPr>
          <a:xfrm>
            <a:off x="1" y="2"/>
            <a:ext cx="6000749" cy="4048201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, одежда, ноутбу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7220AA09-60F7-DD99-0D5A-E49845F93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4" b="1"/>
          <a:stretch/>
        </p:blipFill>
        <p:spPr>
          <a:xfrm>
            <a:off x="6191250" y="10"/>
            <a:ext cx="6000750" cy="4038328"/>
          </a:xfrm>
          <a:custGeom>
            <a:avLst/>
            <a:gdLst/>
            <a:ahLst/>
            <a:cxnLst/>
            <a:rect l="l" t="t" r="r" b="b"/>
            <a:pathLst>
              <a:path w="6000750" h="4038338">
                <a:moveTo>
                  <a:pt x="0" y="0"/>
                </a:moveTo>
                <a:lnTo>
                  <a:pt x="6000750" y="0"/>
                </a:lnTo>
                <a:lnTo>
                  <a:pt x="6000750" y="3014035"/>
                </a:lnTo>
                <a:lnTo>
                  <a:pt x="5966830" y="3028116"/>
                </a:lnTo>
                <a:cubicBezTo>
                  <a:pt x="5952443" y="3034512"/>
                  <a:pt x="5934250" y="3039750"/>
                  <a:pt x="5924081" y="3047622"/>
                </a:cubicBezTo>
                <a:cubicBezTo>
                  <a:pt x="5872250" y="3087682"/>
                  <a:pt x="5801533" y="3089841"/>
                  <a:pt x="5731624" y="3095095"/>
                </a:cubicBezTo>
                <a:cubicBezTo>
                  <a:pt x="5719354" y="3095902"/>
                  <a:pt x="5704534" y="3096694"/>
                  <a:pt x="5694549" y="3100763"/>
                </a:cubicBezTo>
                <a:cubicBezTo>
                  <a:pt x="5649454" y="3119091"/>
                  <a:pt x="5609249" y="3120675"/>
                  <a:pt x="5566282" y="3110565"/>
                </a:cubicBezTo>
                <a:cubicBezTo>
                  <a:pt x="5528993" y="3101914"/>
                  <a:pt x="5487135" y="3099578"/>
                  <a:pt x="5447800" y="3122561"/>
                </a:cubicBezTo>
                <a:cubicBezTo>
                  <a:pt x="5360376" y="3173554"/>
                  <a:pt x="5261407" y="3189562"/>
                  <a:pt x="5153053" y="3180664"/>
                </a:cubicBezTo>
                <a:cubicBezTo>
                  <a:pt x="5075663" y="3174334"/>
                  <a:pt x="5001217" y="3180991"/>
                  <a:pt x="4924781" y="3209456"/>
                </a:cubicBezTo>
                <a:cubicBezTo>
                  <a:pt x="4895391" y="3220447"/>
                  <a:pt x="4855493" y="3221608"/>
                  <a:pt x="4820364" y="3228131"/>
                </a:cubicBezTo>
                <a:cubicBezTo>
                  <a:pt x="4800480" y="3231723"/>
                  <a:pt x="4778372" y="3235065"/>
                  <a:pt x="4761902" y="3242137"/>
                </a:cubicBezTo>
                <a:cubicBezTo>
                  <a:pt x="4717897" y="3260500"/>
                  <a:pt x="4677587" y="3281733"/>
                  <a:pt x="4633202" y="3299962"/>
                </a:cubicBezTo>
                <a:cubicBezTo>
                  <a:pt x="4611860" y="3308671"/>
                  <a:pt x="4585870" y="3315400"/>
                  <a:pt x="4560907" y="3319152"/>
                </a:cubicBezTo>
                <a:cubicBezTo>
                  <a:pt x="4487147" y="3330619"/>
                  <a:pt x="4413256" y="3341162"/>
                  <a:pt x="4339486" y="3349988"/>
                </a:cubicBezTo>
                <a:cubicBezTo>
                  <a:pt x="4217749" y="3364712"/>
                  <a:pt x="4094519" y="3381727"/>
                  <a:pt x="3999196" y="3339060"/>
                </a:cubicBezTo>
                <a:cubicBezTo>
                  <a:pt x="3991419" y="3335638"/>
                  <a:pt x="3975703" y="3335236"/>
                  <a:pt x="3963458" y="3336228"/>
                </a:cubicBezTo>
                <a:cubicBezTo>
                  <a:pt x="3906915" y="3340709"/>
                  <a:pt x="3849392" y="3348538"/>
                  <a:pt x="3793244" y="3350695"/>
                </a:cubicBezTo>
                <a:cubicBezTo>
                  <a:pt x="3748320" y="3352384"/>
                  <a:pt x="3711764" y="3359110"/>
                  <a:pt x="3680534" y="3380182"/>
                </a:cubicBezTo>
                <a:cubicBezTo>
                  <a:pt x="3639690" y="3407913"/>
                  <a:pt x="3587939" y="3428136"/>
                  <a:pt x="3528420" y="3429642"/>
                </a:cubicBezTo>
                <a:cubicBezTo>
                  <a:pt x="3468933" y="3431332"/>
                  <a:pt x="3432439" y="3451266"/>
                  <a:pt x="3391383" y="3472419"/>
                </a:cubicBezTo>
                <a:cubicBezTo>
                  <a:pt x="3361528" y="3487818"/>
                  <a:pt x="3327785" y="3506605"/>
                  <a:pt x="3292964" y="3512706"/>
                </a:cubicBezTo>
                <a:cubicBezTo>
                  <a:pt x="3214060" y="3526418"/>
                  <a:pt x="3151318" y="3574267"/>
                  <a:pt x="3062201" y="3564890"/>
                </a:cubicBezTo>
                <a:cubicBezTo>
                  <a:pt x="3056279" y="3564225"/>
                  <a:pt x="3046456" y="3569403"/>
                  <a:pt x="3038377" y="3571499"/>
                </a:cubicBezTo>
                <a:cubicBezTo>
                  <a:pt x="2973700" y="3587903"/>
                  <a:pt x="2910969" y="3589865"/>
                  <a:pt x="2859478" y="3573610"/>
                </a:cubicBezTo>
                <a:cubicBezTo>
                  <a:pt x="2791993" y="3552460"/>
                  <a:pt x="2721606" y="3559482"/>
                  <a:pt x="2645189" y="3580393"/>
                </a:cubicBezTo>
                <a:cubicBezTo>
                  <a:pt x="2620649" y="3587104"/>
                  <a:pt x="2595977" y="3592890"/>
                  <a:pt x="2571005" y="3599095"/>
                </a:cubicBezTo>
                <a:cubicBezTo>
                  <a:pt x="2537264" y="3607686"/>
                  <a:pt x="2503192" y="3616514"/>
                  <a:pt x="2469455" y="3625104"/>
                </a:cubicBezTo>
                <a:cubicBezTo>
                  <a:pt x="2436782" y="3633542"/>
                  <a:pt x="2400912" y="3645078"/>
                  <a:pt x="2372944" y="3632831"/>
                </a:cubicBezTo>
                <a:cubicBezTo>
                  <a:pt x="2348857" y="3622294"/>
                  <a:pt x="2333335" y="3625831"/>
                  <a:pt x="2314679" y="3640577"/>
                </a:cubicBezTo>
                <a:cubicBezTo>
                  <a:pt x="2249913" y="3692113"/>
                  <a:pt x="2167939" y="3730244"/>
                  <a:pt x="2058974" y="3747677"/>
                </a:cubicBezTo>
                <a:cubicBezTo>
                  <a:pt x="2036537" y="3751257"/>
                  <a:pt x="2014061" y="3757106"/>
                  <a:pt x="1992327" y="3763040"/>
                </a:cubicBezTo>
                <a:cubicBezTo>
                  <a:pt x="1978998" y="3766641"/>
                  <a:pt x="1962841" y="3770835"/>
                  <a:pt x="1955347" y="3777003"/>
                </a:cubicBezTo>
                <a:cubicBezTo>
                  <a:pt x="1896888" y="3824240"/>
                  <a:pt x="1821061" y="3862060"/>
                  <a:pt x="1737354" y="3895718"/>
                </a:cubicBezTo>
                <a:cubicBezTo>
                  <a:pt x="1707383" y="3907735"/>
                  <a:pt x="1675266" y="3920058"/>
                  <a:pt x="1642029" y="3927066"/>
                </a:cubicBezTo>
                <a:cubicBezTo>
                  <a:pt x="1607367" y="3934277"/>
                  <a:pt x="1570070" y="3935822"/>
                  <a:pt x="1534084" y="3938879"/>
                </a:cubicBezTo>
                <a:cubicBezTo>
                  <a:pt x="1512864" y="3940775"/>
                  <a:pt x="1488617" y="3944422"/>
                  <a:pt x="1471073" y="3941450"/>
                </a:cubicBezTo>
                <a:cubicBezTo>
                  <a:pt x="1415484" y="3932199"/>
                  <a:pt x="1361493" y="3921398"/>
                  <a:pt x="1309076" y="3908861"/>
                </a:cubicBezTo>
                <a:cubicBezTo>
                  <a:pt x="1264195" y="3898081"/>
                  <a:pt x="1255284" y="3896899"/>
                  <a:pt x="1221530" y="3923241"/>
                </a:cubicBezTo>
                <a:cubicBezTo>
                  <a:pt x="1186779" y="3950290"/>
                  <a:pt x="1141270" y="3968301"/>
                  <a:pt x="1089816" y="3980362"/>
                </a:cubicBezTo>
                <a:cubicBezTo>
                  <a:pt x="1008387" y="3999344"/>
                  <a:pt x="926086" y="4017317"/>
                  <a:pt x="843417" y="4032700"/>
                </a:cubicBezTo>
                <a:cubicBezTo>
                  <a:pt x="768546" y="4046592"/>
                  <a:pt x="730065" y="4034711"/>
                  <a:pt x="709553" y="3998175"/>
                </a:cubicBezTo>
                <a:cubicBezTo>
                  <a:pt x="697923" y="3977931"/>
                  <a:pt x="683529" y="3956192"/>
                  <a:pt x="637024" y="3956976"/>
                </a:cubicBezTo>
                <a:cubicBezTo>
                  <a:pt x="561096" y="3958367"/>
                  <a:pt x="483055" y="3965348"/>
                  <a:pt x="439818" y="3925257"/>
                </a:cubicBezTo>
                <a:cubicBezTo>
                  <a:pt x="420898" y="3938151"/>
                  <a:pt x="409248" y="3945856"/>
                  <a:pt x="397954" y="3953509"/>
                </a:cubicBezTo>
                <a:cubicBezTo>
                  <a:pt x="366752" y="3974766"/>
                  <a:pt x="298150" y="3991730"/>
                  <a:pt x="260774" y="3982524"/>
                </a:cubicBezTo>
                <a:cubicBezTo>
                  <a:pt x="205702" y="3969233"/>
                  <a:pt x="158421" y="3979944"/>
                  <a:pt x="110748" y="4003173"/>
                </a:cubicBezTo>
                <a:cubicBezTo>
                  <a:pt x="90816" y="4012815"/>
                  <a:pt x="69989" y="4020495"/>
                  <a:pt x="48615" y="4026612"/>
                </a:cubicBezTo>
                <a:lnTo>
                  <a:pt x="0" y="4037066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E62E7F3-CD5F-4723-A576-218DC037A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B6073-EF92-2F1C-C87E-D7B2F690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471" y="4956834"/>
            <a:ext cx="5120331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dirty="0"/>
              <a:t>Владельцы электроавтомобилей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C806F-FAFC-C4DA-13F8-27A36D33FA21}"/>
              </a:ext>
            </a:extLst>
          </p:cNvPr>
          <p:cNvSpPr txBox="1"/>
          <p:nvPr/>
        </p:nvSpPr>
        <p:spPr>
          <a:xfrm>
            <a:off x="7815532" y="4956834"/>
            <a:ext cx="38236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ea typeface="+mn-lt"/>
                <a:cs typeface="+mn-lt"/>
              </a:rPr>
              <a:t>Люди с нехваткой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CDC7-05F4-2297-29BE-B6FF6172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1999"/>
            <a:ext cx="5905500" cy="189317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ADB52-F258-F8F6-5E56-269A1A58A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431" y="4571999"/>
            <a:ext cx="4994030" cy="17115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dirty="0" err="1">
                <a:latin typeface="Meiryo"/>
                <a:ea typeface="Meiryo"/>
              </a:rPr>
              <a:t>Зарядные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устройства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для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электромобилей</a:t>
            </a:r>
            <a:r>
              <a:rPr lang="en-US" dirty="0">
                <a:latin typeface="Meiryo"/>
                <a:ea typeface="Meiryo"/>
              </a:rPr>
              <a:t>.</a:t>
            </a:r>
            <a:endParaRPr lang="ru-RU" dirty="0">
              <a:latin typeface="Meiryo"/>
              <a:ea typeface="Meiryo"/>
            </a:endParaRPr>
          </a:p>
          <a:p>
            <a:pPr algn="ctr">
              <a:buNone/>
            </a:pPr>
            <a:r>
              <a:rPr lang="en-US" dirty="0" err="1">
                <a:latin typeface="Meiryo"/>
                <a:ea typeface="Meiryo"/>
              </a:rPr>
              <a:t>Выберите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подходящее</a:t>
            </a:r>
            <a:r>
              <a:rPr lang="en-US" dirty="0">
                <a:latin typeface="Meiryo"/>
                <a:ea typeface="Meiryo"/>
              </a:rPr>
              <a:t> и </a:t>
            </a:r>
            <a:r>
              <a:rPr lang="en-US" dirty="0" err="1">
                <a:latin typeface="Meiryo"/>
                <a:ea typeface="Meiryo"/>
              </a:rPr>
              <a:t>получите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быстрый</a:t>
            </a:r>
            <a:r>
              <a:rPr lang="en-US" dirty="0">
                <a:latin typeface="Meiryo"/>
                <a:ea typeface="Meiryo"/>
              </a:rPr>
              <a:t> </a:t>
            </a:r>
            <a:r>
              <a:rPr lang="en-US" dirty="0" err="1">
                <a:latin typeface="Meiryo"/>
                <a:ea typeface="Meiryo"/>
              </a:rPr>
              <a:t>заряд</a:t>
            </a:r>
            <a:endParaRPr lang="en-US" dirty="0">
              <a:latin typeface="Meiryo"/>
              <a:ea typeface="Meiryo"/>
            </a:endParaRPr>
          </a:p>
          <a:p>
            <a:pPr marL="0" indent="0">
              <a:buNone/>
            </a:pPr>
            <a:endParaRPr lang="en-US" sz="2400" dirty="0">
              <a:latin typeface="Meiryo"/>
              <a:ea typeface="Meiryo"/>
            </a:endParaRPr>
          </a:p>
        </p:txBody>
      </p:sp>
      <p:pic>
        <p:nvPicPr>
          <p:cNvPr id="7" name="Рисунок 6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5486B3-8D4A-3601-1121-1D0EC2BE6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0"/>
          <a:stretch/>
        </p:blipFill>
        <p:spPr>
          <a:xfrm>
            <a:off x="20" y="10"/>
            <a:ext cx="4000480" cy="3837046"/>
          </a:xfrm>
          <a:custGeom>
            <a:avLst/>
            <a:gdLst/>
            <a:ahLst/>
            <a:cxnLst/>
            <a:rect l="l" t="t" r="r" b="b"/>
            <a:pathLst>
              <a:path w="4000500" h="3837056">
                <a:moveTo>
                  <a:pt x="0" y="0"/>
                </a:moveTo>
                <a:lnTo>
                  <a:pt x="4000500" y="0"/>
                </a:lnTo>
                <a:lnTo>
                  <a:pt x="4000500" y="3837056"/>
                </a:lnTo>
                <a:lnTo>
                  <a:pt x="3946286" y="3830407"/>
                </a:ln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7B6DE2C-2B7A-EECF-E582-BDE3A1DB4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0" r="23760" b="1"/>
          <a:stretch/>
        </p:blipFill>
        <p:spPr>
          <a:xfrm>
            <a:off x="4191002" y="10"/>
            <a:ext cx="3809998" cy="4050405"/>
          </a:xfrm>
          <a:custGeom>
            <a:avLst/>
            <a:gdLst/>
            <a:ahLst/>
            <a:cxnLst/>
            <a:rect l="l" t="t" r="r" b="b"/>
            <a:pathLst>
              <a:path w="3809998" h="4050415">
                <a:moveTo>
                  <a:pt x="0" y="0"/>
                </a:moveTo>
                <a:lnTo>
                  <a:pt x="3809998" y="0"/>
                </a:lnTo>
                <a:lnTo>
                  <a:pt x="3809998" y="3862556"/>
                </a:lnTo>
                <a:lnTo>
                  <a:pt x="3737603" y="3895718"/>
                </a:lnTo>
                <a:cubicBezTo>
                  <a:pt x="3707632" y="3907735"/>
                  <a:pt x="3675515" y="3920058"/>
                  <a:pt x="3642278" y="3927066"/>
                </a:cubicBezTo>
                <a:cubicBezTo>
                  <a:pt x="3607616" y="3934277"/>
                  <a:pt x="3570319" y="3935822"/>
                  <a:pt x="3534333" y="3938879"/>
                </a:cubicBezTo>
                <a:cubicBezTo>
                  <a:pt x="3513113" y="3940775"/>
                  <a:pt x="3488866" y="3944422"/>
                  <a:pt x="3471322" y="3941450"/>
                </a:cubicBezTo>
                <a:cubicBezTo>
                  <a:pt x="3415733" y="3932199"/>
                  <a:pt x="3361742" y="3921398"/>
                  <a:pt x="3309325" y="3908861"/>
                </a:cubicBezTo>
                <a:cubicBezTo>
                  <a:pt x="3264444" y="3898081"/>
                  <a:pt x="3255533" y="3896899"/>
                  <a:pt x="3221779" y="3923241"/>
                </a:cubicBezTo>
                <a:cubicBezTo>
                  <a:pt x="3187028" y="3950290"/>
                  <a:pt x="3141519" y="3968301"/>
                  <a:pt x="3090065" y="3980362"/>
                </a:cubicBezTo>
                <a:cubicBezTo>
                  <a:pt x="3008636" y="3999344"/>
                  <a:pt x="2926335" y="4017317"/>
                  <a:pt x="2843666" y="4032700"/>
                </a:cubicBezTo>
                <a:cubicBezTo>
                  <a:pt x="2768795" y="4046592"/>
                  <a:pt x="2730314" y="4034711"/>
                  <a:pt x="2709802" y="3998175"/>
                </a:cubicBezTo>
                <a:cubicBezTo>
                  <a:pt x="2698172" y="3977931"/>
                  <a:pt x="2683778" y="3956192"/>
                  <a:pt x="2637273" y="3956976"/>
                </a:cubicBezTo>
                <a:cubicBezTo>
                  <a:pt x="2561345" y="3958367"/>
                  <a:pt x="2483304" y="3965348"/>
                  <a:pt x="2440067" y="3925257"/>
                </a:cubicBezTo>
                <a:cubicBezTo>
                  <a:pt x="2421147" y="3938151"/>
                  <a:pt x="2409497" y="3945856"/>
                  <a:pt x="2398203" y="3953509"/>
                </a:cubicBezTo>
                <a:cubicBezTo>
                  <a:pt x="2367001" y="3974766"/>
                  <a:pt x="2298399" y="3991730"/>
                  <a:pt x="2261023" y="3982524"/>
                </a:cubicBezTo>
                <a:cubicBezTo>
                  <a:pt x="2205951" y="3969233"/>
                  <a:pt x="2158670" y="3979944"/>
                  <a:pt x="2110997" y="4003173"/>
                </a:cubicBezTo>
                <a:cubicBezTo>
                  <a:pt x="2031268" y="4041739"/>
                  <a:pt x="1937230" y="4048923"/>
                  <a:pt x="1851100" y="4050261"/>
                </a:cubicBezTo>
                <a:cubicBezTo>
                  <a:pt x="1786068" y="4051420"/>
                  <a:pt x="1715801" y="4046528"/>
                  <a:pt x="1669258" y="4018993"/>
                </a:cubicBezTo>
                <a:cubicBezTo>
                  <a:pt x="1654521" y="4010145"/>
                  <a:pt x="1624126" y="4009004"/>
                  <a:pt x="1599562" y="4005335"/>
                </a:cubicBezTo>
                <a:cubicBezTo>
                  <a:pt x="1579109" y="4002399"/>
                  <a:pt x="1557642" y="3999987"/>
                  <a:pt x="1535339" y="3999392"/>
                </a:cubicBezTo>
                <a:cubicBezTo>
                  <a:pt x="1511557" y="3998630"/>
                  <a:pt x="1485007" y="3996376"/>
                  <a:pt x="1462400" y="4001303"/>
                </a:cubicBezTo>
                <a:cubicBezTo>
                  <a:pt x="1393838" y="4015993"/>
                  <a:pt x="1337517" y="4014398"/>
                  <a:pt x="1284786" y="3994543"/>
                </a:cubicBezTo>
                <a:cubicBezTo>
                  <a:pt x="1257460" y="3984280"/>
                  <a:pt x="1217577" y="3972789"/>
                  <a:pt x="1185426" y="3977186"/>
                </a:cubicBezTo>
                <a:cubicBezTo>
                  <a:pt x="1107172" y="3987786"/>
                  <a:pt x="1040305" y="3983731"/>
                  <a:pt x="967710" y="3977849"/>
                </a:cubicBezTo>
                <a:cubicBezTo>
                  <a:pt x="920927" y="3974139"/>
                  <a:pt x="868521" y="3974442"/>
                  <a:pt x="818624" y="3971931"/>
                </a:cubicBezTo>
                <a:cubicBezTo>
                  <a:pt x="760286" y="3968925"/>
                  <a:pt x="697948" y="3973666"/>
                  <a:pt x="658940" y="3947886"/>
                </a:cubicBezTo>
                <a:cubicBezTo>
                  <a:pt x="654542" y="3945116"/>
                  <a:pt x="642680" y="3946241"/>
                  <a:pt x="636519" y="3943911"/>
                </a:cubicBezTo>
                <a:cubicBezTo>
                  <a:pt x="616944" y="3936885"/>
                  <a:pt x="592116" y="3931364"/>
                  <a:pt x="580813" y="3921081"/>
                </a:cubicBezTo>
                <a:cubicBezTo>
                  <a:pt x="548114" y="3891003"/>
                  <a:pt x="521324" y="3858949"/>
                  <a:pt x="491398" y="3827911"/>
                </a:cubicBezTo>
                <a:cubicBezTo>
                  <a:pt x="484986" y="3821273"/>
                  <a:pt x="478644" y="3812548"/>
                  <a:pt x="466970" y="3809870"/>
                </a:cubicBezTo>
                <a:cubicBezTo>
                  <a:pt x="399587" y="3794559"/>
                  <a:pt x="331265" y="3780327"/>
                  <a:pt x="262287" y="3766566"/>
                </a:cubicBezTo>
                <a:cubicBezTo>
                  <a:pt x="234550" y="3761082"/>
                  <a:pt x="213160" y="3769423"/>
                  <a:pt x="191130" y="3783516"/>
                </a:cubicBezTo>
                <a:cubicBezTo>
                  <a:pt x="169737" y="3796954"/>
                  <a:pt x="143040" y="3811525"/>
                  <a:pt x="114857" y="3818191"/>
                </a:cubicBezTo>
                <a:lnTo>
                  <a:pt x="0" y="3838699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зарисов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1FB574D-E646-0F39-4D32-384C9835C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85" r="-2" b="194"/>
          <a:stretch/>
        </p:blipFill>
        <p:spPr>
          <a:xfrm>
            <a:off x="8191500" y="10"/>
            <a:ext cx="4000500" cy="3761204"/>
          </a:xfrm>
          <a:custGeom>
            <a:avLst/>
            <a:gdLst/>
            <a:ahLst/>
            <a:cxnLst/>
            <a:rect l="l" t="t" r="r" b="b"/>
            <a:pathLst>
              <a:path w="4000500" h="3761214">
                <a:moveTo>
                  <a:pt x="0" y="0"/>
                </a:moveTo>
                <a:lnTo>
                  <a:pt x="4000500" y="0"/>
                </a:lnTo>
                <a:lnTo>
                  <a:pt x="4000500" y="3014035"/>
                </a:lnTo>
                <a:lnTo>
                  <a:pt x="3966580" y="3028116"/>
                </a:lnTo>
                <a:cubicBezTo>
                  <a:pt x="3952193" y="3034512"/>
                  <a:pt x="3934000" y="3039750"/>
                  <a:pt x="3923831" y="3047622"/>
                </a:cubicBezTo>
                <a:cubicBezTo>
                  <a:pt x="3872000" y="3087682"/>
                  <a:pt x="3801283" y="3089841"/>
                  <a:pt x="3731374" y="3095095"/>
                </a:cubicBezTo>
                <a:cubicBezTo>
                  <a:pt x="3719104" y="3095902"/>
                  <a:pt x="3704284" y="3096694"/>
                  <a:pt x="3694299" y="3100763"/>
                </a:cubicBezTo>
                <a:cubicBezTo>
                  <a:pt x="3649204" y="3119091"/>
                  <a:pt x="3608999" y="3120675"/>
                  <a:pt x="3566032" y="3110565"/>
                </a:cubicBezTo>
                <a:cubicBezTo>
                  <a:pt x="3528743" y="3101914"/>
                  <a:pt x="3486885" y="3099578"/>
                  <a:pt x="3447550" y="3122561"/>
                </a:cubicBezTo>
                <a:cubicBezTo>
                  <a:pt x="3360126" y="3173554"/>
                  <a:pt x="3261157" y="3189562"/>
                  <a:pt x="3152803" y="3180664"/>
                </a:cubicBezTo>
                <a:cubicBezTo>
                  <a:pt x="3075413" y="3174334"/>
                  <a:pt x="3000967" y="3180991"/>
                  <a:pt x="2924531" y="3209456"/>
                </a:cubicBezTo>
                <a:cubicBezTo>
                  <a:pt x="2895141" y="3220447"/>
                  <a:pt x="2855243" y="3221608"/>
                  <a:pt x="2820114" y="3228131"/>
                </a:cubicBezTo>
                <a:cubicBezTo>
                  <a:pt x="2800230" y="3231723"/>
                  <a:pt x="2778122" y="3235065"/>
                  <a:pt x="2761652" y="3242137"/>
                </a:cubicBezTo>
                <a:cubicBezTo>
                  <a:pt x="2717647" y="3260500"/>
                  <a:pt x="2677337" y="3281733"/>
                  <a:pt x="2632952" y="3299962"/>
                </a:cubicBezTo>
                <a:cubicBezTo>
                  <a:pt x="2611610" y="3308671"/>
                  <a:pt x="2585620" y="3315400"/>
                  <a:pt x="2560657" y="3319152"/>
                </a:cubicBezTo>
                <a:cubicBezTo>
                  <a:pt x="2486897" y="3330619"/>
                  <a:pt x="2413006" y="3341162"/>
                  <a:pt x="2339236" y="3349988"/>
                </a:cubicBezTo>
                <a:cubicBezTo>
                  <a:pt x="2217499" y="3364712"/>
                  <a:pt x="2094269" y="3381727"/>
                  <a:pt x="1998946" y="3339060"/>
                </a:cubicBezTo>
                <a:cubicBezTo>
                  <a:pt x="1991169" y="3335638"/>
                  <a:pt x="1975453" y="3335236"/>
                  <a:pt x="1963208" y="3336228"/>
                </a:cubicBezTo>
                <a:cubicBezTo>
                  <a:pt x="1906665" y="3340709"/>
                  <a:pt x="1849142" y="3348538"/>
                  <a:pt x="1792994" y="3350695"/>
                </a:cubicBezTo>
                <a:cubicBezTo>
                  <a:pt x="1748070" y="3352384"/>
                  <a:pt x="1711514" y="3359110"/>
                  <a:pt x="1680284" y="3380182"/>
                </a:cubicBezTo>
                <a:cubicBezTo>
                  <a:pt x="1639440" y="3407913"/>
                  <a:pt x="1587689" y="3428136"/>
                  <a:pt x="1528170" y="3429642"/>
                </a:cubicBezTo>
                <a:cubicBezTo>
                  <a:pt x="1468683" y="3431332"/>
                  <a:pt x="1432189" y="3451266"/>
                  <a:pt x="1391133" y="3472419"/>
                </a:cubicBezTo>
                <a:cubicBezTo>
                  <a:pt x="1361278" y="3487818"/>
                  <a:pt x="1327535" y="3506605"/>
                  <a:pt x="1292714" y="3512706"/>
                </a:cubicBezTo>
                <a:cubicBezTo>
                  <a:pt x="1213810" y="3526418"/>
                  <a:pt x="1151068" y="3574267"/>
                  <a:pt x="1061951" y="3564890"/>
                </a:cubicBezTo>
                <a:cubicBezTo>
                  <a:pt x="1056029" y="3564225"/>
                  <a:pt x="1046206" y="3569403"/>
                  <a:pt x="1038127" y="3571499"/>
                </a:cubicBezTo>
                <a:cubicBezTo>
                  <a:pt x="973450" y="3587903"/>
                  <a:pt x="910719" y="3589865"/>
                  <a:pt x="859228" y="3573610"/>
                </a:cubicBezTo>
                <a:cubicBezTo>
                  <a:pt x="791743" y="3552460"/>
                  <a:pt x="721356" y="3559482"/>
                  <a:pt x="644939" y="3580393"/>
                </a:cubicBezTo>
                <a:cubicBezTo>
                  <a:pt x="620399" y="3587104"/>
                  <a:pt x="595727" y="3592890"/>
                  <a:pt x="570755" y="3599095"/>
                </a:cubicBezTo>
                <a:cubicBezTo>
                  <a:pt x="537014" y="3607686"/>
                  <a:pt x="502942" y="3616514"/>
                  <a:pt x="469205" y="3625104"/>
                </a:cubicBezTo>
                <a:cubicBezTo>
                  <a:pt x="436532" y="3633542"/>
                  <a:pt x="400662" y="3645078"/>
                  <a:pt x="372694" y="3632831"/>
                </a:cubicBezTo>
                <a:cubicBezTo>
                  <a:pt x="348607" y="3622294"/>
                  <a:pt x="333085" y="3625831"/>
                  <a:pt x="314429" y="3640577"/>
                </a:cubicBezTo>
                <a:cubicBezTo>
                  <a:pt x="249663" y="3692113"/>
                  <a:pt x="167689" y="3730244"/>
                  <a:pt x="58724" y="3747677"/>
                </a:cubicBezTo>
                <a:lnTo>
                  <a:pt x="0" y="3761214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A8673D-5FEF-402F-8864-988FBAF8C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BB9D9-377C-40ED-69C4-E7B7013A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73426"/>
            <a:ext cx="4210594" cy="2083242"/>
          </a:xfrm>
        </p:spPr>
        <p:txBody>
          <a:bodyPr>
            <a:normAutofit/>
          </a:bodyPr>
          <a:lstStyle/>
          <a:p>
            <a:r>
              <a:rPr lang="ru-RU" dirty="0"/>
              <a:t>Социально-значимый эффект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44627-CF70-439A-25D6-FB8F7FBC6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073426"/>
            <a:ext cx="6096000" cy="20832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600"/>
              <a:t>Окружающая среда и качество воздуха</a:t>
            </a:r>
          </a:p>
          <a:p>
            <a:r>
              <a:rPr lang="ru-RU" sz="2600"/>
              <a:t>Экономия временных ресурсов</a:t>
            </a:r>
          </a:p>
          <a:p>
            <a:r>
              <a:rPr lang="ru-RU" sz="2600"/>
              <a:t>Возобновляемая энергетика </a:t>
            </a:r>
          </a:p>
          <a:p>
            <a:endParaRPr lang="ru-RU" sz="2600"/>
          </a:p>
        </p:txBody>
      </p:sp>
      <p:pic>
        <p:nvPicPr>
          <p:cNvPr id="9" name="Рисунок 8" descr="Изображение выглядит как человек, на открытом воздухе, бонса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60267A8-A075-3ADA-1005-CFB6D75D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63" r="3971" b="-1"/>
          <a:stretch/>
        </p:blipFill>
        <p:spPr>
          <a:xfrm>
            <a:off x="20" y="3557522"/>
            <a:ext cx="4000480" cy="3300478"/>
          </a:xfrm>
          <a:custGeom>
            <a:avLst/>
            <a:gdLst/>
            <a:ahLst/>
            <a:cxnLst/>
            <a:rect l="l" t="t" r="r" b="b"/>
            <a:pathLst>
              <a:path w="4000500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lnTo>
                  <a:pt x="4000500" y="639888"/>
                </a:lnTo>
                <a:lnTo>
                  <a:pt x="4000500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человек, часы, галсту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6C564E1-AF9F-C943-0083-4CB67F1BD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4"/>
          <a:stretch/>
        </p:blipFill>
        <p:spPr>
          <a:xfrm>
            <a:off x="4191001" y="4052624"/>
            <a:ext cx="3809998" cy="2805376"/>
          </a:xfrm>
          <a:custGeom>
            <a:avLst/>
            <a:gdLst/>
            <a:ahLst/>
            <a:cxnLst/>
            <a:rect l="l" t="t" r="r" b="b"/>
            <a:pathLst>
              <a:path w="3809998" h="2805376">
                <a:moveTo>
                  <a:pt x="3809998" y="0"/>
                </a:moveTo>
                <a:lnTo>
                  <a:pt x="3809998" y="2805376"/>
                </a:lnTo>
                <a:lnTo>
                  <a:pt x="0" y="2805376"/>
                </a:lnTo>
                <a:lnTo>
                  <a:pt x="0" y="147315"/>
                </a:lnTo>
                <a:lnTo>
                  <a:pt x="94470" y="148569"/>
                </a:lnTo>
                <a:cubicBezTo>
                  <a:pt x="124373" y="148834"/>
                  <a:pt x="156224" y="144857"/>
                  <a:pt x="185824" y="145542"/>
                </a:cubicBezTo>
                <a:cubicBezTo>
                  <a:pt x="264419" y="147546"/>
                  <a:pt x="342818" y="150709"/>
                  <a:pt x="420882" y="154112"/>
                </a:cubicBezTo>
                <a:cubicBezTo>
                  <a:pt x="468171" y="156240"/>
                  <a:pt x="514680" y="160555"/>
                  <a:pt x="562272" y="162261"/>
                </a:cubicBezTo>
                <a:cubicBezTo>
                  <a:pt x="600347" y="163626"/>
                  <a:pt x="639281" y="163358"/>
                  <a:pt x="678415" y="161930"/>
                </a:cubicBezTo>
                <a:cubicBezTo>
                  <a:pt x="712112" y="160710"/>
                  <a:pt x="746684" y="155399"/>
                  <a:pt x="780132" y="154970"/>
                </a:cubicBezTo>
                <a:cubicBezTo>
                  <a:pt x="870655" y="153760"/>
                  <a:pt x="960314" y="154186"/>
                  <a:pt x="1050227" y="153819"/>
                </a:cubicBezTo>
                <a:cubicBezTo>
                  <a:pt x="1086250" y="153590"/>
                  <a:pt x="1122808" y="151962"/>
                  <a:pt x="1157947" y="153179"/>
                </a:cubicBezTo>
                <a:cubicBezTo>
                  <a:pt x="1251982" y="156190"/>
                  <a:pt x="1344907" y="161624"/>
                  <a:pt x="1439170" y="163659"/>
                </a:cubicBezTo>
                <a:cubicBezTo>
                  <a:pt x="1517353" y="165344"/>
                  <a:pt x="1597178" y="163207"/>
                  <a:pt x="1676226" y="163258"/>
                </a:cubicBezTo>
                <a:cubicBezTo>
                  <a:pt x="1709753" y="163385"/>
                  <a:pt x="1742143" y="165749"/>
                  <a:pt x="1775561" y="165134"/>
                </a:cubicBezTo>
                <a:cubicBezTo>
                  <a:pt x="1850416" y="163896"/>
                  <a:pt x="1926130" y="161023"/>
                  <a:pt x="2001342" y="159734"/>
                </a:cubicBezTo>
                <a:cubicBezTo>
                  <a:pt x="2044231" y="159090"/>
                  <a:pt x="2086295" y="162907"/>
                  <a:pt x="2129632" y="160312"/>
                </a:cubicBezTo>
                <a:cubicBezTo>
                  <a:pt x="2232554" y="154124"/>
                  <a:pt x="2335848" y="145429"/>
                  <a:pt x="2439248" y="137474"/>
                </a:cubicBezTo>
                <a:cubicBezTo>
                  <a:pt x="2545881" y="129245"/>
                  <a:pt x="2652216" y="121438"/>
                  <a:pt x="2758751" y="112469"/>
                </a:cubicBezTo>
                <a:cubicBezTo>
                  <a:pt x="2817026" y="107366"/>
                  <a:pt x="2875291" y="99618"/>
                  <a:pt x="2933539" y="94329"/>
                </a:cubicBezTo>
                <a:cubicBezTo>
                  <a:pt x="2984599" y="89688"/>
                  <a:pt x="3035617" y="87317"/>
                  <a:pt x="3086753" y="83233"/>
                </a:cubicBezTo>
                <a:cubicBezTo>
                  <a:pt x="3131029" y="79558"/>
                  <a:pt x="3175504" y="74723"/>
                  <a:pt x="3219781" y="71051"/>
                </a:cubicBezTo>
                <a:cubicBezTo>
                  <a:pt x="3290709" y="65272"/>
                  <a:pt x="3361360" y="60102"/>
                  <a:pt x="3431958" y="54561"/>
                </a:cubicBezTo>
                <a:cubicBezTo>
                  <a:pt x="3461464" y="52051"/>
                  <a:pt x="3492825" y="52296"/>
                  <a:pt x="3519914" y="45601"/>
                </a:cubicBezTo>
                <a:cubicBezTo>
                  <a:pt x="3588163" y="28687"/>
                  <a:pt x="3656634" y="20995"/>
                  <a:pt x="3726213" y="15976"/>
                </a:cubicBezTo>
                <a:cubicBezTo>
                  <a:pt x="3750009" y="14282"/>
                  <a:pt x="3775301" y="10295"/>
                  <a:pt x="3797697" y="389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облако, небо, на открытом воздухе, солнечная энергия&#10;&#10;Автоматически созданное описание">
            <a:extLst>
              <a:ext uri="{FF2B5EF4-FFF2-40B4-BE49-F238E27FC236}">
                <a16:creationId xmlns:a16="http://schemas.microsoft.com/office/drawing/2014/main" id="{056E076D-2B4C-C44A-E8FE-6B592CAF0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2" r="5032" b="-2"/>
          <a:stretch/>
        </p:blipFill>
        <p:spPr>
          <a:xfrm>
            <a:off x="8191500" y="3477464"/>
            <a:ext cx="4000500" cy="3380536"/>
          </a:xfrm>
          <a:custGeom>
            <a:avLst/>
            <a:gdLst/>
            <a:ahLst/>
            <a:cxnLst/>
            <a:rect l="l" t="t" r="r" b="b"/>
            <a:pathLst>
              <a:path w="4000500" h="3380536">
                <a:moveTo>
                  <a:pt x="4000500" y="0"/>
                </a:moveTo>
                <a:lnTo>
                  <a:pt x="4000500" y="3380536"/>
                </a:lnTo>
                <a:lnTo>
                  <a:pt x="0" y="3380536"/>
                </a:lnTo>
                <a:lnTo>
                  <a:pt x="0" y="519645"/>
                </a:lnTo>
                <a:lnTo>
                  <a:pt x="37628" y="510381"/>
                </a:lnTo>
                <a:cubicBezTo>
                  <a:pt x="53834" y="506558"/>
                  <a:pt x="70586" y="503979"/>
                  <a:pt x="86824" y="500340"/>
                </a:cubicBezTo>
                <a:cubicBezTo>
                  <a:pt x="149621" y="486094"/>
                  <a:pt x="220827" y="484809"/>
                  <a:pt x="272606" y="454575"/>
                </a:cubicBezTo>
                <a:cubicBezTo>
                  <a:pt x="306243" y="435047"/>
                  <a:pt x="341343" y="433439"/>
                  <a:pt x="379852" y="430210"/>
                </a:cubicBezTo>
                <a:cubicBezTo>
                  <a:pt x="409005" y="427750"/>
                  <a:pt x="438555" y="422967"/>
                  <a:pt x="467851" y="418977"/>
                </a:cubicBezTo>
                <a:cubicBezTo>
                  <a:pt x="519333" y="412197"/>
                  <a:pt x="570762" y="405050"/>
                  <a:pt x="622296" y="398641"/>
                </a:cubicBezTo>
                <a:cubicBezTo>
                  <a:pt x="638771" y="396667"/>
                  <a:pt x="656206" y="398901"/>
                  <a:pt x="672166" y="395869"/>
                </a:cubicBezTo>
                <a:cubicBezTo>
                  <a:pt x="745912" y="381759"/>
                  <a:pt x="819368" y="365613"/>
                  <a:pt x="893167" y="351874"/>
                </a:cubicBezTo>
                <a:cubicBezTo>
                  <a:pt x="935023" y="344015"/>
                  <a:pt x="978720" y="341367"/>
                  <a:pt x="1020114" y="332819"/>
                </a:cubicBezTo>
                <a:cubicBezTo>
                  <a:pt x="1067879" y="322982"/>
                  <a:pt x="1113915" y="308673"/>
                  <a:pt x="1161090" y="297221"/>
                </a:cubicBezTo>
                <a:cubicBezTo>
                  <a:pt x="1174111" y="294043"/>
                  <a:pt x="1188984" y="293619"/>
                  <a:pt x="1202959" y="292002"/>
                </a:cubicBezTo>
                <a:cubicBezTo>
                  <a:pt x="1218718" y="290132"/>
                  <a:pt x="1234174" y="288682"/>
                  <a:pt x="1249907" y="286626"/>
                </a:cubicBezTo>
                <a:cubicBezTo>
                  <a:pt x="1297794" y="280172"/>
                  <a:pt x="1345547" y="272792"/>
                  <a:pt x="1393566" y="267263"/>
                </a:cubicBezTo>
                <a:cubicBezTo>
                  <a:pt x="1422940" y="263828"/>
                  <a:pt x="1454720" y="267035"/>
                  <a:pt x="1481457" y="260387"/>
                </a:cubicBezTo>
                <a:cubicBezTo>
                  <a:pt x="1536017" y="247128"/>
                  <a:pt x="1593063" y="251261"/>
                  <a:pt x="1646964" y="233375"/>
                </a:cubicBezTo>
                <a:cubicBezTo>
                  <a:pt x="1663680" y="227969"/>
                  <a:pt x="1688293" y="232010"/>
                  <a:pt x="1709051" y="229426"/>
                </a:cubicBezTo>
                <a:cubicBezTo>
                  <a:pt x="1760942" y="222966"/>
                  <a:pt x="1812674" y="215397"/>
                  <a:pt x="1864406" y="207827"/>
                </a:cubicBezTo>
                <a:cubicBezTo>
                  <a:pt x="1910787" y="201021"/>
                  <a:pt x="1959347" y="196736"/>
                  <a:pt x="2003227" y="185188"/>
                </a:cubicBezTo>
                <a:cubicBezTo>
                  <a:pt x="2049198" y="172966"/>
                  <a:pt x="2091424" y="167696"/>
                  <a:pt x="2137656" y="167519"/>
                </a:cubicBezTo>
                <a:cubicBezTo>
                  <a:pt x="2169320" y="167345"/>
                  <a:pt x="2202240" y="163215"/>
                  <a:pt x="2234549" y="159925"/>
                </a:cubicBezTo>
                <a:cubicBezTo>
                  <a:pt x="2269385" y="156466"/>
                  <a:pt x="2307027" y="147130"/>
                  <a:pt x="2339311" y="148755"/>
                </a:cubicBezTo>
                <a:cubicBezTo>
                  <a:pt x="2435424" y="153547"/>
                  <a:pt x="2532000" y="143733"/>
                  <a:pt x="2629806" y="129778"/>
                </a:cubicBezTo>
                <a:cubicBezTo>
                  <a:pt x="2647656" y="127231"/>
                  <a:pt x="2665492" y="122044"/>
                  <a:pt x="2682226" y="116824"/>
                </a:cubicBezTo>
                <a:cubicBezTo>
                  <a:pt x="2779803" y="85907"/>
                  <a:pt x="2880319" y="73077"/>
                  <a:pt x="2983505" y="68740"/>
                </a:cubicBezTo>
                <a:cubicBezTo>
                  <a:pt x="3004884" y="67956"/>
                  <a:pt x="3028494" y="64966"/>
                  <a:pt x="3049239" y="59740"/>
                </a:cubicBezTo>
                <a:cubicBezTo>
                  <a:pt x="3107573" y="44808"/>
                  <a:pt x="3163510" y="25875"/>
                  <a:pt x="3222465" y="12743"/>
                </a:cubicBezTo>
                <a:cubicBezTo>
                  <a:pt x="3319900" y="-8899"/>
                  <a:pt x="3408858" y="4464"/>
                  <a:pt x="3499404" y="8541"/>
                </a:cubicBezTo>
                <a:cubicBezTo>
                  <a:pt x="3585536" y="12301"/>
                  <a:pt x="3661997" y="37645"/>
                  <a:pt x="3760100" y="15528"/>
                </a:cubicBezTo>
                <a:cubicBezTo>
                  <a:pt x="3769985" y="13363"/>
                  <a:pt x="3781765" y="16781"/>
                  <a:pt x="3793017" y="16498"/>
                </a:cubicBezTo>
                <a:cubicBezTo>
                  <a:pt x="3823859" y="15685"/>
                  <a:pt x="3854807" y="15611"/>
                  <a:pt x="3885745" y="12898"/>
                </a:cubicBezTo>
                <a:cubicBezTo>
                  <a:pt x="3923542" y="9771"/>
                  <a:pt x="3961633" y="3581"/>
                  <a:pt x="3999376" y="83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777C00-D019-4D9B-B6A9-48984C81AA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D7D61-6BF9-81D0-A212-AE4F8ABE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AFAB4-85B6-2A61-EF68-E800CC5A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88638"/>
            <a:ext cx="11022563" cy="2435290"/>
          </a:xfrm>
        </p:spPr>
        <p:txBody>
          <a:bodyPr>
            <a:normAutofit/>
          </a:bodyPr>
          <a:lstStyle/>
          <a:p>
            <a:r>
              <a:rPr lang="en-US" sz="4000" dirty="0"/>
              <a:t>2025 SOM</a:t>
            </a:r>
            <a:r>
              <a:rPr lang="ru-RU" sz="4000" dirty="0"/>
              <a:t> – 327.7млн</a:t>
            </a:r>
            <a:r>
              <a:rPr lang="en-US" sz="4000" dirty="0"/>
              <a:t>/</a:t>
            </a:r>
            <a:r>
              <a:rPr lang="ru-RU" sz="4000" dirty="0"/>
              <a:t>руб.</a:t>
            </a:r>
          </a:p>
          <a:p>
            <a:r>
              <a:rPr lang="en-US" sz="4000" dirty="0"/>
              <a:t>2026 SAM –</a:t>
            </a:r>
            <a:r>
              <a:rPr lang="ru-RU" sz="4000" dirty="0"/>
              <a:t>2.1 </a:t>
            </a:r>
            <a:r>
              <a:rPr lang="ru-RU" sz="4000" dirty="0" smtClean="0"/>
              <a:t>млрд</a:t>
            </a:r>
            <a:r>
              <a:rPr lang="en-US" sz="4000" dirty="0"/>
              <a:t>/</a:t>
            </a:r>
            <a:r>
              <a:rPr lang="ru-RU" sz="4000" dirty="0"/>
              <a:t>руб.</a:t>
            </a:r>
          </a:p>
          <a:p>
            <a:r>
              <a:rPr lang="en-US" sz="4000" dirty="0"/>
              <a:t>2027 TAM –</a:t>
            </a:r>
            <a:r>
              <a:rPr lang="ru-RU" sz="4000" dirty="0"/>
              <a:t>21.5 </a:t>
            </a:r>
            <a:r>
              <a:rPr lang="ru-RU" sz="4000" dirty="0" smtClean="0"/>
              <a:t>млрд</a:t>
            </a:r>
            <a:r>
              <a:rPr lang="en-US" sz="4000" dirty="0"/>
              <a:t>/</a:t>
            </a:r>
            <a:r>
              <a:rPr lang="ru-RU" sz="4000" dirty="0"/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1197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B8CAB-1A88-4860-1019-51E72F31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9" y="-453292"/>
            <a:ext cx="4572001" cy="1670049"/>
          </a:xfrm>
        </p:spPr>
        <p:txBody>
          <a:bodyPr anchor="b">
            <a:normAutofit/>
          </a:bodyPr>
          <a:lstStyle/>
          <a:p>
            <a:r>
              <a:rPr lang="ru-RU" dirty="0"/>
              <a:t>Конкуренты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EE00CB-BDE3-434E-81A3-3A5045FA6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5A46730-76F8-4230-A44E-BC7ED8962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DC66-847A-2D79-42E3-E712EA16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168" y="1582614"/>
            <a:ext cx="4572001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Качественно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Быстро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Надежно</a:t>
            </a:r>
            <a:endParaRPr lang="en-US" dirty="0">
              <a:latin typeface="Arial"/>
              <a:cs typeface="Arial"/>
            </a:endParaRPr>
          </a:p>
          <a:p>
            <a:r>
              <a:rPr lang="ru-RU" dirty="0">
                <a:latin typeface="Arial"/>
                <a:cs typeface="Arial"/>
              </a:rPr>
              <a:t>Удобно </a:t>
            </a:r>
            <a:endParaRPr lang="en-US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82681E8-C2DA-455B-A23E-04AC1EA4EA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92001" y="3333751"/>
            <a:ext cx="90487" cy="190501"/>
          </a:xfrm>
          <a:custGeom>
            <a:avLst/>
            <a:gdLst>
              <a:gd name="connsiteX0" fmla="*/ 90487 w 90487"/>
              <a:gd name="connsiteY0" fmla="*/ 0 h 190501"/>
              <a:gd name="connsiteX1" fmla="*/ 0 w 90487"/>
              <a:gd name="connsiteY1" fmla="*/ 0 h 190501"/>
              <a:gd name="connsiteX2" fmla="*/ 0 w 90487"/>
              <a:gd name="connsiteY2" fmla="*/ 190501 h 190501"/>
              <a:gd name="connsiteX3" fmla="*/ 90487 w 90487"/>
              <a:gd name="connsiteY3" fmla="*/ 190501 h 190501"/>
              <a:gd name="connsiteX4" fmla="*/ 90487 w 90487"/>
              <a:gd name="connsiteY4" fmla="*/ 0 h 1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" h="190501">
                <a:moveTo>
                  <a:pt x="90487" y="0"/>
                </a:moveTo>
                <a:lnTo>
                  <a:pt x="0" y="0"/>
                </a:lnTo>
                <a:lnTo>
                  <a:pt x="0" y="190501"/>
                </a:lnTo>
                <a:lnTo>
                  <a:pt x="90487" y="190501"/>
                </a:lnTo>
                <a:lnTo>
                  <a:pt x="904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Рисунок 7" descr="ChargePoint: лучшая компания по производству зарядных станций для электромобилей">
            <a:extLst>
              <a:ext uri="{FF2B5EF4-FFF2-40B4-BE49-F238E27FC236}">
                <a16:creationId xmlns:a16="http://schemas.microsoft.com/office/drawing/2014/main" id="{887D6A0C-9AA9-19FC-99C1-F6ECCD34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178777"/>
            <a:ext cx="5228493" cy="2491154"/>
          </a:xfrm>
          <a:prstGeom prst="rect">
            <a:avLst/>
          </a:prstGeom>
        </p:spPr>
      </p:pic>
      <p:pic>
        <p:nvPicPr>
          <p:cNvPr id="9" name="Рисунок 8" descr="Blink Charging: Компания по производству электростанций EV">
            <a:extLst>
              <a:ext uri="{FF2B5EF4-FFF2-40B4-BE49-F238E27FC236}">
                <a16:creationId xmlns:a16="http://schemas.microsoft.com/office/drawing/2014/main" id="{E9F40F75-CF19-1B38-65E5-303C179A4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416" y="1876791"/>
            <a:ext cx="5205047" cy="2447925"/>
          </a:xfrm>
          <a:prstGeom prst="rect">
            <a:avLst/>
          </a:prstGeom>
        </p:spPr>
      </p:pic>
      <p:pic>
        <p:nvPicPr>
          <p:cNvPr id="10" name="Рисунок 9" descr="ABB: Производитель зарядных станций EV">
            <a:extLst>
              <a:ext uri="{FF2B5EF4-FFF2-40B4-BE49-F238E27FC236}">
                <a16:creationId xmlns:a16="http://schemas.microsoft.com/office/drawing/2014/main" id="{7E7A78A5-8F0A-7B1D-4EBE-46176978F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60" y="4325448"/>
            <a:ext cx="5451231" cy="2474303"/>
          </a:xfrm>
          <a:prstGeom prst="rect">
            <a:avLst/>
          </a:prstGeom>
        </p:spPr>
      </p:pic>
      <p:pic>
        <p:nvPicPr>
          <p:cNvPr id="11" name="Рисунок 10" descr="Efacec: Европейская компания по производству зарядных устройств для электромобилей">
            <a:extLst>
              <a:ext uri="{FF2B5EF4-FFF2-40B4-BE49-F238E27FC236}">
                <a16:creationId xmlns:a16="http://schemas.microsoft.com/office/drawing/2014/main" id="{07C017A1-C332-ECA9-A2EA-DEA54B369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30" y="4330577"/>
            <a:ext cx="5064370" cy="229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8F05-DCC4-35B6-E1A2-0325EF75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0D0E4-0426-A320-13D0-22EE15E4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ПОДСТАНЦИИ ЗАРЯДНЫЕ - 3000000- 4000000 р </a:t>
            </a:r>
          </a:p>
          <a:p>
            <a:r>
              <a:rPr lang="ru-RU" dirty="0"/>
              <a:t>Разъем для зарядки - 100000 – 500000 р  </a:t>
            </a:r>
          </a:p>
          <a:p>
            <a:r>
              <a:rPr lang="ru-RU" dirty="0"/>
              <a:t>Генератор – 300000 - 500000 </a:t>
            </a:r>
            <a:r>
              <a:rPr lang="ru-RU" dirty="0" smtClean="0"/>
              <a:t>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FFE30-0EBB-BC89-6AF2-DF57D42AA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00" y="142588"/>
            <a:ext cx="9144000" cy="1263649"/>
          </a:xfrm>
        </p:spPr>
        <p:txBody>
          <a:bodyPr/>
          <a:lstStyle/>
          <a:p>
            <a:r>
              <a:rPr lang="ru-RU" dirty="0"/>
              <a:t>Финансовая модель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D24D72E-46FB-3993-E808-5A5610579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448954"/>
              </p:ext>
            </p:extLst>
          </p:nvPr>
        </p:nvGraphicFramePr>
        <p:xfrm>
          <a:off x="526532" y="951721"/>
          <a:ext cx="11248701" cy="5299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0041">
                  <a:extLst>
                    <a:ext uri="{9D8B030D-6E8A-4147-A177-3AD203B41FA5}">
                      <a16:colId xmlns:a16="http://schemas.microsoft.com/office/drawing/2014/main" val="2407615861"/>
                    </a:ext>
                  </a:extLst>
                </a:gridCol>
                <a:gridCol w="2471751">
                  <a:extLst>
                    <a:ext uri="{9D8B030D-6E8A-4147-A177-3AD203B41FA5}">
                      <a16:colId xmlns:a16="http://schemas.microsoft.com/office/drawing/2014/main" val="2454218138"/>
                    </a:ext>
                  </a:extLst>
                </a:gridCol>
                <a:gridCol w="2317977">
                  <a:extLst>
                    <a:ext uri="{9D8B030D-6E8A-4147-A177-3AD203B41FA5}">
                      <a16:colId xmlns:a16="http://schemas.microsoft.com/office/drawing/2014/main" val="3840088161"/>
                    </a:ext>
                  </a:extLst>
                </a:gridCol>
                <a:gridCol w="2658932">
                  <a:extLst>
                    <a:ext uri="{9D8B030D-6E8A-4147-A177-3AD203B41FA5}">
                      <a16:colId xmlns:a16="http://schemas.microsoft.com/office/drawing/2014/main" val="2487598683"/>
                    </a:ext>
                  </a:extLst>
                </a:gridCol>
              </a:tblGrid>
              <a:tr h="8672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2025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722431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r>
                        <a:rPr lang="ru-RU" dirty="0"/>
                        <a:t>Объем продаж </a:t>
                      </a:r>
                      <a:r>
                        <a:rPr lang="ru-RU" dirty="0" err="1"/>
                        <a:t>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081857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r>
                        <a:rPr lang="ru-RU" dirty="0"/>
                        <a:t>Средний чек, </a:t>
                      </a:r>
                      <a:r>
                        <a:rPr lang="ru-RU" dirty="0" err="1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1 133</a:t>
                      </a:r>
                      <a:r>
                        <a:rPr lang="ru-RU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977 000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2 450 000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99976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r>
                        <a:rPr lang="ru-RU" dirty="0"/>
                        <a:t>Выручка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r>
                        <a:rPr lang="ru-RU" baseline="0" dirty="0" smtClean="0"/>
                        <a:t> 990 000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r>
                        <a:rPr lang="ru-RU" baseline="0" dirty="0" smtClean="0"/>
                        <a:t> 080 000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87562"/>
                  </a:ext>
                </a:extLst>
              </a:tr>
              <a:tr h="86723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</a:t>
                      </a:r>
                      <a:r>
                        <a:rPr lang="ru-RU" dirty="0"/>
                        <a:t>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43250"/>
                  </a:ext>
                </a:extLst>
              </a:tr>
              <a:tr h="963614">
                <a:tc>
                  <a:txBody>
                    <a:bodyPr/>
                    <a:lstStyle/>
                    <a:p>
                      <a:r>
                        <a:rPr lang="ru-RU" dirty="0"/>
                        <a:t>Доходность проекта</a:t>
                      </a:r>
                      <a:r>
                        <a:rPr lang="ru-RU" dirty="0" smtClean="0"/>
                        <a:t>,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0" dirty="0" smtClean="0"/>
                        <a:t> 990 000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r>
                        <a:rPr lang="en-US" baseline="0" dirty="0" smtClean="0"/>
                        <a:t> 080 000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r>
                        <a:rPr lang="en-US" baseline="0" dirty="0" smtClean="0"/>
                        <a:t> 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8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1722</TotalTime>
  <Words>223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Meiryo</vt:lpstr>
      <vt:lpstr>Verdana Pro</vt:lpstr>
      <vt:lpstr>Verdana Pro Cond SemiBold</vt:lpstr>
      <vt:lpstr>TornVTI</vt:lpstr>
      <vt:lpstr>Моисеев Рауль Евгеньевич</vt:lpstr>
      <vt:lpstr>EMP energy</vt:lpstr>
      <vt:lpstr>Проблема</vt:lpstr>
      <vt:lpstr>Решение</vt:lpstr>
      <vt:lpstr>Социально-значимый эффект</vt:lpstr>
      <vt:lpstr>Рынок</vt:lpstr>
      <vt:lpstr>Конкуренты</vt:lpstr>
      <vt:lpstr>Бизнес-модель</vt:lpstr>
      <vt:lpstr>Финансовая модель</vt:lpstr>
      <vt:lpstr>Дорожная карта</vt:lpstr>
      <vt:lpstr>        Поддержка проекта</vt:lpstr>
      <vt:lpstr>Команда</vt:lpstr>
      <vt:lpstr>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Моисеева</dc:creator>
  <cp:lastModifiedBy>kirill.brysov@icloud.com</cp:lastModifiedBy>
  <cp:revision>499</cp:revision>
  <dcterms:created xsi:type="dcterms:W3CDTF">2023-11-08T15:19:13Z</dcterms:created>
  <dcterms:modified xsi:type="dcterms:W3CDTF">2023-11-13T17:41:52Z</dcterms:modified>
</cp:coreProperties>
</file>