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sldIdLst>
    <p:sldId id="256" r:id="rId2"/>
    <p:sldId id="257" r:id="rId3"/>
    <p:sldId id="258" r:id="rId4"/>
    <p:sldId id="259" r:id="rId5"/>
    <p:sldId id="265" r:id="rId6"/>
    <p:sldId id="261" r:id="rId7"/>
    <p:sldId id="260" r:id="rId8"/>
    <p:sldId id="264" r:id="rId9"/>
    <p:sldId id="266" r:id="rId10"/>
    <p:sldId id="262" r:id="rId11"/>
    <p:sldId id="26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7FF"/>
    <a:srgbClr val="CCCCFF"/>
    <a:srgbClr val="9999FF"/>
    <a:srgbClr val="593AB0"/>
    <a:srgbClr val="5638AA"/>
    <a:srgbClr val="34164A"/>
    <a:srgbClr val="FFF7FF"/>
    <a:srgbClr val="402A7E"/>
    <a:srgbClr val="8A71D1"/>
    <a:srgbClr val="ED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404" autoAdjust="0"/>
  </p:normalViewPr>
  <p:slideViewPr>
    <p:cSldViewPr snapToGrid="0">
      <p:cViewPr varScale="1">
        <p:scale>
          <a:sx n="86" d="100"/>
          <a:sy n="86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1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27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063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5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80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12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4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15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00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024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548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92CB5-43BF-4452-A605-389E4111CD54}" type="datetimeFigureOut">
              <a:rPr lang="ru-RU" smtClean="0"/>
              <a:t>29.04.2024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2FBA6-FE74-41A0-B958-DEF5A0C2C9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3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beton-house.com/wp-content/uploads/2018/05/vozmozhnye-defekty-betonnogo-osnovaniya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EFE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олилиния 15"/>
          <p:cNvSpPr/>
          <p:nvPr/>
        </p:nvSpPr>
        <p:spPr>
          <a:xfrm>
            <a:off x="356957" y="1255593"/>
            <a:ext cx="6483182" cy="4836297"/>
          </a:xfrm>
          <a:custGeom>
            <a:avLst/>
            <a:gdLst>
              <a:gd name="connsiteX0" fmla="*/ 702223 w 6483182"/>
              <a:gd name="connsiteY0" fmla="*/ 4619427 h 4836297"/>
              <a:gd name="connsiteX1" fmla="*/ 1593763 w 6483182"/>
              <a:gd name="connsiteY1" fmla="*/ 4802307 h 4836297"/>
              <a:gd name="connsiteX2" fmla="*/ 3933103 w 6483182"/>
              <a:gd name="connsiteY2" fmla="*/ 4832787 h 4836297"/>
              <a:gd name="connsiteX3" fmla="*/ 5556163 w 6483182"/>
              <a:gd name="connsiteY3" fmla="*/ 4756587 h 4836297"/>
              <a:gd name="connsiteX4" fmla="*/ 5693323 w 6483182"/>
              <a:gd name="connsiteY4" fmla="*/ 4573707 h 4836297"/>
              <a:gd name="connsiteX5" fmla="*/ 5449483 w 6483182"/>
              <a:gd name="connsiteY5" fmla="*/ 4162227 h 4836297"/>
              <a:gd name="connsiteX6" fmla="*/ 5289463 w 6483182"/>
              <a:gd name="connsiteY6" fmla="*/ 3918387 h 4836297"/>
              <a:gd name="connsiteX7" fmla="*/ 5449483 w 6483182"/>
              <a:gd name="connsiteY7" fmla="*/ 3651687 h 4836297"/>
              <a:gd name="connsiteX8" fmla="*/ 5457103 w 6483182"/>
              <a:gd name="connsiteY8" fmla="*/ 3255447 h 4836297"/>
              <a:gd name="connsiteX9" fmla="*/ 5236123 w 6483182"/>
              <a:gd name="connsiteY9" fmla="*/ 3110667 h 4836297"/>
              <a:gd name="connsiteX10" fmla="*/ 5365663 w 6483182"/>
              <a:gd name="connsiteY10" fmla="*/ 2897307 h 4836297"/>
              <a:gd name="connsiteX11" fmla="*/ 5700943 w 6483182"/>
              <a:gd name="connsiteY11" fmla="*/ 2683947 h 4836297"/>
              <a:gd name="connsiteX12" fmla="*/ 5662843 w 6483182"/>
              <a:gd name="connsiteY12" fmla="*/ 2318187 h 4836297"/>
              <a:gd name="connsiteX13" fmla="*/ 5487583 w 6483182"/>
              <a:gd name="connsiteY13" fmla="*/ 2264847 h 4836297"/>
              <a:gd name="connsiteX14" fmla="*/ 5335183 w 6483182"/>
              <a:gd name="connsiteY14" fmla="*/ 2203887 h 4836297"/>
              <a:gd name="connsiteX15" fmla="*/ 5129443 w 6483182"/>
              <a:gd name="connsiteY15" fmla="*/ 1899087 h 4836297"/>
              <a:gd name="connsiteX16" fmla="*/ 4839883 w 6483182"/>
              <a:gd name="connsiteY16" fmla="*/ 1792407 h 4836297"/>
              <a:gd name="connsiteX17" fmla="*/ 4657003 w 6483182"/>
              <a:gd name="connsiteY17" fmla="*/ 1693347 h 4836297"/>
              <a:gd name="connsiteX18" fmla="*/ 4664623 w 6483182"/>
              <a:gd name="connsiteY18" fmla="*/ 1525707 h 4836297"/>
              <a:gd name="connsiteX19" fmla="*/ 4740823 w 6483182"/>
              <a:gd name="connsiteY19" fmla="*/ 1396167 h 4836297"/>
              <a:gd name="connsiteX20" fmla="*/ 5563783 w 6483182"/>
              <a:gd name="connsiteY20" fmla="*/ 1358067 h 4836297"/>
              <a:gd name="connsiteX21" fmla="*/ 6089563 w 6483182"/>
              <a:gd name="connsiteY21" fmla="*/ 1335207 h 4836297"/>
              <a:gd name="connsiteX22" fmla="*/ 6348643 w 6483182"/>
              <a:gd name="connsiteY22" fmla="*/ 1297107 h 4836297"/>
              <a:gd name="connsiteX23" fmla="*/ 6470563 w 6483182"/>
              <a:gd name="connsiteY23" fmla="*/ 969447 h 4836297"/>
              <a:gd name="connsiteX24" fmla="*/ 6051463 w 6483182"/>
              <a:gd name="connsiteY24" fmla="*/ 725607 h 4836297"/>
              <a:gd name="connsiteX25" fmla="*/ 4916083 w 6483182"/>
              <a:gd name="connsiteY25" fmla="*/ 778947 h 4836297"/>
              <a:gd name="connsiteX26" fmla="*/ 4588423 w 6483182"/>
              <a:gd name="connsiteY26" fmla="*/ 725607 h 4836297"/>
              <a:gd name="connsiteX27" fmla="*/ 4458883 w 6483182"/>
              <a:gd name="connsiteY27" fmla="*/ 603687 h 4836297"/>
              <a:gd name="connsiteX28" fmla="*/ 4428403 w 6483182"/>
              <a:gd name="connsiteY28" fmla="*/ 413187 h 4836297"/>
              <a:gd name="connsiteX29" fmla="*/ 4458883 w 6483182"/>
              <a:gd name="connsiteY29" fmla="*/ 237927 h 4836297"/>
              <a:gd name="connsiteX30" fmla="*/ 3994063 w 6483182"/>
              <a:gd name="connsiteY30" fmla="*/ 77907 h 4836297"/>
              <a:gd name="connsiteX31" fmla="*/ 3407323 w 6483182"/>
              <a:gd name="connsiteY31" fmla="*/ 32187 h 4836297"/>
              <a:gd name="connsiteX32" fmla="*/ 2759623 w 6483182"/>
              <a:gd name="connsiteY32" fmla="*/ 1707 h 4836297"/>
              <a:gd name="connsiteX33" fmla="*/ 2233843 w 6483182"/>
              <a:gd name="connsiteY33" fmla="*/ 24567 h 4836297"/>
              <a:gd name="connsiteX34" fmla="*/ 1944283 w 6483182"/>
              <a:gd name="connsiteY34" fmla="*/ 192207 h 4836297"/>
              <a:gd name="connsiteX35" fmla="*/ 2066203 w 6483182"/>
              <a:gd name="connsiteY35" fmla="*/ 466527 h 4836297"/>
              <a:gd name="connsiteX36" fmla="*/ 2058583 w 6483182"/>
              <a:gd name="connsiteY36" fmla="*/ 618927 h 4836297"/>
              <a:gd name="connsiteX37" fmla="*/ 1578523 w 6483182"/>
              <a:gd name="connsiteY37" fmla="*/ 679887 h 4836297"/>
              <a:gd name="connsiteX38" fmla="*/ 862243 w 6483182"/>
              <a:gd name="connsiteY38" fmla="*/ 695127 h 4836297"/>
              <a:gd name="connsiteX39" fmla="*/ 290743 w 6483182"/>
              <a:gd name="connsiteY39" fmla="*/ 740847 h 4836297"/>
              <a:gd name="connsiteX40" fmla="*/ 62143 w 6483182"/>
              <a:gd name="connsiteY40" fmla="*/ 893247 h 4836297"/>
              <a:gd name="connsiteX41" fmla="*/ 1183 w 6483182"/>
              <a:gd name="connsiteY41" fmla="*/ 1152327 h 4836297"/>
              <a:gd name="connsiteX42" fmla="*/ 100243 w 6483182"/>
              <a:gd name="connsiteY42" fmla="*/ 1365687 h 4836297"/>
              <a:gd name="connsiteX43" fmla="*/ 290743 w 6483182"/>
              <a:gd name="connsiteY43" fmla="*/ 1396167 h 4836297"/>
              <a:gd name="connsiteX44" fmla="*/ 1075603 w 6483182"/>
              <a:gd name="connsiteY44" fmla="*/ 1434267 h 4836297"/>
              <a:gd name="connsiteX45" fmla="*/ 1380403 w 6483182"/>
              <a:gd name="connsiteY45" fmla="*/ 1434267 h 4836297"/>
              <a:gd name="connsiteX46" fmla="*/ 1723303 w 6483182"/>
              <a:gd name="connsiteY46" fmla="*/ 1495227 h 4836297"/>
              <a:gd name="connsiteX47" fmla="*/ 1692823 w 6483182"/>
              <a:gd name="connsiteY47" fmla="*/ 1632387 h 4836297"/>
              <a:gd name="connsiteX48" fmla="*/ 1464223 w 6483182"/>
              <a:gd name="connsiteY48" fmla="*/ 1685727 h 4836297"/>
              <a:gd name="connsiteX49" fmla="*/ 1228003 w 6483182"/>
              <a:gd name="connsiteY49" fmla="*/ 1716207 h 4836297"/>
              <a:gd name="connsiteX50" fmla="*/ 1121323 w 6483182"/>
              <a:gd name="connsiteY50" fmla="*/ 1929567 h 4836297"/>
              <a:gd name="connsiteX51" fmla="*/ 1090843 w 6483182"/>
              <a:gd name="connsiteY51" fmla="*/ 2074347 h 4836297"/>
              <a:gd name="connsiteX52" fmla="*/ 907963 w 6483182"/>
              <a:gd name="connsiteY52" fmla="*/ 2203887 h 4836297"/>
              <a:gd name="connsiteX53" fmla="*/ 755563 w 6483182"/>
              <a:gd name="connsiteY53" fmla="*/ 2348667 h 4836297"/>
              <a:gd name="connsiteX54" fmla="*/ 732703 w 6483182"/>
              <a:gd name="connsiteY54" fmla="*/ 2607747 h 4836297"/>
              <a:gd name="connsiteX55" fmla="*/ 999403 w 6483182"/>
              <a:gd name="connsiteY55" fmla="*/ 2904927 h 4836297"/>
              <a:gd name="connsiteX56" fmla="*/ 1067983 w 6483182"/>
              <a:gd name="connsiteY56" fmla="*/ 3080187 h 4836297"/>
              <a:gd name="connsiteX57" fmla="*/ 961303 w 6483182"/>
              <a:gd name="connsiteY57" fmla="*/ 3270687 h 4836297"/>
              <a:gd name="connsiteX58" fmla="*/ 915583 w 6483182"/>
              <a:gd name="connsiteY58" fmla="*/ 3407847 h 4836297"/>
              <a:gd name="connsiteX59" fmla="*/ 976543 w 6483182"/>
              <a:gd name="connsiteY59" fmla="*/ 3705027 h 4836297"/>
              <a:gd name="connsiteX60" fmla="*/ 1022263 w 6483182"/>
              <a:gd name="connsiteY60" fmla="*/ 3796467 h 4836297"/>
              <a:gd name="connsiteX61" fmla="*/ 1060363 w 6483182"/>
              <a:gd name="connsiteY61" fmla="*/ 3926007 h 4836297"/>
              <a:gd name="connsiteX62" fmla="*/ 885103 w 6483182"/>
              <a:gd name="connsiteY62" fmla="*/ 4093647 h 4836297"/>
              <a:gd name="connsiteX63" fmla="*/ 709843 w 6483182"/>
              <a:gd name="connsiteY63" fmla="*/ 4291767 h 4836297"/>
              <a:gd name="connsiteX64" fmla="*/ 702223 w 6483182"/>
              <a:gd name="connsiteY64" fmla="*/ 4619427 h 483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6483182" h="4836297">
                <a:moveTo>
                  <a:pt x="702223" y="4619427"/>
                </a:moveTo>
                <a:cubicBezTo>
                  <a:pt x="849543" y="4704517"/>
                  <a:pt x="1055283" y="4766747"/>
                  <a:pt x="1593763" y="4802307"/>
                </a:cubicBezTo>
                <a:cubicBezTo>
                  <a:pt x="2132243" y="4837867"/>
                  <a:pt x="3272703" y="4840407"/>
                  <a:pt x="3933103" y="4832787"/>
                </a:cubicBezTo>
                <a:cubicBezTo>
                  <a:pt x="4593503" y="4825167"/>
                  <a:pt x="5262793" y="4799767"/>
                  <a:pt x="5556163" y="4756587"/>
                </a:cubicBezTo>
                <a:cubicBezTo>
                  <a:pt x="5849533" y="4713407"/>
                  <a:pt x="5711103" y="4672767"/>
                  <a:pt x="5693323" y="4573707"/>
                </a:cubicBezTo>
                <a:cubicBezTo>
                  <a:pt x="5675543" y="4474647"/>
                  <a:pt x="5516793" y="4271447"/>
                  <a:pt x="5449483" y="4162227"/>
                </a:cubicBezTo>
                <a:cubicBezTo>
                  <a:pt x="5382173" y="4053007"/>
                  <a:pt x="5289463" y="4003477"/>
                  <a:pt x="5289463" y="3918387"/>
                </a:cubicBezTo>
                <a:cubicBezTo>
                  <a:pt x="5289463" y="3833297"/>
                  <a:pt x="5421543" y="3762177"/>
                  <a:pt x="5449483" y="3651687"/>
                </a:cubicBezTo>
                <a:cubicBezTo>
                  <a:pt x="5477423" y="3541197"/>
                  <a:pt x="5492663" y="3345617"/>
                  <a:pt x="5457103" y="3255447"/>
                </a:cubicBezTo>
                <a:cubicBezTo>
                  <a:pt x="5421543" y="3165277"/>
                  <a:pt x="5251363" y="3170357"/>
                  <a:pt x="5236123" y="3110667"/>
                </a:cubicBezTo>
                <a:cubicBezTo>
                  <a:pt x="5220883" y="3050977"/>
                  <a:pt x="5288193" y="2968427"/>
                  <a:pt x="5365663" y="2897307"/>
                </a:cubicBezTo>
                <a:cubicBezTo>
                  <a:pt x="5443133" y="2826187"/>
                  <a:pt x="5651413" y="2780467"/>
                  <a:pt x="5700943" y="2683947"/>
                </a:cubicBezTo>
                <a:cubicBezTo>
                  <a:pt x="5750473" y="2587427"/>
                  <a:pt x="5698403" y="2388037"/>
                  <a:pt x="5662843" y="2318187"/>
                </a:cubicBezTo>
                <a:cubicBezTo>
                  <a:pt x="5627283" y="2248337"/>
                  <a:pt x="5542193" y="2283897"/>
                  <a:pt x="5487583" y="2264847"/>
                </a:cubicBezTo>
                <a:cubicBezTo>
                  <a:pt x="5432973" y="2245797"/>
                  <a:pt x="5394873" y="2264847"/>
                  <a:pt x="5335183" y="2203887"/>
                </a:cubicBezTo>
                <a:cubicBezTo>
                  <a:pt x="5275493" y="2142927"/>
                  <a:pt x="5211993" y="1967667"/>
                  <a:pt x="5129443" y="1899087"/>
                </a:cubicBezTo>
                <a:cubicBezTo>
                  <a:pt x="5046893" y="1830507"/>
                  <a:pt x="4918623" y="1826697"/>
                  <a:pt x="4839883" y="1792407"/>
                </a:cubicBezTo>
                <a:cubicBezTo>
                  <a:pt x="4761143" y="1758117"/>
                  <a:pt x="4686213" y="1737797"/>
                  <a:pt x="4657003" y="1693347"/>
                </a:cubicBezTo>
                <a:cubicBezTo>
                  <a:pt x="4627793" y="1648897"/>
                  <a:pt x="4650653" y="1575237"/>
                  <a:pt x="4664623" y="1525707"/>
                </a:cubicBezTo>
                <a:cubicBezTo>
                  <a:pt x="4678593" y="1476177"/>
                  <a:pt x="4590963" y="1424107"/>
                  <a:pt x="4740823" y="1396167"/>
                </a:cubicBezTo>
                <a:cubicBezTo>
                  <a:pt x="4890683" y="1368227"/>
                  <a:pt x="5563783" y="1358067"/>
                  <a:pt x="5563783" y="1358067"/>
                </a:cubicBezTo>
                <a:cubicBezTo>
                  <a:pt x="5788573" y="1347907"/>
                  <a:pt x="5958753" y="1345367"/>
                  <a:pt x="6089563" y="1335207"/>
                </a:cubicBezTo>
                <a:cubicBezTo>
                  <a:pt x="6220373" y="1325047"/>
                  <a:pt x="6285143" y="1358067"/>
                  <a:pt x="6348643" y="1297107"/>
                </a:cubicBezTo>
                <a:cubicBezTo>
                  <a:pt x="6412143" y="1236147"/>
                  <a:pt x="6520093" y="1064697"/>
                  <a:pt x="6470563" y="969447"/>
                </a:cubicBezTo>
                <a:cubicBezTo>
                  <a:pt x="6421033" y="874197"/>
                  <a:pt x="6310543" y="757357"/>
                  <a:pt x="6051463" y="725607"/>
                </a:cubicBezTo>
                <a:cubicBezTo>
                  <a:pt x="5792383" y="693857"/>
                  <a:pt x="5159923" y="778947"/>
                  <a:pt x="4916083" y="778947"/>
                </a:cubicBezTo>
                <a:cubicBezTo>
                  <a:pt x="4672243" y="778947"/>
                  <a:pt x="4664623" y="754817"/>
                  <a:pt x="4588423" y="725607"/>
                </a:cubicBezTo>
                <a:cubicBezTo>
                  <a:pt x="4512223" y="696397"/>
                  <a:pt x="4485553" y="655757"/>
                  <a:pt x="4458883" y="603687"/>
                </a:cubicBezTo>
                <a:cubicBezTo>
                  <a:pt x="4432213" y="551617"/>
                  <a:pt x="4428403" y="474147"/>
                  <a:pt x="4428403" y="413187"/>
                </a:cubicBezTo>
                <a:cubicBezTo>
                  <a:pt x="4428403" y="352227"/>
                  <a:pt x="4531273" y="293807"/>
                  <a:pt x="4458883" y="237927"/>
                </a:cubicBezTo>
                <a:cubicBezTo>
                  <a:pt x="4386493" y="182047"/>
                  <a:pt x="4169323" y="112197"/>
                  <a:pt x="3994063" y="77907"/>
                </a:cubicBezTo>
                <a:cubicBezTo>
                  <a:pt x="3818803" y="43617"/>
                  <a:pt x="3613063" y="44887"/>
                  <a:pt x="3407323" y="32187"/>
                </a:cubicBezTo>
                <a:cubicBezTo>
                  <a:pt x="3201583" y="19487"/>
                  <a:pt x="2955203" y="2977"/>
                  <a:pt x="2759623" y="1707"/>
                </a:cubicBezTo>
                <a:cubicBezTo>
                  <a:pt x="2564043" y="437"/>
                  <a:pt x="2369733" y="-7183"/>
                  <a:pt x="2233843" y="24567"/>
                </a:cubicBezTo>
                <a:cubicBezTo>
                  <a:pt x="2097953" y="56317"/>
                  <a:pt x="1972223" y="118547"/>
                  <a:pt x="1944283" y="192207"/>
                </a:cubicBezTo>
                <a:cubicBezTo>
                  <a:pt x="1916343" y="265867"/>
                  <a:pt x="2047153" y="395407"/>
                  <a:pt x="2066203" y="466527"/>
                </a:cubicBezTo>
                <a:cubicBezTo>
                  <a:pt x="2085253" y="537647"/>
                  <a:pt x="2139863" y="583367"/>
                  <a:pt x="2058583" y="618927"/>
                </a:cubicBezTo>
                <a:cubicBezTo>
                  <a:pt x="1977303" y="654487"/>
                  <a:pt x="1777913" y="667187"/>
                  <a:pt x="1578523" y="679887"/>
                </a:cubicBezTo>
                <a:cubicBezTo>
                  <a:pt x="1379133" y="692587"/>
                  <a:pt x="1076873" y="684967"/>
                  <a:pt x="862243" y="695127"/>
                </a:cubicBezTo>
                <a:cubicBezTo>
                  <a:pt x="647613" y="705287"/>
                  <a:pt x="424093" y="707827"/>
                  <a:pt x="290743" y="740847"/>
                </a:cubicBezTo>
                <a:cubicBezTo>
                  <a:pt x="157393" y="773867"/>
                  <a:pt x="110403" y="824667"/>
                  <a:pt x="62143" y="893247"/>
                </a:cubicBezTo>
                <a:cubicBezTo>
                  <a:pt x="13883" y="961827"/>
                  <a:pt x="-5167" y="1073587"/>
                  <a:pt x="1183" y="1152327"/>
                </a:cubicBezTo>
                <a:cubicBezTo>
                  <a:pt x="7533" y="1231067"/>
                  <a:pt x="51983" y="1325047"/>
                  <a:pt x="100243" y="1365687"/>
                </a:cubicBezTo>
                <a:cubicBezTo>
                  <a:pt x="148503" y="1406327"/>
                  <a:pt x="128183" y="1384737"/>
                  <a:pt x="290743" y="1396167"/>
                </a:cubicBezTo>
                <a:cubicBezTo>
                  <a:pt x="453303" y="1407597"/>
                  <a:pt x="893993" y="1427917"/>
                  <a:pt x="1075603" y="1434267"/>
                </a:cubicBezTo>
                <a:cubicBezTo>
                  <a:pt x="1257213" y="1440617"/>
                  <a:pt x="1272453" y="1424107"/>
                  <a:pt x="1380403" y="1434267"/>
                </a:cubicBezTo>
                <a:cubicBezTo>
                  <a:pt x="1488353" y="1444427"/>
                  <a:pt x="1671233" y="1462207"/>
                  <a:pt x="1723303" y="1495227"/>
                </a:cubicBezTo>
                <a:cubicBezTo>
                  <a:pt x="1775373" y="1528247"/>
                  <a:pt x="1736003" y="1600637"/>
                  <a:pt x="1692823" y="1632387"/>
                </a:cubicBezTo>
                <a:cubicBezTo>
                  <a:pt x="1649643" y="1664137"/>
                  <a:pt x="1541693" y="1671757"/>
                  <a:pt x="1464223" y="1685727"/>
                </a:cubicBezTo>
                <a:cubicBezTo>
                  <a:pt x="1386753" y="1699697"/>
                  <a:pt x="1285153" y="1675567"/>
                  <a:pt x="1228003" y="1716207"/>
                </a:cubicBezTo>
                <a:cubicBezTo>
                  <a:pt x="1170853" y="1756847"/>
                  <a:pt x="1144183" y="1869877"/>
                  <a:pt x="1121323" y="1929567"/>
                </a:cubicBezTo>
                <a:cubicBezTo>
                  <a:pt x="1098463" y="1989257"/>
                  <a:pt x="1126403" y="2028627"/>
                  <a:pt x="1090843" y="2074347"/>
                </a:cubicBezTo>
                <a:cubicBezTo>
                  <a:pt x="1055283" y="2120067"/>
                  <a:pt x="963843" y="2158167"/>
                  <a:pt x="907963" y="2203887"/>
                </a:cubicBezTo>
                <a:cubicBezTo>
                  <a:pt x="852083" y="2249607"/>
                  <a:pt x="784773" y="2281357"/>
                  <a:pt x="755563" y="2348667"/>
                </a:cubicBezTo>
                <a:cubicBezTo>
                  <a:pt x="726353" y="2415977"/>
                  <a:pt x="692063" y="2515037"/>
                  <a:pt x="732703" y="2607747"/>
                </a:cubicBezTo>
                <a:cubicBezTo>
                  <a:pt x="773343" y="2700457"/>
                  <a:pt x="943523" y="2826187"/>
                  <a:pt x="999403" y="2904927"/>
                </a:cubicBezTo>
                <a:cubicBezTo>
                  <a:pt x="1055283" y="2983667"/>
                  <a:pt x="1074333" y="3019227"/>
                  <a:pt x="1067983" y="3080187"/>
                </a:cubicBezTo>
                <a:cubicBezTo>
                  <a:pt x="1061633" y="3141147"/>
                  <a:pt x="986703" y="3216077"/>
                  <a:pt x="961303" y="3270687"/>
                </a:cubicBezTo>
                <a:cubicBezTo>
                  <a:pt x="935903" y="3325297"/>
                  <a:pt x="913043" y="3335457"/>
                  <a:pt x="915583" y="3407847"/>
                </a:cubicBezTo>
                <a:cubicBezTo>
                  <a:pt x="918123" y="3480237"/>
                  <a:pt x="958763" y="3640257"/>
                  <a:pt x="976543" y="3705027"/>
                </a:cubicBezTo>
                <a:cubicBezTo>
                  <a:pt x="994323" y="3769797"/>
                  <a:pt x="1008293" y="3759637"/>
                  <a:pt x="1022263" y="3796467"/>
                </a:cubicBezTo>
                <a:cubicBezTo>
                  <a:pt x="1036233" y="3833297"/>
                  <a:pt x="1083223" y="3876477"/>
                  <a:pt x="1060363" y="3926007"/>
                </a:cubicBezTo>
                <a:cubicBezTo>
                  <a:pt x="1037503" y="3975537"/>
                  <a:pt x="943523" y="4032687"/>
                  <a:pt x="885103" y="4093647"/>
                </a:cubicBezTo>
                <a:cubicBezTo>
                  <a:pt x="826683" y="4154607"/>
                  <a:pt x="744133" y="4202867"/>
                  <a:pt x="709843" y="4291767"/>
                </a:cubicBezTo>
                <a:cubicBezTo>
                  <a:pt x="675553" y="4380667"/>
                  <a:pt x="554903" y="4534337"/>
                  <a:pt x="702223" y="4619427"/>
                </a:cubicBezTo>
                <a:close/>
              </a:path>
            </a:pathLst>
          </a:custGeom>
          <a:solidFill>
            <a:srgbClr val="FFF7FF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313" y="1923594"/>
            <a:ext cx="6600826" cy="4030415"/>
          </a:xfr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Clr>
                <a:srgbClr val="8F00FF"/>
              </a:buClr>
              <a:buSzPts val="4000"/>
              <a:buFont typeface="Arial"/>
              <a:defRPr/>
            </a:pPr>
            <a:r>
              <a:rPr lang="ru-RU" sz="4000" b="1" dirty="0">
                <a:ln w="12700">
                  <a:noFill/>
                  <a:prstDash val="solid"/>
                </a:ln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Автоматизированная</a:t>
            </a:r>
            <a:r>
              <a:rPr lang="ru-RU" sz="4000" b="1" spc="50" dirty="0">
                <a:ln w="0">
                  <a:noFill/>
                </a:ln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 </a:t>
            </a:r>
            <a:r>
              <a:rPr lang="ru-RU" sz="4000" b="1" dirty="0">
                <a:ln w="12700">
                  <a:noFill/>
                  <a:prstDash val="solid"/>
                </a:ln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система </a:t>
            </a:r>
            <a:br>
              <a:rPr lang="ru-RU" sz="4000" b="1" dirty="0">
                <a:ln w="12700">
                  <a:noFill/>
                  <a:prstDash val="solid"/>
                </a:ln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</a:br>
            <a:r>
              <a:rPr lang="ru-RU" sz="4000" b="1" dirty="0">
                <a:ln w="12700">
                  <a:noFill/>
                  <a:prstDash val="solid"/>
                </a:ln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мониторинга промышленных сооружений, поврежденных трещинами, с помощью БПЛА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71138"/>
            <a:ext cx="5029200" cy="38686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solidFill>
                  <a:srgbClr val="34164A"/>
                </a:solidFill>
                <a:latin typeface="Bahnschrift Light Condensed" panose="020B0502040204020203" pitchFamily="34" charset="0"/>
              </a:rPr>
              <a:t>ЛИДЕР КОМАНДЫ: </a:t>
            </a:r>
            <a:r>
              <a:rPr lang="ru-RU" dirty="0" err="1">
                <a:solidFill>
                  <a:srgbClr val="34164A"/>
                </a:solidFill>
                <a:latin typeface="Bahnschrift Light Condensed" panose="020B0502040204020203" pitchFamily="34" charset="0"/>
              </a:rPr>
              <a:t>Покушалова</a:t>
            </a:r>
            <a:r>
              <a:rPr lang="ru-RU" dirty="0">
                <a:solidFill>
                  <a:srgbClr val="34164A"/>
                </a:solidFill>
                <a:latin typeface="Bahnschrift Light Condensed" panose="020B0502040204020203" pitchFamily="34" charset="0"/>
              </a:rPr>
              <a:t> Полина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61758" y="3956649"/>
            <a:ext cx="2658708" cy="891576"/>
          </a:xfrm>
          <a:prstGeom prst="roundRect">
            <a:avLst/>
          </a:prstGeom>
          <a:solidFill>
            <a:srgbClr val="FFF7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35" b="32174" l="9493" r="44638">
                        <a14:foregroundMark x1="11739" y1="14891" x2="13551" y2="14891"/>
                        <a14:foregroundMark x1="14710" y1="13804" x2="15145" y2="13696"/>
                        <a14:foregroundMark x1="36304" y1="15000" x2="37681" y2="15000"/>
                        <a14:foregroundMark x1="39275" y1="13913" x2="39130" y2="1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" t="8261" r="52126" b="68138"/>
          <a:stretch/>
        </p:blipFill>
        <p:spPr>
          <a:xfrm>
            <a:off x="2320128" y="1312208"/>
            <a:ext cx="1538654" cy="61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9385228" y="4116739"/>
            <a:ext cx="2357721" cy="5973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3060" y="278432"/>
            <a:ext cx="66134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4164A"/>
                </a:solidFill>
                <a:latin typeface="Bahnschrift Light Condensed" panose="020B0502040204020203" pitchFamily="34" charset="0"/>
              </a:rPr>
              <a:t>Межвузовская акселерационная программа </a:t>
            </a:r>
          </a:p>
          <a:p>
            <a:pPr algn="ctr"/>
            <a:r>
              <a:rPr lang="ru-RU" sz="2800" b="1" dirty="0">
                <a:solidFill>
                  <a:srgbClr val="34164A"/>
                </a:solidFill>
                <a:latin typeface="Bahnschrift Light Condensed" panose="020B0502040204020203" pitchFamily="34" charset="0"/>
              </a:rPr>
              <a:t>Акселератор </a:t>
            </a:r>
            <a:r>
              <a:rPr lang="ru-RU" sz="2800" b="1" dirty="0" err="1">
                <a:solidFill>
                  <a:srgbClr val="34164A"/>
                </a:solidFill>
                <a:latin typeface="Bahnschrift Light Condensed" panose="020B0502040204020203" pitchFamily="34" charset="0"/>
              </a:rPr>
              <a:t>Хоумнет</a:t>
            </a:r>
            <a:endParaRPr lang="ru-RU" sz="2800" b="1" dirty="0">
              <a:solidFill>
                <a:srgbClr val="34164A"/>
              </a:solidFill>
              <a:latin typeface="Bahnschrift Light Condensed" panose="020B0502040204020203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496901" y="1312207"/>
            <a:ext cx="1518508" cy="735879"/>
            <a:chOff x="3606842" y="1680322"/>
            <a:chExt cx="1333519" cy="64623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6842" y="1680322"/>
              <a:ext cx="1316850" cy="64623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23511" y="1680322"/>
              <a:ext cx="1316850" cy="646232"/>
            </a:xfrm>
            <a:prstGeom prst="rect">
              <a:avLst/>
            </a:prstGeom>
          </p:spPr>
        </p:pic>
      </p:grpSp>
      <p:sp>
        <p:nvSpPr>
          <p:cNvPr id="5" name="Скругленный прямоугольник 4"/>
          <p:cNvSpPr/>
          <p:nvPr/>
        </p:nvSpPr>
        <p:spPr>
          <a:xfrm>
            <a:off x="9826199" y="189051"/>
            <a:ext cx="2094267" cy="1538720"/>
          </a:xfrm>
          <a:prstGeom prst="roundRect">
            <a:avLst/>
          </a:prstGeom>
          <a:solidFill>
            <a:srgbClr val="FFF7FF">
              <a:alpha val="8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Google Shape;111;p1"/>
          <p:cNvPicPr/>
          <p:nvPr/>
        </p:nvPicPr>
        <p:blipFill>
          <a:blip r:embed="rId9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9907233" y="189051"/>
            <a:ext cx="2013233" cy="153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C:\Users\DNS\Downloads\1920х1080.jpg"/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8263" r="54464" b="82788"/>
          <a:stretch/>
        </p:blipFill>
        <p:spPr bwMode="auto">
          <a:xfrm>
            <a:off x="9287527" y="2317666"/>
            <a:ext cx="2632939" cy="934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2" descr="C:\Users\DNS\Downloads\1920х1080.jpg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0850" t="1667" r="1962" b="83611"/>
          <a:stretch/>
        </p:blipFill>
        <p:spPr bwMode="auto">
          <a:xfrm>
            <a:off x="8507299" y="5642292"/>
            <a:ext cx="3590684" cy="1093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6388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r="8274" b="9564"/>
          <a:stretch/>
        </p:blipFill>
        <p:spPr>
          <a:xfrm>
            <a:off x="2937073" y="977934"/>
            <a:ext cx="9254927" cy="594350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202" t="35389" r="36986" b="37290"/>
          <a:stretch/>
        </p:blipFill>
        <p:spPr>
          <a:xfrm>
            <a:off x="7042958" y="1705144"/>
            <a:ext cx="2901142" cy="3320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34164A"/>
            </a:solidFill>
          </a:ln>
          <a:effectLst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КОМАНДА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7404" r="4341"/>
          <a:stretch/>
        </p:blipFill>
        <p:spPr>
          <a:xfrm>
            <a:off x="1713720" y="1690688"/>
            <a:ext cx="2896380" cy="3334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34164A"/>
            </a:solidFill>
          </a:ln>
          <a:effectLst/>
        </p:spPr>
      </p:pic>
      <p:sp>
        <p:nvSpPr>
          <p:cNvPr id="9" name="Полилиния 8"/>
          <p:cNvSpPr/>
          <p:nvPr/>
        </p:nvSpPr>
        <p:spPr>
          <a:xfrm>
            <a:off x="1453900" y="5185625"/>
            <a:ext cx="3396642" cy="1090484"/>
          </a:xfrm>
          <a:custGeom>
            <a:avLst/>
            <a:gdLst>
              <a:gd name="connsiteX0" fmla="*/ 2627649 w 3396642"/>
              <a:gd name="connsiteY0" fmla="*/ 907604 h 1090484"/>
              <a:gd name="connsiteX1" fmla="*/ 2868718 w 3396642"/>
              <a:gd name="connsiteY1" fmla="*/ 724724 h 1090484"/>
              <a:gd name="connsiteX2" fmla="*/ 3309293 w 3396642"/>
              <a:gd name="connsiteY2" fmla="*/ 600033 h 1090484"/>
              <a:gd name="connsiteX3" fmla="*/ 3359169 w 3396642"/>
              <a:gd name="connsiteY3" fmla="*/ 275837 h 1090484"/>
              <a:gd name="connsiteX4" fmla="*/ 2877031 w 3396642"/>
              <a:gd name="connsiteY4" fmla="*/ 117895 h 1090484"/>
              <a:gd name="connsiteX5" fmla="*/ 1123045 w 3396642"/>
              <a:gd name="connsiteY5" fmla="*/ 76331 h 1090484"/>
              <a:gd name="connsiteX6" fmla="*/ 349962 w 3396642"/>
              <a:gd name="connsiteY6" fmla="*/ 1517 h 1090484"/>
              <a:gd name="connsiteX7" fmla="*/ 827 w 3396642"/>
              <a:gd name="connsiteY7" fmla="*/ 151146 h 1090484"/>
              <a:gd name="connsiteX8" fmla="*/ 258522 w 3396642"/>
              <a:gd name="connsiteY8" fmla="*/ 624971 h 1090484"/>
              <a:gd name="connsiteX9" fmla="*/ 441402 w 3396642"/>
              <a:gd name="connsiteY9" fmla="*/ 907604 h 1090484"/>
              <a:gd name="connsiteX10" fmla="*/ 931853 w 3396642"/>
              <a:gd name="connsiteY10" fmla="*/ 949168 h 1090484"/>
              <a:gd name="connsiteX11" fmla="*/ 1305925 w 3396642"/>
              <a:gd name="connsiteY11" fmla="*/ 849415 h 1090484"/>
              <a:gd name="connsiteX12" fmla="*/ 1813002 w 3396642"/>
              <a:gd name="connsiteY12" fmla="*/ 1040608 h 1090484"/>
              <a:gd name="connsiteX13" fmla="*/ 2278515 w 3396642"/>
              <a:gd name="connsiteY13" fmla="*/ 1090484 h 1090484"/>
              <a:gd name="connsiteX14" fmla="*/ 2453082 w 3396642"/>
              <a:gd name="connsiteY14" fmla="*/ 1040608 h 1090484"/>
              <a:gd name="connsiteX15" fmla="*/ 2627649 w 3396642"/>
              <a:gd name="connsiteY15" fmla="*/ 907604 h 1090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396642" h="1090484">
                <a:moveTo>
                  <a:pt x="2627649" y="907604"/>
                </a:moveTo>
                <a:cubicBezTo>
                  <a:pt x="2696922" y="854957"/>
                  <a:pt x="2755111" y="775986"/>
                  <a:pt x="2868718" y="724724"/>
                </a:cubicBezTo>
                <a:cubicBezTo>
                  <a:pt x="2982325" y="673462"/>
                  <a:pt x="3227551" y="674848"/>
                  <a:pt x="3309293" y="600033"/>
                </a:cubicBezTo>
                <a:cubicBezTo>
                  <a:pt x="3391035" y="525218"/>
                  <a:pt x="3431213" y="356193"/>
                  <a:pt x="3359169" y="275837"/>
                </a:cubicBezTo>
                <a:cubicBezTo>
                  <a:pt x="3287125" y="195481"/>
                  <a:pt x="3249718" y="151146"/>
                  <a:pt x="2877031" y="117895"/>
                </a:cubicBezTo>
                <a:cubicBezTo>
                  <a:pt x="2504344" y="84644"/>
                  <a:pt x="1544223" y="95727"/>
                  <a:pt x="1123045" y="76331"/>
                </a:cubicBezTo>
                <a:cubicBezTo>
                  <a:pt x="701867" y="56935"/>
                  <a:pt x="536998" y="-10952"/>
                  <a:pt x="349962" y="1517"/>
                </a:cubicBezTo>
                <a:cubicBezTo>
                  <a:pt x="162926" y="13986"/>
                  <a:pt x="16067" y="47237"/>
                  <a:pt x="827" y="151146"/>
                </a:cubicBezTo>
                <a:cubicBezTo>
                  <a:pt x="-14413" y="255055"/>
                  <a:pt x="185093" y="498895"/>
                  <a:pt x="258522" y="624971"/>
                </a:cubicBezTo>
                <a:cubicBezTo>
                  <a:pt x="331951" y="751047"/>
                  <a:pt x="329180" y="853571"/>
                  <a:pt x="441402" y="907604"/>
                </a:cubicBezTo>
                <a:cubicBezTo>
                  <a:pt x="553624" y="961637"/>
                  <a:pt x="787766" y="958866"/>
                  <a:pt x="931853" y="949168"/>
                </a:cubicBezTo>
                <a:cubicBezTo>
                  <a:pt x="1075940" y="939470"/>
                  <a:pt x="1159067" y="834175"/>
                  <a:pt x="1305925" y="849415"/>
                </a:cubicBezTo>
                <a:cubicBezTo>
                  <a:pt x="1452783" y="864655"/>
                  <a:pt x="1650904" y="1000430"/>
                  <a:pt x="1813002" y="1040608"/>
                </a:cubicBezTo>
                <a:cubicBezTo>
                  <a:pt x="1975100" y="1080786"/>
                  <a:pt x="2171835" y="1090484"/>
                  <a:pt x="2278515" y="1090484"/>
                </a:cubicBezTo>
                <a:cubicBezTo>
                  <a:pt x="2385195" y="1090484"/>
                  <a:pt x="2394893" y="1068317"/>
                  <a:pt x="2453082" y="1040608"/>
                </a:cubicBezTo>
                <a:cubicBezTo>
                  <a:pt x="2511271" y="1012899"/>
                  <a:pt x="2558376" y="960251"/>
                  <a:pt x="2627649" y="907604"/>
                </a:cubicBezTo>
                <a:close/>
              </a:path>
            </a:pathLst>
          </a:custGeom>
          <a:solidFill>
            <a:srgbClr val="F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28800" y="5336771"/>
            <a:ext cx="289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srgbClr val="34164A"/>
                </a:solidFill>
                <a:latin typeface="Bookman Old Style" panose="02050604050505020204" pitchFamily="18" charset="0"/>
              </a:rPr>
              <a:t>Покушалова</a:t>
            </a:r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 Полина</a:t>
            </a:r>
          </a:p>
          <a:p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Лидер команды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6848453" y="5151756"/>
            <a:ext cx="2736167" cy="1282298"/>
          </a:xfrm>
          <a:custGeom>
            <a:avLst/>
            <a:gdLst>
              <a:gd name="connsiteX0" fmla="*/ 267242 w 2736167"/>
              <a:gd name="connsiteY0" fmla="*/ 1224106 h 1282298"/>
              <a:gd name="connsiteX1" fmla="*/ 17860 w 2736167"/>
              <a:gd name="connsiteY1" fmla="*/ 941473 h 1282298"/>
              <a:gd name="connsiteX2" fmla="*/ 42798 w 2736167"/>
              <a:gd name="connsiteY2" fmla="*/ 658840 h 1282298"/>
              <a:gd name="connsiteX3" fmla="*/ 225678 w 2736167"/>
              <a:gd name="connsiteY3" fmla="*/ 434397 h 1282298"/>
              <a:gd name="connsiteX4" fmla="*/ 275554 w 2736167"/>
              <a:gd name="connsiteY4" fmla="*/ 185015 h 1282298"/>
              <a:gd name="connsiteX5" fmla="*/ 824194 w 2736167"/>
              <a:gd name="connsiteY5" fmla="*/ 18760 h 1282298"/>
              <a:gd name="connsiteX6" fmla="*/ 1913162 w 2736167"/>
              <a:gd name="connsiteY6" fmla="*/ 18760 h 1282298"/>
              <a:gd name="connsiteX7" fmla="*/ 2320485 w 2736167"/>
              <a:gd name="connsiteY7" fmla="*/ 151764 h 1282298"/>
              <a:gd name="connsiteX8" fmla="*/ 2544929 w 2736167"/>
              <a:gd name="connsiteY8" fmla="*/ 226579 h 1282298"/>
              <a:gd name="connsiteX9" fmla="*/ 2736122 w 2736167"/>
              <a:gd name="connsiteY9" fmla="*/ 492586 h 1282298"/>
              <a:gd name="connsiteX10" fmla="*/ 2528303 w 2736167"/>
              <a:gd name="connsiteY10" fmla="*/ 650528 h 1282298"/>
              <a:gd name="connsiteX11" fmla="*/ 2262296 w 2736167"/>
              <a:gd name="connsiteY11" fmla="*/ 700404 h 1282298"/>
              <a:gd name="connsiteX12" fmla="*/ 2079416 w 2736167"/>
              <a:gd name="connsiteY12" fmla="*/ 874971 h 1282298"/>
              <a:gd name="connsiteX13" fmla="*/ 1597278 w 2736167"/>
              <a:gd name="connsiteY13" fmla="*/ 966411 h 1282298"/>
              <a:gd name="connsiteX14" fmla="*/ 957198 w 2736167"/>
              <a:gd name="connsiteY14" fmla="*/ 1024600 h 1282298"/>
              <a:gd name="connsiteX15" fmla="*/ 499998 w 2736167"/>
              <a:gd name="connsiteY15" fmla="*/ 1265669 h 1282298"/>
              <a:gd name="connsiteX16" fmla="*/ 267242 w 2736167"/>
              <a:gd name="connsiteY16" fmla="*/ 1224106 h 128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6167" h="1282298">
                <a:moveTo>
                  <a:pt x="267242" y="1224106"/>
                </a:moveTo>
                <a:cubicBezTo>
                  <a:pt x="186886" y="1170073"/>
                  <a:pt x="55267" y="1035684"/>
                  <a:pt x="17860" y="941473"/>
                </a:cubicBezTo>
                <a:cubicBezTo>
                  <a:pt x="-19547" y="847262"/>
                  <a:pt x="8162" y="743353"/>
                  <a:pt x="42798" y="658840"/>
                </a:cubicBezTo>
                <a:cubicBezTo>
                  <a:pt x="77434" y="574327"/>
                  <a:pt x="186885" y="513368"/>
                  <a:pt x="225678" y="434397"/>
                </a:cubicBezTo>
                <a:cubicBezTo>
                  <a:pt x="264471" y="355426"/>
                  <a:pt x="175801" y="254288"/>
                  <a:pt x="275554" y="185015"/>
                </a:cubicBezTo>
                <a:cubicBezTo>
                  <a:pt x="375307" y="115742"/>
                  <a:pt x="551259" y="46469"/>
                  <a:pt x="824194" y="18760"/>
                </a:cubicBezTo>
                <a:cubicBezTo>
                  <a:pt x="1097129" y="-8949"/>
                  <a:pt x="1663780" y="-3407"/>
                  <a:pt x="1913162" y="18760"/>
                </a:cubicBezTo>
                <a:cubicBezTo>
                  <a:pt x="2162544" y="40927"/>
                  <a:pt x="2320485" y="151764"/>
                  <a:pt x="2320485" y="151764"/>
                </a:cubicBezTo>
                <a:cubicBezTo>
                  <a:pt x="2425779" y="186400"/>
                  <a:pt x="2475656" y="169775"/>
                  <a:pt x="2544929" y="226579"/>
                </a:cubicBezTo>
                <a:cubicBezTo>
                  <a:pt x="2614202" y="283383"/>
                  <a:pt x="2738893" y="421928"/>
                  <a:pt x="2736122" y="492586"/>
                </a:cubicBezTo>
                <a:cubicBezTo>
                  <a:pt x="2733351" y="563244"/>
                  <a:pt x="2607274" y="615892"/>
                  <a:pt x="2528303" y="650528"/>
                </a:cubicBezTo>
                <a:cubicBezTo>
                  <a:pt x="2449332" y="685164"/>
                  <a:pt x="2337111" y="662997"/>
                  <a:pt x="2262296" y="700404"/>
                </a:cubicBezTo>
                <a:cubicBezTo>
                  <a:pt x="2187482" y="737811"/>
                  <a:pt x="2190252" y="830637"/>
                  <a:pt x="2079416" y="874971"/>
                </a:cubicBezTo>
                <a:cubicBezTo>
                  <a:pt x="1968580" y="919305"/>
                  <a:pt x="1784314" y="941473"/>
                  <a:pt x="1597278" y="966411"/>
                </a:cubicBezTo>
                <a:cubicBezTo>
                  <a:pt x="1410242" y="991349"/>
                  <a:pt x="1140078" y="974724"/>
                  <a:pt x="957198" y="1024600"/>
                </a:cubicBezTo>
                <a:cubicBezTo>
                  <a:pt x="774318" y="1074476"/>
                  <a:pt x="614991" y="1231033"/>
                  <a:pt x="499998" y="1265669"/>
                </a:cubicBezTo>
                <a:cubicBezTo>
                  <a:pt x="385005" y="1300306"/>
                  <a:pt x="347598" y="1278139"/>
                  <a:pt x="267242" y="1224106"/>
                </a:cubicBezTo>
                <a:close/>
              </a:path>
            </a:pathLst>
          </a:custGeom>
          <a:solidFill>
            <a:srgbClr val="F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042958" y="5336770"/>
            <a:ext cx="289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Савельева Ирина</a:t>
            </a:r>
          </a:p>
          <a:p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Тестировщик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21793" t="13943"/>
          <a:stretch/>
        </p:blipFill>
        <p:spPr>
          <a:xfrm>
            <a:off x="0" y="-1"/>
            <a:ext cx="3537772" cy="2980031"/>
          </a:xfrm>
          <a:prstGeom prst="rect">
            <a:avLst/>
          </a:prstGeom>
        </p:spPr>
      </p:pic>
      <p:sp>
        <p:nvSpPr>
          <p:cNvPr id="12" name="Облако 11">
            <a:extLst>
              <a:ext uri="{FF2B5EF4-FFF2-40B4-BE49-F238E27FC236}">
                <a16:creationId xmlns:a16="http://schemas.microsoft.com/office/drawing/2014/main" id="{CA2ACAD7-43F7-4B44-8C39-4BFC856050C7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866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938" y="0"/>
            <a:ext cx="5855062" cy="687427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4307" y="2492376"/>
            <a:ext cx="2489200" cy="24892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1943100" y="374650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cs typeface="Arial"/>
              </a:rPr>
              <a:t>КОНТАКТЫ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https://sun9-35.userapi.com/impg/paxeKUhLenOGhKPDB26hHfQEL0gcRARTol_d0w/k2uDGWym2u0.jpg?size=997x2160&amp;quality=95&amp;sign=dd8785e7a5ea72e858d1a4cdc15a0453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0" t="23061" r="22745" b="51495"/>
          <a:stretch/>
        </p:blipFill>
        <p:spPr bwMode="auto">
          <a:xfrm>
            <a:off x="5414800" y="2495550"/>
            <a:ext cx="2447926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значки-03.png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660066">
                <a:tint val="45000"/>
                <a:satMod val="400000"/>
              </a:srgbClr>
            </a:duotone>
          </a:blip>
          <a:stretch/>
        </p:blipFill>
        <p:spPr bwMode="auto">
          <a:xfrm>
            <a:off x="1331825" y="5399509"/>
            <a:ext cx="720000" cy="717575"/>
          </a:xfrm>
          <a:prstGeom prst="rect">
            <a:avLst/>
          </a:prstGeom>
        </p:spPr>
      </p:pic>
      <p:pic>
        <p:nvPicPr>
          <p:cNvPr id="9" name="Рисунок 8" descr="значки-05.png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660066">
                <a:tint val="45000"/>
                <a:satMod val="400000"/>
              </a:srgbClr>
            </a:duotone>
          </a:blip>
          <a:stretch/>
        </p:blipFill>
        <p:spPr bwMode="auto">
          <a:xfrm>
            <a:off x="1331825" y="1583085"/>
            <a:ext cx="720000" cy="717575"/>
          </a:xfrm>
          <a:prstGeom prst="rect">
            <a:avLst/>
          </a:prstGeom>
        </p:spPr>
      </p:pic>
      <p:pic>
        <p:nvPicPr>
          <p:cNvPr id="10" name="Рисунок 9" descr="значки-06.png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660066">
                <a:tint val="45000"/>
                <a:satMod val="400000"/>
              </a:srgbClr>
            </a:duotone>
          </a:blip>
          <a:stretch/>
        </p:blipFill>
        <p:spPr bwMode="auto">
          <a:xfrm>
            <a:off x="5266455" y="5399509"/>
            <a:ext cx="720000" cy="7175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660066">
                <a:tint val="45000"/>
                <a:satMod val="400000"/>
              </a:srgbClr>
            </a:duotone>
          </a:blip>
          <a:stretch/>
        </p:blipFill>
        <p:spPr bwMode="auto">
          <a:xfrm>
            <a:off x="5337730" y="1655093"/>
            <a:ext cx="608527" cy="6085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6118" y="1748814"/>
            <a:ext cx="302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164A"/>
                </a:solidFill>
                <a:latin typeface="TT Supermolot Neue DemiBold"/>
              </a:rPr>
              <a:t>@</a:t>
            </a:r>
            <a:r>
              <a:rPr lang="ru-RU" dirty="0">
                <a:solidFill>
                  <a:srgbClr val="34164A"/>
                </a:solidFill>
                <a:latin typeface="TT Supermolot Neue DemiBold"/>
              </a:rPr>
              <a:t> </a:t>
            </a:r>
            <a:r>
              <a:rPr lang="en-US" dirty="0" err="1">
                <a:solidFill>
                  <a:srgbClr val="34164A"/>
                </a:solidFill>
                <a:latin typeface="Bookman Old Style" panose="02050604050505020204" pitchFamily="18" charset="0"/>
              </a:rPr>
              <a:t>ppokushalova</a:t>
            </a:r>
            <a:endParaRPr lang="ru-RU" dirty="0">
              <a:solidFill>
                <a:srgbClr val="34164A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86455" y="1774690"/>
            <a:ext cx="302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164A"/>
                </a:solidFill>
                <a:latin typeface="TT Supermolot Neue DemiBold"/>
              </a:rPr>
              <a:t>@ </a:t>
            </a:r>
            <a:r>
              <a:rPr lang="en-US" dirty="0" err="1">
                <a:solidFill>
                  <a:srgbClr val="FFF7FF"/>
                </a:solidFill>
                <a:latin typeface="Bookman Old Style" panose="02050604050505020204" pitchFamily="18" charset="0"/>
              </a:rPr>
              <a:t>P</a:t>
            </a:r>
            <a:r>
              <a:rPr lang="en-US" sz="1600" dirty="0" err="1">
                <a:solidFill>
                  <a:srgbClr val="FFF7FF"/>
                </a:solidFill>
                <a:latin typeface="Bookman Old Style" panose="02050604050505020204" pitchFamily="18" charset="0"/>
              </a:rPr>
              <a:t>ok</a:t>
            </a:r>
            <a:r>
              <a:rPr lang="en-US" dirty="0" err="1">
                <a:solidFill>
                  <a:srgbClr val="FFF7FF"/>
                </a:solidFill>
                <a:latin typeface="Bookman Old Style" panose="02050604050505020204" pitchFamily="18" charset="0"/>
              </a:rPr>
              <a:t>P</a:t>
            </a:r>
            <a:r>
              <a:rPr lang="en-US" sz="1600" dirty="0" err="1">
                <a:solidFill>
                  <a:srgbClr val="FFF7FF"/>
                </a:solidFill>
                <a:latin typeface="Bookman Old Style" panose="02050604050505020204" pitchFamily="18" charset="0"/>
              </a:rPr>
              <a:t>olina</a:t>
            </a:r>
            <a:endParaRPr lang="ru-RU" sz="1600" dirty="0">
              <a:solidFill>
                <a:srgbClr val="FFF7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7393" y="5580513"/>
            <a:ext cx="302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164A"/>
                </a:solidFill>
                <a:latin typeface="Bookman Old Style" panose="02050604050505020204" pitchFamily="18" charset="0"/>
              </a:rPr>
              <a:t>ppokushalova@bk.ru</a:t>
            </a:r>
            <a:endParaRPr lang="ru-RU" dirty="0">
              <a:solidFill>
                <a:srgbClr val="34164A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5355" y="5580513"/>
            <a:ext cx="3029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4164A"/>
                </a:solidFill>
                <a:latin typeface="Cinzel(RUS BY LYAJKA)" panose="00000500000000000000" pitchFamily="2" charset="2"/>
              </a:rPr>
              <a:t>+</a:t>
            </a:r>
            <a:r>
              <a:rPr lang="en-US" dirty="0">
                <a:solidFill>
                  <a:srgbClr val="34164A"/>
                </a:solidFill>
                <a:latin typeface="Bookman Old Style" panose="02050604050505020204" pitchFamily="18" charset="0"/>
              </a:rPr>
              <a:t>7 </a:t>
            </a:r>
            <a:r>
              <a:rPr lang="en-US" dirty="0">
                <a:solidFill>
                  <a:srgbClr val="FFF7FF"/>
                </a:solidFill>
                <a:latin typeface="Bookman Old Style" panose="02050604050505020204" pitchFamily="18" charset="0"/>
              </a:rPr>
              <a:t>(906) 602-90-11</a:t>
            </a:r>
            <a:endParaRPr lang="ru-RU" sz="1600" dirty="0">
              <a:solidFill>
                <a:srgbClr val="FFF7FF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69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537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ВВЕДЕНИЕ В ПРЕДМЕТНУЮ ОБЛАСТЬ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CCCC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/>
        </p:blipFill>
        <p:spPr bwMode="auto">
          <a:xfrm>
            <a:off x="6619874" y="1356896"/>
            <a:ext cx="5572125" cy="55721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C82D34-9AF9-406B-BBB7-D6F0A108D8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2" b="14038"/>
          <a:stretch/>
        </p:blipFill>
        <p:spPr>
          <a:xfrm>
            <a:off x="0" y="0"/>
            <a:ext cx="1029857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1717283"/>
            <a:ext cx="5056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Мы делаем программное обеспечение на базе БПЛА для</a:t>
            </a:r>
            <a:r>
              <a:rPr lang="en-US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 </a:t>
            </a:r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специалистов в сфере технической экспертизы зданий и сооружений, чтобы они могли проводить автоматизированный	 мониторинг трещин на промышленных сооружениях с применением БПЛА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E578A3F0-6E68-40CC-B5B8-2021770204EE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94605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7537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АКТУАЛЬНОСТЬ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DED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6706" y="3349625"/>
            <a:ext cx="4351338" cy="4351338"/>
          </a:xfrm>
          <a:prstGeom prst="rect">
            <a:avLst/>
          </a:prstGeom>
        </p:spPr>
      </p:pic>
      <p:sp>
        <p:nvSpPr>
          <p:cNvPr id="13" name="Полилиния 17">
            <a:extLst>
              <a:ext uri="{FF2B5EF4-FFF2-40B4-BE49-F238E27FC236}">
                <a16:creationId xmlns:a16="http://schemas.microsoft.com/office/drawing/2014/main" id="{CD4E9114-19BD-4B75-B8DC-1E5CFCAA73A6}"/>
              </a:ext>
            </a:extLst>
          </p:cNvPr>
          <p:cNvSpPr/>
          <p:nvPr/>
        </p:nvSpPr>
        <p:spPr>
          <a:xfrm>
            <a:off x="531451" y="1060503"/>
            <a:ext cx="3417093" cy="2798002"/>
          </a:xfrm>
          <a:custGeom>
            <a:avLst/>
            <a:gdLst>
              <a:gd name="connsiteX0" fmla="*/ 706513 w 3092521"/>
              <a:gd name="connsiteY0" fmla="*/ 177563 h 1938311"/>
              <a:gd name="connsiteX1" fmla="*/ 1524198 w 3092521"/>
              <a:gd name="connsiteY1" fmla="*/ 1716 h 1938311"/>
              <a:gd name="connsiteX2" fmla="*/ 2253959 w 3092521"/>
              <a:gd name="connsiteY2" fmla="*/ 283070 h 1938311"/>
              <a:gd name="connsiteX3" fmla="*/ 2632029 w 3092521"/>
              <a:gd name="connsiteY3" fmla="*/ 388578 h 1938311"/>
              <a:gd name="connsiteX4" fmla="*/ 3080436 w 3092521"/>
              <a:gd name="connsiteY4" fmla="*/ 749063 h 1938311"/>
              <a:gd name="connsiteX5" fmla="*/ 2913383 w 3092521"/>
              <a:gd name="connsiteY5" fmla="*/ 1311770 h 1938311"/>
              <a:gd name="connsiteX6" fmla="*/ 2377052 w 3092521"/>
              <a:gd name="connsiteY6" fmla="*/ 1452447 h 1938311"/>
              <a:gd name="connsiteX7" fmla="*/ 2060529 w 3092521"/>
              <a:gd name="connsiteY7" fmla="*/ 1707424 h 1938311"/>
              <a:gd name="connsiteX8" fmla="*/ 1453859 w 3092521"/>
              <a:gd name="connsiteY8" fmla="*/ 1936024 h 1938311"/>
              <a:gd name="connsiteX9" fmla="*/ 1040621 w 3092521"/>
              <a:gd name="connsiteY9" fmla="*/ 1812932 h 1938311"/>
              <a:gd name="connsiteX10" fmla="*/ 706513 w 3092521"/>
              <a:gd name="connsiteY10" fmla="*/ 1619501 h 1938311"/>
              <a:gd name="connsiteX11" fmla="*/ 240521 w 3092521"/>
              <a:gd name="connsiteY11" fmla="*/ 1566747 h 1938311"/>
              <a:gd name="connsiteX12" fmla="*/ 178975 w 3092521"/>
              <a:gd name="connsiteY12" fmla="*/ 1355732 h 1938311"/>
              <a:gd name="connsiteX13" fmla="*/ 55883 w 3092521"/>
              <a:gd name="connsiteY13" fmla="*/ 1039209 h 1938311"/>
              <a:gd name="connsiteX14" fmla="*/ 20713 w 3092521"/>
              <a:gd name="connsiteY14" fmla="*/ 775440 h 1938311"/>
              <a:gd name="connsiteX15" fmla="*/ 372406 w 3092521"/>
              <a:gd name="connsiteY15" fmla="*/ 432540 h 1938311"/>
              <a:gd name="connsiteX16" fmla="*/ 706513 w 3092521"/>
              <a:gd name="connsiteY16" fmla="*/ 177563 h 193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2521" h="1938311">
                <a:moveTo>
                  <a:pt x="706513" y="177563"/>
                </a:moveTo>
                <a:cubicBezTo>
                  <a:pt x="898478" y="105759"/>
                  <a:pt x="1266291" y="-15868"/>
                  <a:pt x="1524198" y="1716"/>
                </a:cubicBezTo>
                <a:cubicBezTo>
                  <a:pt x="1782105" y="19300"/>
                  <a:pt x="2069321" y="218593"/>
                  <a:pt x="2253959" y="283070"/>
                </a:cubicBezTo>
                <a:cubicBezTo>
                  <a:pt x="2438597" y="347547"/>
                  <a:pt x="2494283" y="310913"/>
                  <a:pt x="2632029" y="388578"/>
                </a:cubicBezTo>
                <a:cubicBezTo>
                  <a:pt x="2769775" y="466244"/>
                  <a:pt x="3033544" y="595198"/>
                  <a:pt x="3080436" y="749063"/>
                </a:cubicBezTo>
                <a:cubicBezTo>
                  <a:pt x="3127328" y="902928"/>
                  <a:pt x="3030614" y="1194539"/>
                  <a:pt x="2913383" y="1311770"/>
                </a:cubicBezTo>
                <a:cubicBezTo>
                  <a:pt x="2796152" y="1429001"/>
                  <a:pt x="2519194" y="1386505"/>
                  <a:pt x="2377052" y="1452447"/>
                </a:cubicBezTo>
                <a:cubicBezTo>
                  <a:pt x="2234910" y="1518389"/>
                  <a:pt x="2214394" y="1626828"/>
                  <a:pt x="2060529" y="1707424"/>
                </a:cubicBezTo>
                <a:cubicBezTo>
                  <a:pt x="1906664" y="1788020"/>
                  <a:pt x="1623844" y="1918439"/>
                  <a:pt x="1453859" y="1936024"/>
                </a:cubicBezTo>
                <a:cubicBezTo>
                  <a:pt x="1283874" y="1953609"/>
                  <a:pt x="1165179" y="1865686"/>
                  <a:pt x="1040621" y="1812932"/>
                </a:cubicBezTo>
                <a:cubicBezTo>
                  <a:pt x="916063" y="1760178"/>
                  <a:pt x="839863" y="1660532"/>
                  <a:pt x="706513" y="1619501"/>
                </a:cubicBezTo>
                <a:cubicBezTo>
                  <a:pt x="573163" y="1578470"/>
                  <a:pt x="328444" y="1610708"/>
                  <a:pt x="240521" y="1566747"/>
                </a:cubicBezTo>
                <a:cubicBezTo>
                  <a:pt x="152598" y="1522786"/>
                  <a:pt x="209748" y="1443655"/>
                  <a:pt x="178975" y="1355732"/>
                </a:cubicBezTo>
                <a:cubicBezTo>
                  <a:pt x="148202" y="1267809"/>
                  <a:pt x="82260" y="1135924"/>
                  <a:pt x="55883" y="1039209"/>
                </a:cubicBezTo>
                <a:cubicBezTo>
                  <a:pt x="29506" y="942494"/>
                  <a:pt x="-32041" y="876551"/>
                  <a:pt x="20713" y="775440"/>
                </a:cubicBezTo>
                <a:cubicBezTo>
                  <a:pt x="73467" y="674329"/>
                  <a:pt x="255175" y="535117"/>
                  <a:pt x="372406" y="432540"/>
                </a:cubicBezTo>
                <a:cubicBezTo>
                  <a:pt x="489637" y="329963"/>
                  <a:pt x="514548" y="249367"/>
                  <a:pt x="706513" y="177563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4818D0-9B46-4D99-8A20-011B599EFBD7}"/>
              </a:ext>
            </a:extLst>
          </p:cNvPr>
          <p:cNvSpPr txBox="1"/>
          <p:nvPr/>
        </p:nvSpPr>
        <p:spPr>
          <a:xfrm>
            <a:off x="1129144" y="1490008"/>
            <a:ext cx="2819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Повреждение зданий и сооружений в приграничных регионах </a:t>
            </a:r>
          </a:p>
        </p:txBody>
      </p:sp>
      <p:sp>
        <p:nvSpPr>
          <p:cNvPr id="16" name="Полилиния 19">
            <a:extLst>
              <a:ext uri="{FF2B5EF4-FFF2-40B4-BE49-F238E27FC236}">
                <a16:creationId xmlns:a16="http://schemas.microsoft.com/office/drawing/2014/main" id="{95927BAE-7A7C-4FD3-8B78-9F6A454D751C}"/>
              </a:ext>
            </a:extLst>
          </p:cNvPr>
          <p:cNvSpPr/>
          <p:nvPr/>
        </p:nvSpPr>
        <p:spPr>
          <a:xfrm>
            <a:off x="8056222" y="996236"/>
            <a:ext cx="3417093" cy="2176563"/>
          </a:xfrm>
          <a:custGeom>
            <a:avLst/>
            <a:gdLst>
              <a:gd name="connsiteX0" fmla="*/ 373220 w 2840745"/>
              <a:gd name="connsiteY0" fmla="*/ 1287829 h 1500892"/>
              <a:gd name="connsiteX1" fmla="*/ 3943 w 2840745"/>
              <a:gd name="connsiteY1" fmla="*/ 874591 h 1500892"/>
              <a:gd name="connsiteX2" fmla="*/ 214959 w 2840745"/>
              <a:gd name="connsiteY2" fmla="*/ 408598 h 1500892"/>
              <a:gd name="connsiteX3" fmla="*/ 768874 w 2840745"/>
              <a:gd name="connsiteY3" fmla="*/ 391014 h 1500892"/>
              <a:gd name="connsiteX4" fmla="*/ 1155735 w 2840745"/>
              <a:gd name="connsiteY4" fmla="*/ 338260 h 1500892"/>
              <a:gd name="connsiteX5" fmla="*/ 1648105 w 2840745"/>
              <a:gd name="connsiteY5" fmla="*/ 30529 h 1500892"/>
              <a:gd name="connsiteX6" fmla="*/ 1938251 w 2840745"/>
              <a:gd name="connsiteY6" fmla="*/ 56906 h 1500892"/>
              <a:gd name="connsiteX7" fmla="*/ 2430620 w 2840745"/>
              <a:gd name="connsiteY7" fmla="*/ 434975 h 1500892"/>
              <a:gd name="connsiteX8" fmla="*/ 2808689 w 2840745"/>
              <a:gd name="connsiteY8" fmla="*/ 698745 h 1500892"/>
              <a:gd name="connsiteX9" fmla="*/ 2791105 w 2840745"/>
              <a:gd name="connsiteY9" fmla="*/ 997683 h 1500892"/>
              <a:gd name="connsiteX10" fmla="*/ 2553712 w 2840745"/>
              <a:gd name="connsiteY10" fmla="*/ 1384545 h 1500892"/>
              <a:gd name="connsiteX11" fmla="*/ 2193228 w 2840745"/>
              <a:gd name="connsiteY11" fmla="*/ 1340583 h 1500892"/>
              <a:gd name="connsiteX12" fmla="*/ 1823951 w 2840745"/>
              <a:gd name="connsiteY12" fmla="*/ 1270245 h 1500892"/>
              <a:gd name="connsiteX13" fmla="*/ 1357959 w 2840745"/>
              <a:gd name="connsiteY13" fmla="*/ 1366960 h 1500892"/>
              <a:gd name="connsiteX14" fmla="*/ 971097 w 2840745"/>
              <a:gd name="connsiteY14" fmla="*/ 1498845 h 1500892"/>
              <a:gd name="connsiteX15" fmla="*/ 619405 w 2840745"/>
              <a:gd name="connsiteY15" fmla="*/ 1437298 h 1500892"/>
              <a:gd name="connsiteX16" fmla="*/ 373220 w 2840745"/>
              <a:gd name="connsiteY16" fmla="*/ 1287829 h 15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0745" h="1500892">
                <a:moveTo>
                  <a:pt x="373220" y="1287829"/>
                </a:moveTo>
                <a:cubicBezTo>
                  <a:pt x="270643" y="1194045"/>
                  <a:pt x="30320" y="1021129"/>
                  <a:pt x="3943" y="874591"/>
                </a:cubicBezTo>
                <a:cubicBezTo>
                  <a:pt x="-22434" y="728052"/>
                  <a:pt x="87471" y="489194"/>
                  <a:pt x="214959" y="408598"/>
                </a:cubicBezTo>
                <a:cubicBezTo>
                  <a:pt x="342447" y="328002"/>
                  <a:pt x="612078" y="402737"/>
                  <a:pt x="768874" y="391014"/>
                </a:cubicBezTo>
                <a:cubicBezTo>
                  <a:pt x="925670" y="379291"/>
                  <a:pt x="1009197" y="398341"/>
                  <a:pt x="1155735" y="338260"/>
                </a:cubicBezTo>
                <a:cubicBezTo>
                  <a:pt x="1302274" y="278179"/>
                  <a:pt x="1517686" y="77421"/>
                  <a:pt x="1648105" y="30529"/>
                </a:cubicBezTo>
                <a:cubicBezTo>
                  <a:pt x="1778524" y="-16363"/>
                  <a:pt x="1807832" y="-10502"/>
                  <a:pt x="1938251" y="56906"/>
                </a:cubicBezTo>
                <a:cubicBezTo>
                  <a:pt x="2068670" y="124314"/>
                  <a:pt x="2285547" y="328002"/>
                  <a:pt x="2430620" y="434975"/>
                </a:cubicBezTo>
                <a:cubicBezTo>
                  <a:pt x="2575693" y="541948"/>
                  <a:pt x="2748608" y="604960"/>
                  <a:pt x="2808689" y="698745"/>
                </a:cubicBezTo>
                <a:cubicBezTo>
                  <a:pt x="2868770" y="792530"/>
                  <a:pt x="2833601" y="883383"/>
                  <a:pt x="2791105" y="997683"/>
                </a:cubicBezTo>
                <a:cubicBezTo>
                  <a:pt x="2748609" y="1111983"/>
                  <a:pt x="2653358" y="1327395"/>
                  <a:pt x="2553712" y="1384545"/>
                </a:cubicBezTo>
                <a:cubicBezTo>
                  <a:pt x="2454066" y="1441695"/>
                  <a:pt x="2314855" y="1359633"/>
                  <a:pt x="2193228" y="1340583"/>
                </a:cubicBezTo>
                <a:cubicBezTo>
                  <a:pt x="2071601" y="1321533"/>
                  <a:pt x="1963162" y="1265849"/>
                  <a:pt x="1823951" y="1270245"/>
                </a:cubicBezTo>
                <a:cubicBezTo>
                  <a:pt x="1684740" y="1274641"/>
                  <a:pt x="1500101" y="1328860"/>
                  <a:pt x="1357959" y="1366960"/>
                </a:cubicBezTo>
                <a:cubicBezTo>
                  <a:pt x="1215817" y="1405060"/>
                  <a:pt x="1094189" y="1487122"/>
                  <a:pt x="971097" y="1498845"/>
                </a:cubicBezTo>
                <a:cubicBezTo>
                  <a:pt x="848005" y="1510568"/>
                  <a:pt x="716120" y="1469537"/>
                  <a:pt x="619405" y="1437298"/>
                </a:cubicBezTo>
                <a:cubicBezTo>
                  <a:pt x="522690" y="1405059"/>
                  <a:pt x="475797" y="1381613"/>
                  <a:pt x="373220" y="1287829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">
            <a:extLst>
              <a:ext uri="{FF2B5EF4-FFF2-40B4-BE49-F238E27FC236}">
                <a16:creationId xmlns:a16="http://schemas.microsoft.com/office/drawing/2014/main" id="{F3A53B65-E19A-43A6-8362-BB566BC2E8DF}"/>
              </a:ext>
            </a:extLst>
          </p:cNvPr>
          <p:cNvSpPr/>
          <p:nvPr/>
        </p:nvSpPr>
        <p:spPr>
          <a:xfrm>
            <a:off x="4331920" y="1180730"/>
            <a:ext cx="3340926" cy="2422145"/>
          </a:xfrm>
          <a:custGeom>
            <a:avLst/>
            <a:gdLst>
              <a:gd name="connsiteX0" fmla="*/ 1906231 w 3340926"/>
              <a:gd name="connsiteY0" fmla="*/ 935 h 1630456"/>
              <a:gd name="connsiteX1" fmla="*/ 1374217 w 3340926"/>
              <a:gd name="connsiteY1" fmla="*/ 84063 h 1630456"/>
              <a:gd name="connsiteX2" fmla="*/ 875453 w 3340926"/>
              <a:gd name="connsiteY2" fmla="*/ 50812 h 1630456"/>
              <a:gd name="connsiteX3" fmla="*/ 567882 w 3340926"/>
              <a:gd name="connsiteY3" fmla="*/ 325132 h 1630456"/>
              <a:gd name="connsiteX4" fmla="*/ 310188 w 3340926"/>
              <a:gd name="connsiteY4" fmla="*/ 383321 h 1630456"/>
              <a:gd name="connsiteX5" fmla="*/ 2617 w 3340926"/>
              <a:gd name="connsiteY5" fmla="*/ 873772 h 1630456"/>
              <a:gd name="connsiteX6" fmla="*/ 493068 w 3340926"/>
              <a:gd name="connsiteY6" fmla="*/ 1264470 h 1630456"/>
              <a:gd name="connsiteX7" fmla="*/ 808951 w 3340926"/>
              <a:gd name="connsiteY7" fmla="*/ 1114841 h 1630456"/>
              <a:gd name="connsiteX8" fmla="*/ 1041708 w 3340926"/>
              <a:gd name="connsiteY8" fmla="*/ 1397473 h 1630456"/>
              <a:gd name="connsiteX9" fmla="*/ 1490595 w 3340926"/>
              <a:gd name="connsiteY9" fmla="*/ 1630230 h 1630456"/>
              <a:gd name="connsiteX10" fmla="*/ 2030922 w 3340926"/>
              <a:gd name="connsiteY10" fmla="*/ 1439037 h 1630456"/>
              <a:gd name="connsiteX11" fmla="*/ 2305242 w 3340926"/>
              <a:gd name="connsiteY11" fmla="*/ 1364223 h 1630456"/>
              <a:gd name="connsiteX12" fmla="*/ 2737504 w 3340926"/>
              <a:gd name="connsiteY12" fmla="*/ 1397473 h 1630456"/>
              <a:gd name="connsiteX13" fmla="*/ 2828944 w 3340926"/>
              <a:gd name="connsiteY13" fmla="*/ 1189655 h 1630456"/>
              <a:gd name="connsiteX14" fmla="*/ 3036762 w 3340926"/>
              <a:gd name="connsiteY14" fmla="*/ 1081590 h 1630456"/>
              <a:gd name="connsiteX15" fmla="*/ 3294457 w 3340926"/>
              <a:gd name="connsiteY15" fmla="*/ 865459 h 1630456"/>
              <a:gd name="connsiteX16" fmla="*/ 3286144 w 3340926"/>
              <a:gd name="connsiteY16" fmla="*/ 416572 h 1630456"/>
              <a:gd name="connsiteX17" fmla="*/ 2745817 w 3340926"/>
              <a:gd name="connsiteY17" fmla="*/ 208753 h 1630456"/>
              <a:gd name="connsiteX18" fmla="*/ 2454871 w 3340926"/>
              <a:gd name="connsiteY18" fmla="*/ 233692 h 1630456"/>
              <a:gd name="connsiteX19" fmla="*/ 2172239 w 3340926"/>
              <a:gd name="connsiteY19" fmla="*/ 50812 h 1630456"/>
              <a:gd name="connsiteX20" fmla="*/ 1906231 w 3340926"/>
              <a:gd name="connsiteY20" fmla="*/ 935 h 163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0926" h="1630456">
                <a:moveTo>
                  <a:pt x="1906231" y="935"/>
                </a:moveTo>
                <a:cubicBezTo>
                  <a:pt x="1773227" y="6477"/>
                  <a:pt x="1546013" y="75750"/>
                  <a:pt x="1374217" y="84063"/>
                </a:cubicBezTo>
                <a:cubicBezTo>
                  <a:pt x="1202421" y="92376"/>
                  <a:pt x="1009842" y="10634"/>
                  <a:pt x="875453" y="50812"/>
                </a:cubicBezTo>
                <a:cubicBezTo>
                  <a:pt x="741064" y="90990"/>
                  <a:pt x="662093" y="269714"/>
                  <a:pt x="567882" y="325132"/>
                </a:cubicBezTo>
                <a:cubicBezTo>
                  <a:pt x="473671" y="380550"/>
                  <a:pt x="404399" y="291881"/>
                  <a:pt x="310188" y="383321"/>
                </a:cubicBezTo>
                <a:cubicBezTo>
                  <a:pt x="215977" y="474761"/>
                  <a:pt x="-27863" y="726914"/>
                  <a:pt x="2617" y="873772"/>
                </a:cubicBezTo>
                <a:cubicBezTo>
                  <a:pt x="33097" y="1020630"/>
                  <a:pt x="358679" y="1224292"/>
                  <a:pt x="493068" y="1264470"/>
                </a:cubicBezTo>
                <a:cubicBezTo>
                  <a:pt x="627457" y="1304648"/>
                  <a:pt x="717511" y="1092674"/>
                  <a:pt x="808951" y="1114841"/>
                </a:cubicBezTo>
                <a:cubicBezTo>
                  <a:pt x="900391" y="1137008"/>
                  <a:pt x="928101" y="1311575"/>
                  <a:pt x="1041708" y="1397473"/>
                </a:cubicBezTo>
                <a:cubicBezTo>
                  <a:pt x="1155315" y="1483371"/>
                  <a:pt x="1325726" y="1623303"/>
                  <a:pt x="1490595" y="1630230"/>
                </a:cubicBezTo>
                <a:cubicBezTo>
                  <a:pt x="1655464" y="1637157"/>
                  <a:pt x="1895148" y="1483371"/>
                  <a:pt x="2030922" y="1439037"/>
                </a:cubicBezTo>
                <a:cubicBezTo>
                  <a:pt x="2166696" y="1394703"/>
                  <a:pt x="2187478" y="1371150"/>
                  <a:pt x="2305242" y="1364223"/>
                </a:cubicBezTo>
                <a:cubicBezTo>
                  <a:pt x="2423006" y="1357296"/>
                  <a:pt x="2650220" y="1426568"/>
                  <a:pt x="2737504" y="1397473"/>
                </a:cubicBezTo>
                <a:cubicBezTo>
                  <a:pt x="2824788" y="1368378"/>
                  <a:pt x="2779068" y="1242302"/>
                  <a:pt x="2828944" y="1189655"/>
                </a:cubicBezTo>
                <a:cubicBezTo>
                  <a:pt x="2878820" y="1137008"/>
                  <a:pt x="2959177" y="1135623"/>
                  <a:pt x="3036762" y="1081590"/>
                </a:cubicBezTo>
                <a:cubicBezTo>
                  <a:pt x="3114348" y="1027557"/>
                  <a:pt x="3252893" y="976295"/>
                  <a:pt x="3294457" y="865459"/>
                </a:cubicBezTo>
                <a:cubicBezTo>
                  <a:pt x="3336021" y="754623"/>
                  <a:pt x="3377584" y="526023"/>
                  <a:pt x="3286144" y="416572"/>
                </a:cubicBezTo>
                <a:cubicBezTo>
                  <a:pt x="3194704" y="307121"/>
                  <a:pt x="2884362" y="239233"/>
                  <a:pt x="2745817" y="208753"/>
                </a:cubicBezTo>
                <a:cubicBezTo>
                  <a:pt x="2607272" y="178273"/>
                  <a:pt x="2550467" y="260015"/>
                  <a:pt x="2454871" y="233692"/>
                </a:cubicBezTo>
                <a:cubicBezTo>
                  <a:pt x="2359275" y="207369"/>
                  <a:pt x="2260908" y="86834"/>
                  <a:pt x="2172239" y="50812"/>
                </a:cubicBezTo>
                <a:cubicBezTo>
                  <a:pt x="2083570" y="14790"/>
                  <a:pt x="2039235" y="-4607"/>
                  <a:pt x="1906231" y="935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21871E-B8B1-4767-A7DA-01E60021637C}"/>
              </a:ext>
            </a:extLst>
          </p:cNvPr>
          <p:cNvSpPr txBox="1"/>
          <p:nvPr/>
        </p:nvSpPr>
        <p:spPr>
          <a:xfrm>
            <a:off x="4686299" y="1490008"/>
            <a:ext cx="2819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Большой объем строительства многоэтажных/высотных зданий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49E23-3911-42F4-BCBF-A9B198E3D43D}"/>
              </a:ext>
            </a:extLst>
          </p:cNvPr>
          <p:cNvSpPr txBox="1"/>
          <p:nvPr/>
        </p:nvSpPr>
        <p:spPr>
          <a:xfrm>
            <a:off x="8243455" y="1426313"/>
            <a:ext cx="2819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Повреждение зданий и сооружений при их эксплуатации</a:t>
            </a:r>
          </a:p>
        </p:txBody>
      </p:sp>
      <p:sp>
        <p:nvSpPr>
          <p:cNvPr id="27" name="Полилиния: фигура 26">
            <a:extLst>
              <a:ext uri="{FF2B5EF4-FFF2-40B4-BE49-F238E27FC236}">
                <a16:creationId xmlns:a16="http://schemas.microsoft.com/office/drawing/2014/main" id="{47CB91C0-0133-41DD-9214-C41EA55741E6}"/>
              </a:ext>
            </a:extLst>
          </p:cNvPr>
          <p:cNvSpPr/>
          <p:nvPr/>
        </p:nvSpPr>
        <p:spPr>
          <a:xfrm>
            <a:off x="2083351" y="4354238"/>
            <a:ext cx="5687015" cy="1628855"/>
          </a:xfrm>
          <a:custGeom>
            <a:avLst/>
            <a:gdLst>
              <a:gd name="connsiteX0" fmla="*/ 1529861 w 5687015"/>
              <a:gd name="connsiteY0" fmla="*/ 102352 h 1628855"/>
              <a:gd name="connsiteX1" fmla="*/ 810769 w 5687015"/>
              <a:gd name="connsiteY1" fmla="*/ 244395 h 1628855"/>
              <a:gd name="connsiteX2" fmla="*/ 437907 w 5687015"/>
              <a:gd name="connsiteY2" fmla="*/ 635012 h 1628855"/>
              <a:gd name="connsiteX3" fmla="*/ 2901 w 5687015"/>
              <a:gd name="connsiteY3" fmla="*/ 1167673 h 1628855"/>
              <a:gd name="connsiteX4" fmla="*/ 286987 w 5687015"/>
              <a:gd name="connsiteY4" fmla="*/ 1611556 h 1628855"/>
              <a:gd name="connsiteX5" fmla="*/ 1006078 w 5687015"/>
              <a:gd name="connsiteY5" fmla="*/ 1513902 h 1628855"/>
              <a:gd name="connsiteX6" fmla="*/ 1876090 w 5687015"/>
              <a:gd name="connsiteY6" fmla="*/ 1283082 h 1628855"/>
              <a:gd name="connsiteX7" fmla="*/ 2675080 w 5687015"/>
              <a:gd name="connsiteY7" fmla="*/ 1478391 h 1628855"/>
              <a:gd name="connsiteX8" fmla="*/ 3136719 w 5687015"/>
              <a:gd name="connsiteY8" fmla="*/ 1576045 h 1628855"/>
              <a:gd name="connsiteX9" fmla="*/ 3704890 w 5687015"/>
              <a:gd name="connsiteY9" fmla="*/ 1247572 h 1628855"/>
              <a:gd name="connsiteX10" fmla="*/ 4175406 w 5687015"/>
              <a:gd name="connsiteY10" fmla="*/ 1256449 h 1628855"/>
              <a:gd name="connsiteX11" fmla="*/ 4716944 w 5687015"/>
              <a:gd name="connsiteY11" fmla="*/ 1354104 h 1628855"/>
              <a:gd name="connsiteX12" fmla="*/ 5169705 w 5687015"/>
              <a:gd name="connsiteY12" fmla="*/ 1345226 h 1628855"/>
              <a:gd name="connsiteX13" fmla="*/ 5657977 w 5687015"/>
              <a:gd name="connsiteY13" fmla="*/ 1114407 h 1628855"/>
              <a:gd name="connsiteX14" fmla="*/ 5586956 w 5687015"/>
              <a:gd name="connsiteY14" fmla="*/ 839199 h 1628855"/>
              <a:gd name="connsiteX15" fmla="*/ 5222971 w 5687015"/>
              <a:gd name="connsiteY15" fmla="*/ 697156 h 1628855"/>
              <a:gd name="connsiteX16" fmla="*/ 5143072 w 5687015"/>
              <a:gd name="connsiteY16" fmla="*/ 333172 h 1628855"/>
              <a:gd name="connsiteX17" fmla="*/ 4521635 w 5687015"/>
              <a:gd name="connsiteY17" fmla="*/ 57964 h 1628855"/>
              <a:gd name="connsiteX18" fmla="*/ 3562847 w 5687015"/>
              <a:gd name="connsiteY18" fmla="*/ 182251 h 1628855"/>
              <a:gd name="connsiteX19" fmla="*/ 2941410 w 5687015"/>
              <a:gd name="connsiteY19" fmla="*/ 4698 h 1628855"/>
              <a:gd name="connsiteX20" fmla="*/ 2151298 w 5687015"/>
              <a:gd name="connsiteY20" fmla="*/ 57964 h 1628855"/>
              <a:gd name="connsiteX21" fmla="*/ 1529861 w 5687015"/>
              <a:gd name="connsiteY21" fmla="*/ 102352 h 1628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7015" h="1628855">
                <a:moveTo>
                  <a:pt x="1529861" y="102352"/>
                </a:moveTo>
                <a:cubicBezTo>
                  <a:pt x="1306440" y="133424"/>
                  <a:pt x="992761" y="155618"/>
                  <a:pt x="810769" y="244395"/>
                </a:cubicBezTo>
                <a:cubicBezTo>
                  <a:pt x="628777" y="333172"/>
                  <a:pt x="572552" y="481132"/>
                  <a:pt x="437907" y="635012"/>
                </a:cubicBezTo>
                <a:cubicBezTo>
                  <a:pt x="303262" y="788892"/>
                  <a:pt x="28054" y="1004916"/>
                  <a:pt x="2901" y="1167673"/>
                </a:cubicBezTo>
                <a:cubicBezTo>
                  <a:pt x="-22252" y="1330430"/>
                  <a:pt x="119791" y="1553851"/>
                  <a:pt x="286987" y="1611556"/>
                </a:cubicBezTo>
                <a:cubicBezTo>
                  <a:pt x="454183" y="1669261"/>
                  <a:pt x="741227" y="1568648"/>
                  <a:pt x="1006078" y="1513902"/>
                </a:cubicBezTo>
                <a:cubicBezTo>
                  <a:pt x="1270929" y="1459156"/>
                  <a:pt x="1597923" y="1289001"/>
                  <a:pt x="1876090" y="1283082"/>
                </a:cubicBezTo>
                <a:cubicBezTo>
                  <a:pt x="2154257" y="1277164"/>
                  <a:pt x="2464975" y="1429564"/>
                  <a:pt x="2675080" y="1478391"/>
                </a:cubicBezTo>
                <a:cubicBezTo>
                  <a:pt x="2885185" y="1527218"/>
                  <a:pt x="2965084" y="1614515"/>
                  <a:pt x="3136719" y="1576045"/>
                </a:cubicBezTo>
                <a:cubicBezTo>
                  <a:pt x="3308354" y="1537575"/>
                  <a:pt x="3531776" y="1300838"/>
                  <a:pt x="3704890" y="1247572"/>
                </a:cubicBezTo>
                <a:cubicBezTo>
                  <a:pt x="3878005" y="1194306"/>
                  <a:pt x="4006730" y="1238694"/>
                  <a:pt x="4175406" y="1256449"/>
                </a:cubicBezTo>
                <a:cubicBezTo>
                  <a:pt x="4344082" y="1274204"/>
                  <a:pt x="4551228" y="1339308"/>
                  <a:pt x="4716944" y="1354104"/>
                </a:cubicBezTo>
                <a:cubicBezTo>
                  <a:pt x="4882660" y="1368900"/>
                  <a:pt x="5012866" y="1385176"/>
                  <a:pt x="5169705" y="1345226"/>
                </a:cubicBezTo>
                <a:cubicBezTo>
                  <a:pt x="5326544" y="1305277"/>
                  <a:pt x="5588435" y="1198745"/>
                  <a:pt x="5657977" y="1114407"/>
                </a:cubicBezTo>
                <a:cubicBezTo>
                  <a:pt x="5727519" y="1030069"/>
                  <a:pt x="5659457" y="908741"/>
                  <a:pt x="5586956" y="839199"/>
                </a:cubicBezTo>
                <a:cubicBezTo>
                  <a:pt x="5514455" y="769657"/>
                  <a:pt x="5296952" y="781494"/>
                  <a:pt x="5222971" y="697156"/>
                </a:cubicBezTo>
                <a:cubicBezTo>
                  <a:pt x="5148990" y="612818"/>
                  <a:pt x="5259961" y="439704"/>
                  <a:pt x="5143072" y="333172"/>
                </a:cubicBezTo>
                <a:cubicBezTo>
                  <a:pt x="5026183" y="226640"/>
                  <a:pt x="4785006" y="83117"/>
                  <a:pt x="4521635" y="57964"/>
                </a:cubicBezTo>
                <a:cubicBezTo>
                  <a:pt x="4258264" y="32810"/>
                  <a:pt x="3826218" y="191129"/>
                  <a:pt x="3562847" y="182251"/>
                </a:cubicBezTo>
                <a:cubicBezTo>
                  <a:pt x="3299476" y="173373"/>
                  <a:pt x="3176668" y="25412"/>
                  <a:pt x="2941410" y="4698"/>
                </a:cubicBezTo>
                <a:cubicBezTo>
                  <a:pt x="2706152" y="-16016"/>
                  <a:pt x="2382117" y="37250"/>
                  <a:pt x="2151298" y="57964"/>
                </a:cubicBezTo>
                <a:cubicBezTo>
                  <a:pt x="1920479" y="78678"/>
                  <a:pt x="1753282" y="71280"/>
                  <a:pt x="1529861" y="102352"/>
                </a:cubicBezTo>
                <a:close/>
              </a:path>
            </a:pathLst>
          </a:custGeom>
          <a:solidFill>
            <a:srgbClr val="CC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3A389-A6C8-47BC-8B57-4C9EA06185AA}"/>
              </a:ext>
            </a:extLst>
          </p:cNvPr>
          <p:cNvSpPr txBox="1"/>
          <p:nvPr/>
        </p:nvSpPr>
        <p:spPr>
          <a:xfrm>
            <a:off x="2538844" y="4536995"/>
            <a:ext cx="5079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4164A"/>
                </a:solidFill>
                <a:latin typeface="Bookman Old Style" panose="02050604050505020204" pitchFamily="18" charset="0"/>
              </a:rPr>
              <a:t>Увеличение объема строительной экспертиз</a:t>
            </a:r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A9653A55-21C7-4F43-BD95-82B854881569}"/>
              </a:ext>
            </a:extLst>
          </p:cNvPr>
          <p:cNvSpPr/>
          <p:nvPr/>
        </p:nvSpPr>
        <p:spPr>
          <a:xfrm>
            <a:off x="1133060" y="3453415"/>
            <a:ext cx="1734428" cy="1513086"/>
          </a:xfrm>
          <a:custGeom>
            <a:avLst/>
            <a:gdLst>
              <a:gd name="connsiteX0" fmla="*/ 12160 w 2684339"/>
              <a:gd name="connsiteY0" fmla="*/ 0 h 2698811"/>
              <a:gd name="connsiteX1" fmla="*/ 269613 w 2684339"/>
              <a:gd name="connsiteY1" fmla="*/ 994299 h 2698811"/>
              <a:gd name="connsiteX2" fmla="*/ 1832083 w 2684339"/>
              <a:gd name="connsiteY2" fmla="*/ 1491448 h 2698811"/>
              <a:gd name="connsiteX3" fmla="*/ 2684339 w 2684339"/>
              <a:gd name="connsiteY3" fmla="*/ 2698811 h 2698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4339" h="2698811">
                <a:moveTo>
                  <a:pt x="12160" y="0"/>
                </a:moveTo>
                <a:cubicBezTo>
                  <a:pt x="-10774" y="372862"/>
                  <a:pt x="-33707" y="745724"/>
                  <a:pt x="269613" y="994299"/>
                </a:cubicBezTo>
                <a:cubicBezTo>
                  <a:pt x="572933" y="1242874"/>
                  <a:pt x="1429629" y="1207363"/>
                  <a:pt x="1832083" y="1491448"/>
                </a:cubicBezTo>
                <a:cubicBezTo>
                  <a:pt x="2234537" y="1775533"/>
                  <a:pt x="2459438" y="2237172"/>
                  <a:pt x="2684339" y="2698811"/>
                </a:cubicBezTo>
              </a:path>
            </a:pathLst>
          </a:custGeom>
          <a:ln w="19050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3FEF678C-DB18-495B-9A76-B94E783C4017}"/>
              </a:ext>
            </a:extLst>
          </p:cNvPr>
          <p:cNvSpPr/>
          <p:nvPr/>
        </p:nvSpPr>
        <p:spPr>
          <a:xfrm rot="5049635">
            <a:off x="6771521" y="2816573"/>
            <a:ext cx="1427697" cy="2282111"/>
          </a:xfrm>
          <a:custGeom>
            <a:avLst/>
            <a:gdLst>
              <a:gd name="connsiteX0" fmla="*/ 0 w 1203085"/>
              <a:gd name="connsiteY0" fmla="*/ 0 h 1589103"/>
              <a:gd name="connsiteX1" fmla="*/ 1154097 w 1203085"/>
              <a:gd name="connsiteY1" fmla="*/ 745724 h 1589103"/>
              <a:gd name="connsiteX2" fmla="*/ 994299 w 1203085"/>
              <a:gd name="connsiteY2" fmla="*/ 1340528 h 1589103"/>
              <a:gd name="connsiteX3" fmla="*/ 1038687 w 1203085"/>
              <a:gd name="connsiteY3" fmla="*/ 1589103 h 158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3085" h="1589103">
                <a:moveTo>
                  <a:pt x="0" y="0"/>
                </a:moveTo>
                <a:cubicBezTo>
                  <a:pt x="494190" y="261151"/>
                  <a:pt x="988381" y="522303"/>
                  <a:pt x="1154097" y="745724"/>
                </a:cubicBezTo>
                <a:cubicBezTo>
                  <a:pt x="1319814" y="969145"/>
                  <a:pt x="1013534" y="1199965"/>
                  <a:pt x="994299" y="1340528"/>
                </a:cubicBezTo>
                <a:cubicBezTo>
                  <a:pt x="975064" y="1481091"/>
                  <a:pt x="1006875" y="1535097"/>
                  <a:pt x="1038687" y="1589103"/>
                </a:cubicBezTo>
              </a:path>
            </a:pathLst>
          </a:custGeom>
          <a:ln w="19050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3A318D0B-7A59-4DB4-B678-C40B3E664769}"/>
              </a:ext>
            </a:extLst>
          </p:cNvPr>
          <p:cNvSpPr/>
          <p:nvPr/>
        </p:nvSpPr>
        <p:spPr>
          <a:xfrm>
            <a:off x="4329149" y="2890460"/>
            <a:ext cx="319846" cy="1695635"/>
          </a:xfrm>
          <a:custGeom>
            <a:avLst/>
            <a:gdLst>
              <a:gd name="connsiteX0" fmla="*/ 319846 w 319846"/>
              <a:gd name="connsiteY0" fmla="*/ 0 h 1695635"/>
              <a:gd name="connsiteX1" fmla="*/ 250 w 319846"/>
              <a:gd name="connsiteY1" fmla="*/ 639193 h 1695635"/>
              <a:gd name="connsiteX2" fmla="*/ 266580 w 319846"/>
              <a:gd name="connsiteY2" fmla="*/ 1358284 h 1695635"/>
              <a:gd name="connsiteX3" fmla="*/ 275458 w 319846"/>
              <a:gd name="connsiteY3" fmla="*/ 1695635 h 1695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846" h="1695635">
                <a:moveTo>
                  <a:pt x="319846" y="0"/>
                </a:moveTo>
                <a:cubicBezTo>
                  <a:pt x="164487" y="206406"/>
                  <a:pt x="9128" y="412812"/>
                  <a:pt x="250" y="639193"/>
                </a:cubicBezTo>
                <a:cubicBezTo>
                  <a:pt x="-8628" y="865574"/>
                  <a:pt x="220712" y="1182210"/>
                  <a:pt x="266580" y="1358284"/>
                </a:cubicBezTo>
                <a:cubicBezTo>
                  <a:pt x="312448" y="1534358"/>
                  <a:pt x="293953" y="1614996"/>
                  <a:pt x="275458" y="1695635"/>
                </a:cubicBezTo>
              </a:path>
            </a:pathLst>
          </a:custGeom>
          <a:ln w="19050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D4B9E1B3-D848-4BD3-B452-3A74508DAC2F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794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4E320BF8-B97C-459E-B6E3-B95424AE7767}"/>
              </a:ext>
            </a:extLst>
          </p:cNvPr>
          <p:cNvSpPr/>
          <p:nvPr/>
        </p:nvSpPr>
        <p:spPr>
          <a:xfrm>
            <a:off x="71021" y="266235"/>
            <a:ext cx="11606299" cy="6205304"/>
          </a:xfrm>
          <a:custGeom>
            <a:avLst/>
            <a:gdLst>
              <a:gd name="connsiteX0" fmla="*/ 3818006 w 11535885"/>
              <a:gd name="connsiteY0" fmla="*/ 6099054 h 6202254"/>
              <a:gd name="connsiteX1" fmla="*/ 400103 w 11535885"/>
              <a:gd name="connsiteY1" fmla="*/ 5557516 h 6202254"/>
              <a:gd name="connsiteX2" fmla="*/ 249182 w 11535885"/>
              <a:gd name="connsiteY2" fmla="*/ 3941781 h 6202254"/>
              <a:gd name="connsiteX3" fmla="*/ 2024716 w 11535885"/>
              <a:gd name="connsiteY3" fmla="*/ 3426876 h 6202254"/>
              <a:gd name="connsiteX4" fmla="*/ 2699419 w 11535885"/>
              <a:gd name="connsiteY4" fmla="*/ 2157369 h 6202254"/>
              <a:gd name="connsiteX5" fmla="*/ 3542798 w 11535885"/>
              <a:gd name="connsiteY5" fmla="*/ 1322868 h 6202254"/>
              <a:gd name="connsiteX6" fmla="*/ 4261889 w 11535885"/>
              <a:gd name="connsiteY6" fmla="*/ 372957 h 6202254"/>
              <a:gd name="connsiteX7" fmla="*/ 6117322 w 11535885"/>
              <a:gd name="connsiteY7" fmla="*/ 17850 h 6202254"/>
              <a:gd name="connsiteX8" fmla="*/ 8017144 w 11535885"/>
              <a:gd name="connsiteY8" fmla="*/ 870107 h 6202254"/>
              <a:gd name="connsiteX9" fmla="*/ 8434394 w 11535885"/>
              <a:gd name="connsiteY9" fmla="*/ 2326045 h 6202254"/>
              <a:gd name="connsiteX10" fmla="*/ 9251140 w 11535885"/>
              <a:gd name="connsiteY10" fmla="*/ 2938604 h 6202254"/>
              <a:gd name="connsiteX11" fmla="*/ 11017796 w 11535885"/>
              <a:gd name="connsiteY11" fmla="*/ 3915148 h 6202254"/>
              <a:gd name="connsiteX12" fmla="*/ 11523823 w 11535885"/>
              <a:gd name="connsiteY12" fmla="*/ 4820670 h 6202254"/>
              <a:gd name="connsiteX13" fmla="*/ 10636056 w 11535885"/>
              <a:gd name="connsiteY13" fmla="*/ 5939256 h 6202254"/>
              <a:gd name="connsiteX14" fmla="*/ 8336740 w 11535885"/>
              <a:gd name="connsiteY14" fmla="*/ 6178953 h 6202254"/>
              <a:gd name="connsiteX15" fmla="*/ 7209276 w 11535885"/>
              <a:gd name="connsiteY15" fmla="*/ 5530883 h 6202254"/>
              <a:gd name="connsiteX16" fmla="*/ 5984157 w 11535885"/>
              <a:gd name="connsiteY16" fmla="*/ 5495373 h 6202254"/>
              <a:gd name="connsiteX17" fmla="*/ 4279645 w 11535885"/>
              <a:gd name="connsiteY17" fmla="*/ 6001400 h 6202254"/>
              <a:gd name="connsiteX18" fmla="*/ 3818006 w 11535885"/>
              <a:gd name="connsiteY18" fmla="*/ 6099054 h 620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535885" h="6202254">
                <a:moveTo>
                  <a:pt x="3818006" y="6099054"/>
                </a:moveTo>
                <a:cubicBezTo>
                  <a:pt x="3171416" y="6025073"/>
                  <a:pt x="994907" y="5917061"/>
                  <a:pt x="400103" y="5557516"/>
                </a:cubicBezTo>
                <a:cubicBezTo>
                  <a:pt x="-194701" y="5197971"/>
                  <a:pt x="-21587" y="4296888"/>
                  <a:pt x="249182" y="3941781"/>
                </a:cubicBezTo>
                <a:cubicBezTo>
                  <a:pt x="519951" y="3586674"/>
                  <a:pt x="1616343" y="3724278"/>
                  <a:pt x="2024716" y="3426876"/>
                </a:cubicBezTo>
                <a:cubicBezTo>
                  <a:pt x="2433089" y="3129474"/>
                  <a:pt x="2446405" y="2508037"/>
                  <a:pt x="2699419" y="2157369"/>
                </a:cubicBezTo>
                <a:cubicBezTo>
                  <a:pt x="2952433" y="1806701"/>
                  <a:pt x="3282386" y="1620270"/>
                  <a:pt x="3542798" y="1322868"/>
                </a:cubicBezTo>
                <a:cubicBezTo>
                  <a:pt x="3803210" y="1025466"/>
                  <a:pt x="3832802" y="590460"/>
                  <a:pt x="4261889" y="372957"/>
                </a:cubicBezTo>
                <a:cubicBezTo>
                  <a:pt x="4690976" y="155454"/>
                  <a:pt x="5491446" y="-65008"/>
                  <a:pt x="6117322" y="17850"/>
                </a:cubicBezTo>
                <a:cubicBezTo>
                  <a:pt x="6743198" y="100708"/>
                  <a:pt x="7630965" y="485408"/>
                  <a:pt x="8017144" y="870107"/>
                </a:cubicBezTo>
                <a:cubicBezTo>
                  <a:pt x="8403323" y="1254806"/>
                  <a:pt x="8228728" y="1981296"/>
                  <a:pt x="8434394" y="2326045"/>
                </a:cubicBezTo>
                <a:cubicBezTo>
                  <a:pt x="8640060" y="2670794"/>
                  <a:pt x="8820573" y="2673753"/>
                  <a:pt x="9251140" y="2938604"/>
                </a:cubicBezTo>
                <a:cubicBezTo>
                  <a:pt x="9681707" y="3203454"/>
                  <a:pt x="10639016" y="3601470"/>
                  <a:pt x="11017796" y="3915148"/>
                </a:cubicBezTo>
                <a:cubicBezTo>
                  <a:pt x="11396576" y="4228826"/>
                  <a:pt x="11587446" y="4483319"/>
                  <a:pt x="11523823" y="4820670"/>
                </a:cubicBezTo>
                <a:cubicBezTo>
                  <a:pt x="11460200" y="5158021"/>
                  <a:pt x="11167237" y="5712875"/>
                  <a:pt x="10636056" y="5939256"/>
                </a:cubicBezTo>
                <a:cubicBezTo>
                  <a:pt x="10104876" y="6165637"/>
                  <a:pt x="8907870" y="6247015"/>
                  <a:pt x="8336740" y="6178953"/>
                </a:cubicBezTo>
                <a:cubicBezTo>
                  <a:pt x="7765610" y="6110891"/>
                  <a:pt x="7601373" y="5644813"/>
                  <a:pt x="7209276" y="5530883"/>
                </a:cubicBezTo>
                <a:cubicBezTo>
                  <a:pt x="6817179" y="5416953"/>
                  <a:pt x="6472429" y="5416954"/>
                  <a:pt x="5984157" y="5495373"/>
                </a:cubicBezTo>
                <a:cubicBezTo>
                  <a:pt x="5495885" y="5573792"/>
                  <a:pt x="4636231" y="5905225"/>
                  <a:pt x="4279645" y="6001400"/>
                </a:cubicBezTo>
                <a:cubicBezTo>
                  <a:pt x="3923059" y="6097575"/>
                  <a:pt x="4464596" y="6173035"/>
                  <a:pt x="3818006" y="6099054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176205" y="3310562"/>
            <a:ext cx="3474941" cy="70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ПРОБЛЕМЫ</a:t>
            </a:r>
            <a:r>
              <a:rPr lang="ru-RU" sz="4000" b="1" dirty="0">
                <a:solidFill>
                  <a:srgbClr val="34164A"/>
                </a:solidFill>
                <a:latin typeface="Artifakt Element Thin" panose="020B0203050000020004" pitchFamily="34" charset="-52"/>
                <a:ea typeface="Artifakt Element Thin" panose="020B0203050000020004" pitchFamily="34" charset="-52"/>
                <a:cs typeface="Arial"/>
              </a:rPr>
              <a:t> </a:t>
            </a:r>
            <a:endParaRPr lang="ru-RU" dirty="0"/>
          </a:p>
        </p:txBody>
      </p:sp>
      <p:sp>
        <p:nvSpPr>
          <p:cNvPr id="10" name="Полилиния 17">
            <a:extLst>
              <a:ext uri="{FF2B5EF4-FFF2-40B4-BE49-F238E27FC236}">
                <a16:creationId xmlns:a16="http://schemas.microsoft.com/office/drawing/2014/main" id="{E375D5D4-970D-49C8-8A06-555B87BE55DF}"/>
              </a:ext>
            </a:extLst>
          </p:cNvPr>
          <p:cNvSpPr/>
          <p:nvPr/>
        </p:nvSpPr>
        <p:spPr>
          <a:xfrm>
            <a:off x="141435" y="3911716"/>
            <a:ext cx="5310718" cy="2107344"/>
          </a:xfrm>
          <a:custGeom>
            <a:avLst/>
            <a:gdLst>
              <a:gd name="connsiteX0" fmla="*/ 706513 w 3092521"/>
              <a:gd name="connsiteY0" fmla="*/ 177563 h 1938311"/>
              <a:gd name="connsiteX1" fmla="*/ 1524198 w 3092521"/>
              <a:gd name="connsiteY1" fmla="*/ 1716 h 1938311"/>
              <a:gd name="connsiteX2" fmla="*/ 2253959 w 3092521"/>
              <a:gd name="connsiteY2" fmla="*/ 283070 h 1938311"/>
              <a:gd name="connsiteX3" fmla="*/ 2632029 w 3092521"/>
              <a:gd name="connsiteY3" fmla="*/ 388578 h 1938311"/>
              <a:gd name="connsiteX4" fmla="*/ 3080436 w 3092521"/>
              <a:gd name="connsiteY4" fmla="*/ 749063 h 1938311"/>
              <a:gd name="connsiteX5" fmla="*/ 2913383 w 3092521"/>
              <a:gd name="connsiteY5" fmla="*/ 1311770 h 1938311"/>
              <a:gd name="connsiteX6" fmla="*/ 2377052 w 3092521"/>
              <a:gd name="connsiteY6" fmla="*/ 1452447 h 1938311"/>
              <a:gd name="connsiteX7" fmla="*/ 2060529 w 3092521"/>
              <a:gd name="connsiteY7" fmla="*/ 1707424 h 1938311"/>
              <a:gd name="connsiteX8" fmla="*/ 1453859 w 3092521"/>
              <a:gd name="connsiteY8" fmla="*/ 1936024 h 1938311"/>
              <a:gd name="connsiteX9" fmla="*/ 1040621 w 3092521"/>
              <a:gd name="connsiteY9" fmla="*/ 1812932 h 1938311"/>
              <a:gd name="connsiteX10" fmla="*/ 706513 w 3092521"/>
              <a:gd name="connsiteY10" fmla="*/ 1619501 h 1938311"/>
              <a:gd name="connsiteX11" fmla="*/ 240521 w 3092521"/>
              <a:gd name="connsiteY11" fmla="*/ 1566747 h 1938311"/>
              <a:gd name="connsiteX12" fmla="*/ 178975 w 3092521"/>
              <a:gd name="connsiteY12" fmla="*/ 1355732 h 1938311"/>
              <a:gd name="connsiteX13" fmla="*/ 55883 w 3092521"/>
              <a:gd name="connsiteY13" fmla="*/ 1039209 h 1938311"/>
              <a:gd name="connsiteX14" fmla="*/ 20713 w 3092521"/>
              <a:gd name="connsiteY14" fmla="*/ 775440 h 1938311"/>
              <a:gd name="connsiteX15" fmla="*/ 372406 w 3092521"/>
              <a:gd name="connsiteY15" fmla="*/ 432540 h 1938311"/>
              <a:gd name="connsiteX16" fmla="*/ 706513 w 3092521"/>
              <a:gd name="connsiteY16" fmla="*/ 177563 h 193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92521" h="1938311">
                <a:moveTo>
                  <a:pt x="706513" y="177563"/>
                </a:moveTo>
                <a:cubicBezTo>
                  <a:pt x="898478" y="105759"/>
                  <a:pt x="1266291" y="-15868"/>
                  <a:pt x="1524198" y="1716"/>
                </a:cubicBezTo>
                <a:cubicBezTo>
                  <a:pt x="1782105" y="19300"/>
                  <a:pt x="2069321" y="218593"/>
                  <a:pt x="2253959" y="283070"/>
                </a:cubicBezTo>
                <a:cubicBezTo>
                  <a:pt x="2438597" y="347547"/>
                  <a:pt x="2494283" y="310913"/>
                  <a:pt x="2632029" y="388578"/>
                </a:cubicBezTo>
                <a:cubicBezTo>
                  <a:pt x="2769775" y="466244"/>
                  <a:pt x="3033544" y="595198"/>
                  <a:pt x="3080436" y="749063"/>
                </a:cubicBezTo>
                <a:cubicBezTo>
                  <a:pt x="3127328" y="902928"/>
                  <a:pt x="3030614" y="1194539"/>
                  <a:pt x="2913383" y="1311770"/>
                </a:cubicBezTo>
                <a:cubicBezTo>
                  <a:pt x="2796152" y="1429001"/>
                  <a:pt x="2519194" y="1386505"/>
                  <a:pt x="2377052" y="1452447"/>
                </a:cubicBezTo>
                <a:cubicBezTo>
                  <a:pt x="2234910" y="1518389"/>
                  <a:pt x="2214394" y="1626828"/>
                  <a:pt x="2060529" y="1707424"/>
                </a:cubicBezTo>
                <a:cubicBezTo>
                  <a:pt x="1906664" y="1788020"/>
                  <a:pt x="1623844" y="1918439"/>
                  <a:pt x="1453859" y="1936024"/>
                </a:cubicBezTo>
                <a:cubicBezTo>
                  <a:pt x="1283874" y="1953609"/>
                  <a:pt x="1165179" y="1865686"/>
                  <a:pt x="1040621" y="1812932"/>
                </a:cubicBezTo>
                <a:cubicBezTo>
                  <a:pt x="916063" y="1760178"/>
                  <a:pt x="839863" y="1660532"/>
                  <a:pt x="706513" y="1619501"/>
                </a:cubicBezTo>
                <a:cubicBezTo>
                  <a:pt x="573163" y="1578470"/>
                  <a:pt x="328444" y="1610708"/>
                  <a:pt x="240521" y="1566747"/>
                </a:cubicBezTo>
                <a:cubicBezTo>
                  <a:pt x="152598" y="1522786"/>
                  <a:pt x="209748" y="1443655"/>
                  <a:pt x="178975" y="1355732"/>
                </a:cubicBezTo>
                <a:cubicBezTo>
                  <a:pt x="148202" y="1267809"/>
                  <a:pt x="82260" y="1135924"/>
                  <a:pt x="55883" y="1039209"/>
                </a:cubicBezTo>
                <a:cubicBezTo>
                  <a:pt x="29506" y="942494"/>
                  <a:pt x="-32041" y="876551"/>
                  <a:pt x="20713" y="775440"/>
                </a:cubicBezTo>
                <a:cubicBezTo>
                  <a:pt x="73467" y="674329"/>
                  <a:pt x="255175" y="535117"/>
                  <a:pt x="372406" y="432540"/>
                </a:cubicBezTo>
                <a:cubicBezTo>
                  <a:pt x="489637" y="329963"/>
                  <a:pt x="514548" y="249367"/>
                  <a:pt x="706513" y="177563"/>
                </a:cubicBezTo>
                <a:close/>
              </a:path>
            </a:pathLst>
          </a:cu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олилиния 1">
            <a:extLst>
              <a:ext uri="{FF2B5EF4-FFF2-40B4-BE49-F238E27FC236}">
                <a16:creationId xmlns:a16="http://schemas.microsoft.com/office/drawing/2014/main" id="{6215A5D3-9653-4A9C-9AB7-CC035A6A909B}"/>
              </a:ext>
            </a:extLst>
          </p:cNvPr>
          <p:cNvSpPr/>
          <p:nvPr/>
        </p:nvSpPr>
        <p:spPr>
          <a:xfrm>
            <a:off x="4176205" y="386461"/>
            <a:ext cx="3719372" cy="2735735"/>
          </a:xfrm>
          <a:custGeom>
            <a:avLst/>
            <a:gdLst>
              <a:gd name="connsiteX0" fmla="*/ 1906231 w 3340926"/>
              <a:gd name="connsiteY0" fmla="*/ 935 h 1630456"/>
              <a:gd name="connsiteX1" fmla="*/ 1374217 w 3340926"/>
              <a:gd name="connsiteY1" fmla="*/ 84063 h 1630456"/>
              <a:gd name="connsiteX2" fmla="*/ 875453 w 3340926"/>
              <a:gd name="connsiteY2" fmla="*/ 50812 h 1630456"/>
              <a:gd name="connsiteX3" fmla="*/ 567882 w 3340926"/>
              <a:gd name="connsiteY3" fmla="*/ 325132 h 1630456"/>
              <a:gd name="connsiteX4" fmla="*/ 310188 w 3340926"/>
              <a:gd name="connsiteY4" fmla="*/ 383321 h 1630456"/>
              <a:gd name="connsiteX5" fmla="*/ 2617 w 3340926"/>
              <a:gd name="connsiteY5" fmla="*/ 873772 h 1630456"/>
              <a:gd name="connsiteX6" fmla="*/ 493068 w 3340926"/>
              <a:gd name="connsiteY6" fmla="*/ 1264470 h 1630456"/>
              <a:gd name="connsiteX7" fmla="*/ 808951 w 3340926"/>
              <a:gd name="connsiteY7" fmla="*/ 1114841 h 1630456"/>
              <a:gd name="connsiteX8" fmla="*/ 1041708 w 3340926"/>
              <a:gd name="connsiteY8" fmla="*/ 1397473 h 1630456"/>
              <a:gd name="connsiteX9" fmla="*/ 1490595 w 3340926"/>
              <a:gd name="connsiteY9" fmla="*/ 1630230 h 1630456"/>
              <a:gd name="connsiteX10" fmla="*/ 2030922 w 3340926"/>
              <a:gd name="connsiteY10" fmla="*/ 1439037 h 1630456"/>
              <a:gd name="connsiteX11" fmla="*/ 2305242 w 3340926"/>
              <a:gd name="connsiteY11" fmla="*/ 1364223 h 1630456"/>
              <a:gd name="connsiteX12" fmla="*/ 2737504 w 3340926"/>
              <a:gd name="connsiteY12" fmla="*/ 1397473 h 1630456"/>
              <a:gd name="connsiteX13" fmla="*/ 2828944 w 3340926"/>
              <a:gd name="connsiteY13" fmla="*/ 1189655 h 1630456"/>
              <a:gd name="connsiteX14" fmla="*/ 3036762 w 3340926"/>
              <a:gd name="connsiteY14" fmla="*/ 1081590 h 1630456"/>
              <a:gd name="connsiteX15" fmla="*/ 3294457 w 3340926"/>
              <a:gd name="connsiteY15" fmla="*/ 865459 h 1630456"/>
              <a:gd name="connsiteX16" fmla="*/ 3286144 w 3340926"/>
              <a:gd name="connsiteY16" fmla="*/ 416572 h 1630456"/>
              <a:gd name="connsiteX17" fmla="*/ 2745817 w 3340926"/>
              <a:gd name="connsiteY17" fmla="*/ 208753 h 1630456"/>
              <a:gd name="connsiteX18" fmla="*/ 2454871 w 3340926"/>
              <a:gd name="connsiteY18" fmla="*/ 233692 h 1630456"/>
              <a:gd name="connsiteX19" fmla="*/ 2172239 w 3340926"/>
              <a:gd name="connsiteY19" fmla="*/ 50812 h 1630456"/>
              <a:gd name="connsiteX20" fmla="*/ 1906231 w 3340926"/>
              <a:gd name="connsiteY20" fmla="*/ 935 h 163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40926" h="1630456">
                <a:moveTo>
                  <a:pt x="1906231" y="935"/>
                </a:moveTo>
                <a:cubicBezTo>
                  <a:pt x="1773227" y="6477"/>
                  <a:pt x="1546013" y="75750"/>
                  <a:pt x="1374217" y="84063"/>
                </a:cubicBezTo>
                <a:cubicBezTo>
                  <a:pt x="1202421" y="92376"/>
                  <a:pt x="1009842" y="10634"/>
                  <a:pt x="875453" y="50812"/>
                </a:cubicBezTo>
                <a:cubicBezTo>
                  <a:pt x="741064" y="90990"/>
                  <a:pt x="662093" y="269714"/>
                  <a:pt x="567882" y="325132"/>
                </a:cubicBezTo>
                <a:cubicBezTo>
                  <a:pt x="473671" y="380550"/>
                  <a:pt x="404399" y="291881"/>
                  <a:pt x="310188" y="383321"/>
                </a:cubicBezTo>
                <a:cubicBezTo>
                  <a:pt x="215977" y="474761"/>
                  <a:pt x="-27863" y="726914"/>
                  <a:pt x="2617" y="873772"/>
                </a:cubicBezTo>
                <a:cubicBezTo>
                  <a:pt x="33097" y="1020630"/>
                  <a:pt x="358679" y="1224292"/>
                  <a:pt x="493068" y="1264470"/>
                </a:cubicBezTo>
                <a:cubicBezTo>
                  <a:pt x="627457" y="1304648"/>
                  <a:pt x="717511" y="1092674"/>
                  <a:pt x="808951" y="1114841"/>
                </a:cubicBezTo>
                <a:cubicBezTo>
                  <a:pt x="900391" y="1137008"/>
                  <a:pt x="928101" y="1311575"/>
                  <a:pt x="1041708" y="1397473"/>
                </a:cubicBezTo>
                <a:cubicBezTo>
                  <a:pt x="1155315" y="1483371"/>
                  <a:pt x="1325726" y="1623303"/>
                  <a:pt x="1490595" y="1630230"/>
                </a:cubicBezTo>
                <a:cubicBezTo>
                  <a:pt x="1655464" y="1637157"/>
                  <a:pt x="1895148" y="1483371"/>
                  <a:pt x="2030922" y="1439037"/>
                </a:cubicBezTo>
                <a:cubicBezTo>
                  <a:pt x="2166696" y="1394703"/>
                  <a:pt x="2187478" y="1371150"/>
                  <a:pt x="2305242" y="1364223"/>
                </a:cubicBezTo>
                <a:cubicBezTo>
                  <a:pt x="2423006" y="1357296"/>
                  <a:pt x="2650220" y="1426568"/>
                  <a:pt x="2737504" y="1397473"/>
                </a:cubicBezTo>
                <a:cubicBezTo>
                  <a:pt x="2824788" y="1368378"/>
                  <a:pt x="2779068" y="1242302"/>
                  <a:pt x="2828944" y="1189655"/>
                </a:cubicBezTo>
                <a:cubicBezTo>
                  <a:pt x="2878820" y="1137008"/>
                  <a:pt x="2959177" y="1135623"/>
                  <a:pt x="3036762" y="1081590"/>
                </a:cubicBezTo>
                <a:cubicBezTo>
                  <a:pt x="3114348" y="1027557"/>
                  <a:pt x="3252893" y="976295"/>
                  <a:pt x="3294457" y="865459"/>
                </a:cubicBezTo>
                <a:cubicBezTo>
                  <a:pt x="3336021" y="754623"/>
                  <a:pt x="3377584" y="526023"/>
                  <a:pt x="3286144" y="416572"/>
                </a:cubicBezTo>
                <a:cubicBezTo>
                  <a:pt x="3194704" y="307121"/>
                  <a:pt x="2884362" y="239233"/>
                  <a:pt x="2745817" y="208753"/>
                </a:cubicBezTo>
                <a:cubicBezTo>
                  <a:pt x="2607272" y="178273"/>
                  <a:pt x="2550467" y="260015"/>
                  <a:pt x="2454871" y="233692"/>
                </a:cubicBezTo>
                <a:cubicBezTo>
                  <a:pt x="2359275" y="207369"/>
                  <a:pt x="2260908" y="86834"/>
                  <a:pt x="2172239" y="50812"/>
                </a:cubicBezTo>
                <a:cubicBezTo>
                  <a:pt x="2083570" y="14790"/>
                  <a:pt x="2039235" y="-4607"/>
                  <a:pt x="1906231" y="935"/>
                </a:cubicBezTo>
                <a:close/>
              </a:path>
            </a:pathLst>
          </a:cu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EA88E-766B-4D9F-85F0-F8A5773C5AA1}"/>
              </a:ext>
            </a:extLst>
          </p:cNvPr>
          <p:cNvSpPr txBox="1"/>
          <p:nvPr/>
        </p:nvSpPr>
        <p:spPr>
          <a:xfrm>
            <a:off x="354621" y="4340695"/>
            <a:ext cx="443651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34164A"/>
                </a:solidFill>
                <a:latin typeface="Bookman Old Style" panose="02050604050505020204" pitchFamily="18" charset="0"/>
              </a:rPr>
              <a:t>Безопасность</a:t>
            </a:r>
          </a:p>
          <a:p>
            <a:r>
              <a:rPr lang="ru-RU" sz="2000" dirty="0">
                <a:solidFill>
                  <a:srgbClr val="8A71D1"/>
                </a:solidFill>
                <a:latin typeface="Bookman Old Style" panose="02050604050505020204" pitchFamily="18" charset="0"/>
              </a:rPr>
              <a:t>(Запуск БПЛА на опасных/высотных объектах)</a:t>
            </a:r>
            <a:endParaRPr lang="ru-RU" sz="3600" dirty="0">
              <a:solidFill>
                <a:srgbClr val="8A71D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8E2DC-2D75-4AD8-B391-0C873D95B9FE}"/>
              </a:ext>
            </a:extLst>
          </p:cNvPr>
          <p:cNvSpPr txBox="1"/>
          <p:nvPr/>
        </p:nvSpPr>
        <p:spPr>
          <a:xfrm>
            <a:off x="4176205" y="892926"/>
            <a:ext cx="37193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4164A"/>
                </a:solidFill>
                <a:latin typeface="Bookman Old Style" panose="02050604050505020204" pitchFamily="18" charset="0"/>
              </a:rPr>
              <a:t>Время </a:t>
            </a:r>
          </a:p>
          <a:p>
            <a:pPr algn="ctr"/>
            <a:r>
              <a:rPr lang="ru-RU" sz="2000" dirty="0">
                <a:solidFill>
                  <a:srgbClr val="8A71D1"/>
                </a:solidFill>
                <a:latin typeface="Bookman Old Style" panose="02050604050505020204" pitchFamily="18" charset="0"/>
              </a:rPr>
              <a:t>(Сокращение времени обследования/составления отчета)</a:t>
            </a:r>
          </a:p>
        </p:txBody>
      </p:sp>
      <p:sp>
        <p:nvSpPr>
          <p:cNvPr id="11" name="Полилиния 19">
            <a:extLst>
              <a:ext uri="{FF2B5EF4-FFF2-40B4-BE49-F238E27FC236}">
                <a16:creationId xmlns:a16="http://schemas.microsoft.com/office/drawing/2014/main" id="{FCCD4902-9C91-4F6D-8C64-B12210E90B9D}"/>
              </a:ext>
            </a:extLst>
          </p:cNvPr>
          <p:cNvSpPr/>
          <p:nvPr/>
        </p:nvSpPr>
        <p:spPr>
          <a:xfrm>
            <a:off x="7400864" y="3735803"/>
            <a:ext cx="3417093" cy="2176563"/>
          </a:xfrm>
          <a:custGeom>
            <a:avLst/>
            <a:gdLst>
              <a:gd name="connsiteX0" fmla="*/ 373220 w 2840745"/>
              <a:gd name="connsiteY0" fmla="*/ 1287829 h 1500892"/>
              <a:gd name="connsiteX1" fmla="*/ 3943 w 2840745"/>
              <a:gd name="connsiteY1" fmla="*/ 874591 h 1500892"/>
              <a:gd name="connsiteX2" fmla="*/ 214959 w 2840745"/>
              <a:gd name="connsiteY2" fmla="*/ 408598 h 1500892"/>
              <a:gd name="connsiteX3" fmla="*/ 768874 w 2840745"/>
              <a:gd name="connsiteY3" fmla="*/ 391014 h 1500892"/>
              <a:gd name="connsiteX4" fmla="*/ 1155735 w 2840745"/>
              <a:gd name="connsiteY4" fmla="*/ 338260 h 1500892"/>
              <a:gd name="connsiteX5" fmla="*/ 1648105 w 2840745"/>
              <a:gd name="connsiteY5" fmla="*/ 30529 h 1500892"/>
              <a:gd name="connsiteX6" fmla="*/ 1938251 w 2840745"/>
              <a:gd name="connsiteY6" fmla="*/ 56906 h 1500892"/>
              <a:gd name="connsiteX7" fmla="*/ 2430620 w 2840745"/>
              <a:gd name="connsiteY7" fmla="*/ 434975 h 1500892"/>
              <a:gd name="connsiteX8" fmla="*/ 2808689 w 2840745"/>
              <a:gd name="connsiteY8" fmla="*/ 698745 h 1500892"/>
              <a:gd name="connsiteX9" fmla="*/ 2791105 w 2840745"/>
              <a:gd name="connsiteY9" fmla="*/ 997683 h 1500892"/>
              <a:gd name="connsiteX10" fmla="*/ 2553712 w 2840745"/>
              <a:gd name="connsiteY10" fmla="*/ 1384545 h 1500892"/>
              <a:gd name="connsiteX11" fmla="*/ 2193228 w 2840745"/>
              <a:gd name="connsiteY11" fmla="*/ 1340583 h 1500892"/>
              <a:gd name="connsiteX12" fmla="*/ 1823951 w 2840745"/>
              <a:gd name="connsiteY12" fmla="*/ 1270245 h 1500892"/>
              <a:gd name="connsiteX13" fmla="*/ 1357959 w 2840745"/>
              <a:gd name="connsiteY13" fmla="*/ 1366960 h 1500892"/>
              <a:gd name="connsiteX14" fmla="*/ 971097 w 2840745"/>
              <a:gd name="connsiteY14" fmla="*/ 1498845 h 1500892"/>
              <a:gd name="connsiteX15" fmla="*/ 619405 w 2840745"/>
              <a:gd name="connsiteY15" fmla="*/ 1437298 h 1500892"/>
              <a:gd name="connsiteX16" fmla="*/ 373220 w 2840745"/>
              <a:gd name="connsiteY16" fmla="*/ 1287829 h 150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40745" h="1500892">
                <a:moveTo>
                  <a:pt x="373220" y="1287829"/>
                </a:moveTo>
                <a:cubicBezTo>
                  <a:pt x="270643" y="1194045"/>
                  <a:pt x="30320" y="1021129"/>
                  <a:pt x="3943" y="874591"/>
                </a:cubicBezTo>
                <a:cubicBezTo>
                  <a:pt x="-22434" y="728052"/>
                  <a:pt x="87471" y="489194"/>
                  <a:pt x="214959" y="408598"/>
                </a:cubicBezTo>
                <a:cubicBezTo>
                  <a:pt x="342447" y="328002"/>
                  <a:pt x="612078" y="402737"/>
                  <a:pt x="768874" y="391014"/>
                </a:cubicBezTo>
                <a:cubicBezTo>
                  <a:pt x="925670" y="379291"/>
                  <a:pt x="1009197" y="398341"/>
                  <a:pt x="1155735" y="338260"/>
                </a:cubicBezTo>
                <a:cubicBezTo>
                  <a:pt x="1302274" y="278179"/>
                  <a:pt x="1517686" y="77421"/>
                  <a:pt x="1648105" y="30529"/>
                </a:cubicBezTo>
                <a:cubicBezTo>
                  <a:pt x="1778524" y="-16363"/>
                  <a:pt x="1807832" y="-10502"/>
                  <a:pt x="1938251" y="56906"/>
                </a:cubicBezTo>
                <a:cubicBezTo>
                  <a:pt x="2068670" y="124314"/>
                  <a:pt x="2285547" y="328002"/>
                  <a:pt x="2430620" y="434975"/>
                </a:cubicBezTo>
                <a:cubicBezTo>
                  <a:pt x="2575693" y="541948"/>
                  <a:pt x="2748608" y="604960"/>
                  <a:pt x="2808689" y="698745"/>
                </a:cubicBezTo>
                <a:cubicBezTo>
                  <a:pt x="2868770" y="792530"/>
                  <a:pt x="2833601" y="883383"/>
                  <a:pt x="2791105" y="997683"/>
                </a:cubicBezTo>
                <a:cubicBezTo>
                  <a:pt x="2748609" y="1111983"/>
                  <a:pt x="2653358" y="1327395"/>
                  <a:pt x="2553712" y="1384545"/>
                </a:cubicBezTo>
                <a:cubicBezTo>
                  <a:pt x="2454066" y="1441695"/>
                  <a:pt x="2314855" y="1359633"/>
                  <a:pt x="2193228" y="1340583"/>
                </a:cubicBezTo>
                <a:cubicBezTo>
                  <a:pt x="2071601" y="1321533"/>
                  <a:pt x="1963162" y="1265849"/>
                  <a:pt x="1823951" y="1270245"/>
                </a:cubicBezTo>
                <a:cubicBezTo>
                  <a:pt x="1684740" y="1274641"/>
                  <a:pt x="1500101" y="1328860"/>
                  <a:pt x="1357959" y="1366960"/>
                </a:cubicBezTo>
                <a:cubicBezTo>
                  <a:pt x="1215817" y="1405060"/>
                  <a:pt x="1094189" y="1487122"/>
                  <a:pt x="971097" y="1498845"/>
                </a:cubicBezTo>
                <a:cubicBezTo>
                  <a:pt x="848005" y="1510568"/>
                  <a:pt x="716120" y="1469537"/>
                  <a:pt x="619405" y="1437298"/>
                </a:cubicBezTo>
                <a:cubicBezTo>
                  <a:pt x="522690" y="1405059"/>
                  <a:pt x="475797" y="1381613"/>
                  <a:pt x="373220" y="1287829"/>
                </a:cubicBezTo>
                <a:close/>
              </a:path>
            </a:pathLst>
          </a:custGeom>
          <a:solidFill>
            <a:srgbClr val="ED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0AC3D4-34E2-4313-A1EE-3946C3F2C30B}"/>
              </a:ext>
            </a:extLst>
          </p:cNvPr>
          <p:cNvSpPr txBox="1"/>
          <p:nvPr/>
        </p:nvSpPr>
        <p:spPr>
          <a:xfrm>
            <a:off x="7930562" y="4340694"/>
            <a:ext cx="28873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34164A"/>
                </a:solidFill>
                <a:latin typeface="Bookman Old Style" panose="02050604050505020204" pitchFamily="18" charset="0"/>
              </a:rPr>
              <a:t>Экономия</a:t>
            </a:r>
          </a:p>
          <a:p>
            <a:r>
              <a:rPr lang="ru-RU" sz="2000" dirty="0">
                <a:solidFill>
                  <a:srgbClr val="8A71D1"/>
                </a:solidFill>
                <a:latin typeface="Bookman Old Style" panose="02050604050505020204" pitchFamily="18" charset="0"/>
              </a:rPr>
              <a:t>(На подъемных кранах и  т.п.)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12776-13C9-4BA0-BED4-298B81D7B315}"/>
              </a:ext>
            </a:extLst>
          </p:cNvPr>
          <p:cNvSpPr txBox="1"/>
          <p:nvPr/>
        </p:nvSpPr>
        <p:spPr>
          <a:xfrm>
            <a:off x="1493740" y="2484618"/>
            <a:ext cx="2819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F2946A3D-5103-4B2A-AB00-4C6E95D30D88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4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D32911FF-B4FB-4795-8658-6FCEDC7D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591" y="565335"/>
            <a:ext cx="466817" cy="46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B6385DD3-D33C-4C52-BC2B-F7CA4CC4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1" b="91364" l="2556" r="95222">
                        <a14:foregroundMark x1="53444" y1="6970" x2="53444" y2="6970"/>
                        <a14:foregroundMark x1="46333" y1="6515" x2="46333" y2="6515"/>
                        <a14:foregroundMark x1="66444" y1="5758" x2="66444" y2="5758"/>
                        <a14:foregroundMark x1="47778" y1="5455" x2="47778" y2="5455"/>
                        <a14:foregroundMark x1="58556" y1="4242" x2="58556" y2="4242"/>
                        <a14:foregroundMark x1="6556" y1="77273" x2="6556" y2="77273"/>
                        <a14:foregroundMark x1="39111" y1="91515" x2="39111" y2="91515"/>
                        <a14:foregroundMark x1="90889" y1="56818" x2="90889" y2="56818"/>
                        <a14:foregroundMark x1="95333" y1="63636" x2="95333" y2="63636"/>
                        <a14:foregroundMark x1="88222" y1="77424" x2="88222" y2="77424"/>
                        <a14:foregroundMark x1="2556" y1="79394" x2="2556" y2="7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10" y="3776706"/>
            <a:ext cx="769074" cy="56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32A18A1A-0B58-454C-A76F-DE10ABF5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410" y="3596296"/>
            <a:ext cx="875190" cy="8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804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68961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Описание продукта и технологии 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688ED6CF-DA4C-442C-9300-2A775E4DF00A}"/>
              </a:ext>
            </a:extLst>
          </p:cNvPr>
          <p:cNvSpPr/>
          <p:nvPr/>
        </p:nvSpPr>
        <p:spPr>
          <a:xfrm>
            <a:off x="120655" y="1746410"/>
            <a:ext cx="2378135" cy="1779804"/>
          </a:xfrm>
          <a:custGeom>
            <a:avLst/>
            <a:gdLst>
              <a:gd name="connsiteX0" fmla="*/ 1477326 w 2378135"/>
              <a:gd name="connsiteY0" fmla="*/ 117901 h 1779804"/>
              <a:gd name="connsiteX1" fmla="*/ 2178662 w 2378135"/>
              <a:gd name="connsiteY1" fmla="*/ 473007 h 1779804"/>
              <a:gd name="connsiteX2" fmla="*/ 2356215 w 2378135"/>
              <a:gd name="connsiteY2" fmla="*/ 1014545 h 1779804"/>
              <a:gd name="connsiteX3" fmla="*/ 1770289 w 2378135"/>
              <a:gd name="connsiteY3" fmla="*/ 1227609 h 1779804"/>
              <a:gd name="connsiteX4" fmla="*/ 1335283 w 2378135"/>
              <a:gd name="connsiteY4" fmla="*/ 1733637 h 1779804"/>
              <a:gd name="connsiteX5" fmla="*/ 1308650 w 2378135"/>
              <a:gd name="connsiteY5" fmla="*/ 1742514 h 1779804"/>
              <a:gd name="connsiteX6" fmla="*/ 438638 w 2378135"/>
              <a:gd name="connsiteY6" fmla="*/ 1609349 h 1779804"/>
              <a:gd name="connsiteX7" fmla="*/ 190063 w 2378135"/>
              <a:gd name="connsiteY7" fmla="*/ 872503 h 1779804"/>
              <a:gd name="connsiteX8" fmla="*/ 3632 w 2378135"/>
              <a:gd name="connsiteY8" fmla="*/ 348720 h 1779804"/>
              <a:gd name="connsiteX9" fmla="*/ 358739 w 2378135"/>
              <a:gd name="connsiteY9" fmla="*/ 2491 h 1779804"/>
              <a:gd name="connsiteX10" fmla="*/ 935788 w 2378135"/>
              <a:gd name="connsiteY10" fmla="*/ 188922 h 1779804"/>
              <a:gd name="connsiteX11" fmla="*/ 1477326 w 2378135"/>
              <a:gd name="connsiteY11" fmla="*/ 117901 h 1779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8135" h="1779804">
                <a:moveTo>
                  <a:pt x="1477326" y="117901"/>
                </a:moveTo>
                <a:cubicBezTo>
                  <a:pt x="1684472" y="165249"/>
                  <a:pt x="2032181" y="323566"/>
                  <a:pt x="2178662" y="473007"/>
                </a:cubicBezTo>
                <a:cubicBezTo>
                  <a:pt x="2325143" y="622448"/>
                  <a:pt x="2424277" y="888778"/>
                  <a:pt x="2356215" y="1014545"/>
                </a:cubicBezTo>
                <a:cubicBezTo>
                  <a:pt x="2288153" y="1140312"/>
                  <a:pt x="1940444" y="1107760"/>
                  <a:pt x="1770289" y="1227609"/>
                </a:cubicBezTo>
                <a:cubicBezTo>
                  <a:pt x="1600134" y="1347458"/>
                  <a:pt x="1335283" y="1733637"/>
                  <a:pt x="1335283" y="1733637"/>
                </a:cubicBezTo>
                <a:cubicBezTo>
                  <a:pt x="1258343" y="1819454"/>
                  <a:pt x="1458091" y="1763229"/>
                  <a:pt x="1308650" y="1742514"/>
                </a:cubicBezTo>
                <a:cubicBezTo>
                  <a:pt x="1159209" y="1721799"/>
                  <a:pt x="625069" y="1754351"/>
                  <a:pt x="438638" y="1609349"/>
                </a:cubicBezTo>
                <a:cubicBezTo>
                  <a:pt x="252207" y="1464347"/>
                  <a:pt x="262564" y="1082608"/>
                  <a:pt x="190063" y="872503"/>
                </a:cubicBezTo>
                <a:cubicBezTo>
                  <a:pt x="117562" y="662398"/>
                  <a:pt x="-24481" y="493722"/>
                  <a:pt x="3632" y="348720"/>
                </a:cubicBezTo>
                <a:cubicBezTo>
                  <a:pt x="31745" y="203718"/>
                  <a:pt x="203380" y="29124"/>
                  <a:pt x="358739" y="2491"/>
                </a:cubicBezTo>
                <a:cubicBezTo>
                  <a:pt x="514098" y="-24142"/>
                  <a:pt x="741959" y="171167"/>
                  <a:pt x="935788" y="188922"/>
                </a:cubicBezTo>
                <a:cubicBezTo>
                  <a:pt x="1129617" y="206677"/>
                  <a:pt x="1270180" y="70553"/>
                  <a:pt x="1477326" y="117901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0"/>
            <a:ext cx="409807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744" y="1875226"/>
            <a:ext cx="281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Входное изображение</a:t>
            </a:r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A6244AED-9D31-4140-BC64-83A24FFE9D6E}"/>
              </a:ext>
            </a:extLst>
          </p:cNvPr>
          <p:cNvSpPr/>
          <p:nvPr/>
        </p:nvSpPr>
        <p:spPr>
          <a:xfrm>
            <a:off x="4465457" y="2167704"/>
            <a:ext cx="3186086" cy="2592813"/>
          </a:xfrm>
          <a:custGeom>
            <a:avLst/>
            <a:gdLst>
              <a:gd name="connsiteX0" fmla="*/ 257463 w 3186086"/>
              <a:gd name="connsiteY0" fmla="*/ 376012 h 2592813"/>
              <a:gd name="connsiteX1" fmla="*/ 568182 w 3186086"/>
              <a:gd name="connsiteY1" fmla="*/ 29783 h 2592813"/>
              <a:gd name="connsiteX2" fmla="*/ 1633502 w 3186086"/>
              <a:gd name="connsiteY2" fmla="*/ 47538 h 2592813"/>
              <a:gd name="connsiteX3" fmla="*/ 2388104 w 3186086"/>
              <a:gd name="connsiteY3" fmla="*/ 287235 h 2592813"/>
              <a:gd name="connsiteX4" fmla="*/ 3089440 w 3186086"/>
              <a:gd name="connsiteY4" fmla="*/ 349379 h 2592813"/>
              <a:gd name="connsiteX5" fmla="*/ 3160461 w 3186086"/>
              <a:gd name="connsiteY5" fmla="*/ 935305 h 2592813"/>
              <a:gd name="connsiteX6" fmla="*/ 2903009 w 3186086"/>
              <a:gd name="connsiteY6" fmla="*/ 1334800 h 2592813"/>
              <a:gd name="connsiteX7" fmla="*/ 3027296 w 3186086"/>
              <a:gd name="connsiteY7" fmla="*/ 1752051 h 2592813"/>
              <a:gd name="connsiteX8" fmla="*/ 2823110 w 3186086"/>
              <a:gd name="connsiteY8" fmla="*/ 2506653 h 2592813"/>
              <a:gd name="connsiteX9" fmla="*/ 1970854 w 3186086"/>
              <a:gd name="connsiteY9" fmla="*/ 2515530 h 2592813"/>
              <a:gd name="connsiteX10" fmla="*/ 1571359 w 3186086"/>
              <a:gd name="connsiteY10" fmla="*/ 1965115 h 2592813"/>
              <a:gd name="connsiteX11" fmla="*/ 1242885 w 3186086"/>
              <a:gd name="connsiteY11" fmla="*/ 1592253 h 2592813"/>
              <a:gd name="connsiteX12" fmla="*/ 568182 w 3186086"/>
              <a:gd name="connsiteY12" fmla="*/ 1601130 h 2592813"/>
              <a:gd name="connsiteX13" fmla="*/ 230830 w 3186086"/>
              <a:gd name="connsiteY13" fmla="*/ 1272656 h 2592813"/>
              <a:gd name="connsiteX14" fmla="*/ 11 w 3186086"/>
              <a:gd name="connsiteY14" fmla="*/ 660097 h 2592813"/>
              <a:gd name="connsiteX15" fmla="*/ 257463 w 3186086"/>
              <a:gd name="connsiteY15" fmla="*/ 376012 h 2592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86086" h="2592813">
                <a:moveTo>
                  <a:pt x="257463" y="376012"/>
                </a:moveTo>
                <a:cubicBezTo>
                  <a:pt x="352158" y="270960"/>
                  <a:pt x="338842" y="84529"/>
                  <a:pt x="568182" y="29783"/>
                </a:cubicBezTo>
                <a:cubicBezTo>
                  <a:pt x="797522" y="-24963"/>
                  <a:pt x="1330182" y="4629"/>
                  <a:pt x="1633502" y="47538"/>
                </a:cubicBezTo>
                <a:cubicBezTo>
                  <a:pt x="1936822" y="90447"/>
                  <a:pt x="2145448" y="236928"/>
                  <a:pt x="2388104" y="287235"/>
                </a:cubicBezTo>
                <a:cubicBezTo>
                  <a:pt x="2630760" y="337542"/>
                  <a:pt x="2960714" y="241367"/>
                  <a:pt x="3089440" y="349379"/>
                </a:cubicBezTo>
                <a:cubicBezTo>
                  <a:pt x="3218166" y="457391"/>
                  <a:pt x="3191533" y="771068"/>
                  <a:pt x="3160461" y="935305"/>
                </a:cubicBezTo>
                <a:cubicBezTo>
                  <a:pt x="3129389" y="1099542"/>
                  <a:pt x="2925203" y="1198676"/>
                  <a:pt x="2903009" y="1334800"/>
                </a:cubicBezTo>
                <a:cubicBezTo>
                  <a:pt x="2880815" y="1470924"/>
                  <a:pt x="3040612" y="1556742"/>
                  <a:pt x="3027296" y="1752051"/>
                </a:cubicBezTo>
                <a:cubicBezTo>
                  <a:pt x="3013980" y="1947360"/>
                  <a:pt x="2999184" y="2379407"/>
                  <a:pt x="2823110" y="2506653"/>
                </a:cubicBezTo>
                <a:cubicBezTo>
                  <a:pt x="2647036" y="2633899"/>
                  <a:pt x="2179479" y="2605786"/>
                  <a:pt x="1970854" y="2515530"/>
                </a:cubicBezTo>
                <a:cubicBezTo>
                  <a:pt x="1762229" y="2425274"/>
                  <a:pt x="1692687" y="2118994"/>
                  <a:pt x="1571359" y="1965115"/>
                </a:cubicBezTo>
                <a:cubicBezTo>
                  <a:pt x="1450031" y="1811236"/>
                  <a:pt x="1410081" y="1652917"/>
                  <a:pt x="1242885" y="1592253"/>
                </a:cubicBezTo>
                <a:cubicBezTo>
                  <a:pt x="1075689" y="1531589"/>
                  <a:pt x="736858" y="1654396"/>
                  <a:pt x="568182" y="1601130"/>
                </a:cubicBezTo>
                <a:cubicBezTo>
                  <a:pt x="399506" y="1547864"/>
                  <a:pt x="325525" y="1429495"/>
                  <a:pt x="230830" y="1272656"/>
                </a:cubicBezTo>
                <a:cubicBezTo>
                  <a:pt x="136135" y="1115817"/>
                  <a:pt x="-1469" y="809538"/>
                  <a:pt x="11" y="660097"/>
                </a:cubicBezTo>
                <a:cubicBezTo>
                  <a:pt x="1491" y="510656"/>
                  <a:pt x="162768" y="481064"/>
                  <a:pt x="257463" y="376012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29AB5C7C-D9CA-4405-9D43-D6A627954DB4}"/>
              </a:ext>
            </a:extLst>
          </p:cNvPr>
          <p:cNvSpPr/>
          <p:nvPr/>
        </p:nvSpPr>
        <p:spPr>
          <a:xfrm>
            <a:off x="477261" y="4182490"/>
            <a:ext cx="2705887" cy="2514185"/>
          </a:xfrm>
          <a:custGeom>
            <a:avLst/>
            <a:gdLst>
              <a:gd name="connsiteX0" fmla="*/ 15935 w 2705887"/>
              <a:gd name="connsiteY0" fmla="*/ 496042 h 2514185"/>
              <a:gd name="connsiteX1" fmla="*/ 308898 w 2705887"/>
              <a:gd name="connsiteY1" fmla="*/ 7770 h 2514185"/>
              <a:gd name="connsiteX2" fmla="*/ 1436362 w 2705887"/>
              <a:gd name="connsiteY2" fmla="*/ 203079 h 2514185"/>
              <a:gd name="connsiteX3" fmla="*/ 2146576 w 2705887"/>
              <a:gd name="connsiteY3" fmla="*/ 300733 h 2514185"/>
              <a:gd name="connsiteX4" fmla="*/ 2705869 w 2705887"/>
              <a:gd name="connsiteY4" fmla="*/ 735739 h 2514185"/>
              <a:gd name="connsiteX5" fmla="*/ 2128820 w 2705887"/>
              <a:gd name="connsiteY5" fmla="*/ 1161867 h 2514185"/>
              <a:gd name="connsiteX6" fmla="*/ 1924634 w 2705887"/>
              <a:gd name="connsiteY6" fmla="*/ 2102900 h 2514185"/>
              <a:gd name="connsiteX7" fmla="*/ 1383096 w 2705887"/>
              <a:gd name="connsiteY7" fmla="*/ 2449129 h 2514185"/>
              <a:gd name="connsiteX8" fmla="*/ 752782 w 2705887"/>
              <a:gd name="connsiteY8" fmla="*/ 2458007 h 2514185"/>
              <a:gd name="connsiteX9" fmla="*/ 557473 w 2705887"/>
              <a:gd name="connsiteY9" fmla="*/ 1863203 h 2514185"/>
              <a:gd name="connsiteX10" fmla="*/ 175733 w 2705887"/>
              <a:gd name="connsiteY10" fmla="*/ 1410442 h 2514185"/>
              <a:gd name="connsiteX11" fmla="*/ 51446 w 2705887"/>
              <a:gd name="connsiteY11" fmla="*/ 851149 h 2514185"/>
              <a:gd name="connsiteX12" fmla="*/ 15935 w 2705887"/>
              <a:gd name="connsiteY12" fmla="*/ 496042 h 2514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05887" h="2514185">
                <a:moveTo>
                  <a:pt x="15935" y="496042"/>
                </a:moveTo>
                <a:cubicBezTo>
                  <a:pt x="58844" y="355479"/>
                  <a:pt x="72160" y="56597"/>
                  <a:pt x="308898" y="7770"/>
                </a:cubicBezTo>
                <a:cubicBezTo>
                  <a:pt x="545636" y="-41057"/>
                  <a:pt x="1130082" y="154252"/>
                  <a:pt x="1436362" y="203079"/>
                </a:cubicBezTo>
                <a:cubicBezTo>
                  <a:pt x="1742642" y="251906"/>
                  <a:pt x="1934992" y="211956"/>
                  <a:pt x="2146576" y="300733"/>
                </a:cubicBezTo>
                <a:cubicBezTo>
                  <a:pt x="2358160" y="389510"/>
                  <a:pt x="2708828" y="592217"/>
                  <a:pt x="2705869" y="735739"/>
                </a:cubicBezTo>
                <a:cubicBezTo>
                  <a:pt x="2702910" y="879261"/>
                  <a:pt x="2259026" y="934007"/>
                  <a:pt x="2128820" y="1161867"/>
                </a:cubicBezTo>
                <a:cubicBezTo>
                  <a:pt x="1998614" y="1389727"/>
                  <a:pt x="2048921" y="1888356"/>
                  <a:pt x="1924634" y="2102900"/>
                </a:cubicBezTo>
                <a:cubicBezTo>
                  <a:pt x="1800347" y="2317444"/>
                  <a:pt x="1578405" y="2389945"/>
                  <a:pt x="1383096" y="2449129"/>
                </a:cubicBezTo>
                <a:cubicBezTo>
                  <a:pt x="1187787" y="2508314"/>
                  <a:pt x="890386" y="2555661"/>
                  <a:pt x="752782" y="2458007"/>
                </a:cubicBezTo>
                <a:cubicBezTo>
                  <a:pt x="615178" y="2360353"/>
                  <a:pt x="653648" y="2037797"/>
                  <a:pt x="557473" y="1863203"/>
                </a:cubicBezTo>
                <a:cubicBezTo>
                  <a:pt x="461298" y="1688609"/>
                  <a:pt x="260071" y="1579117"/>
                  <a:pt x="175733" y="1410442"/>
                </a:cubicBezTo>
                <a:cubicBezTo>
                  <a:pt x="91395" y="1241767"/>
                  <a:pt x="75120" y="996151"/>
                  <a:pt x="51446" y="851149"/>
                </a:cubicBezTo>
                <a:cubicBezTo>
                  <a:pt x="27772" y="706147"/>
                  <a:pt x="-26974" y="636605"/>
                  <a:pt x="15935" y="496042"/>
                </a:cubicBezTo>
                <a:close/>
              </a:path>
            </a:pathLst>
          </a:custGeom>
          <a:solidFill>
            <a:srgbClr val="FD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807230" y="2338063"/>
            <a:ext cx="3607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Искусственная сегментирующая нейронная сеть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904" y="4263474"/>
            <a:ext cx="3607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</a:rPr>
              <a:t>Отчет с информацией о трещинах</a:t>
            </a:r>
          </a:p>
        </p:txBody>
      </p:sp>
      <p:sp>
        <p:nvSpPr>
          <p:cNvPr id="13" name="Полилиния 12"/>
          <p:cNvSpPr/>
          <p:nvPr/>
        </p:nvSpPr>
        <p:spPr>
          <a:xfrm>
            <a:off x="2021486" y="2061556"/>
            <a:ext cx="2650267" cy="648393"/>
          </a:xfrm>
          <a:custGeom>
            <a:avLst/>
            <a:gdLst>
              <a:gd name="connsiteX0" fmla="*/ 0 w 2261062"/>
              <a:gd name="connsiteY0" fmla="*/ 0 h 648393"/>
              <a:gd name="connsiteX1" fmla="*/ 598516 w 2261062"/>
              <a:gd name="connsiteY1" fmla="*/ 108066 h 648393"/>
              <a:gd name="connsiteX2" fmla="*/ 939338 w 2261062"/>
              <a:gd name="connsiteY2" fmla="*/ 473826 h 648393"/>
              <a:gd name="connsiteX3" fmla="*/ 1313411 w 2261062"/>
              <a:gd name="connsiteY3" fmla="*/ 581891 h 648393"/>
              <a:gd name="connsiteX4" fmla="*/ 1870364 w 2261062"/>
              <a:gd name="connsiteY4" fmla="*/ 507077 h 648393"/>
              <a:gd name="connsiteX5" fmla="*/ 2261062 w 2261062"/>
              <a:gd name="connsiteY5" fmla="*/ 648393 h 648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61062" h="648393">
                <a:moveTo>
                  <a:pt x="0" y="0"/>
                </a:moveTo>
                <a:cubicBezTo>
                  <a:pt x="220980" y="14547"/>
                  <a:pt x="441960" y="29095"/>
                  <a:pt x="598516" y="108066"/>
                </a:cubicBezTo>
                <a:cubicBezTo>
                  <a:pt x="755072" y="187037"/>
                  <a:pt x="820189" y="394855"/>
                  <a:pt x="939338" y="473826"/>
                </a:cubicBezTo>
                <a:cubicBezTo>
                  <a:pt x="1058487" y="552797"/>
                  <a:pt x="1158240" y="576349"/>
                  <a:pt x="1313411" y="581891"/>
                </a:cubicBezTo>
                <a:cubicBezTo>
                  <a:pt x="1468582" y="587433"/>
                  <a:pt x="1712422" y="495993"/>
                  <a:pt x="1870364" y="507077"/>
                </a:cubicBezTo>
                <a:cubicBezTo>
                  <a:pt x="2028306" y="518161"/>
                  <a:pt x="2144684" y="583277"/>
                  <a:pt x="2261062" y="648393"/>
                </a:cubicBezTo>
              </a:path>
            </a:pathLst>
          </a:custGeom>
          <a:ln w="28575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2611085" y="4175331"/>
            <a:ext cx="3484915" cy="1288472"/>
          </a:xfrm>
          <a:custGeom>
            <a:avLst/>
            <a:gdLst>
              <a:gd name="connsiteX0" fmla="*/ 3225338 w 3235533"/>
              <a:gd name="connsiteY0" fmla="*/ 0 h 1116529"/>
              <a:gd name="connsiteX1" fmla="*/ 3150524 w 3235533"/>
              <a:gd name="connsiteY1" fmla="*/ 382385 h 1116529"/>
              <a:gd name="connsiteX2" fmla="*/ 2601884 w 3235533"/>
              <a:gd name="connsiteY2" fmla="*/ 565265 h 1116529"/>
              <a:gd name="connsiteX3" fmla="*/ 1878676 w 3235533"/>
              <a:gd name="connsiteY3" fmla="*/ 515389 h 1116529"/>
              <a:gd name="connsiteX4" fmla="*/ 1371600 w 3235533"/>
              <a:gd name="connsiteY4" fmla="*/ 698269 h 1116529"/>
              <a:gd name="connsiteX5" fmla="*/ 881149 w 3235533"/>
              <a:gd name="connsiteY5" fmla="*/ 1080654 h 1116529"/>
              <a:gd name="connsiteX6" fmla="*/ 432262 w 3235533"/>
              <a:gd name="connsiteY6" fmla="*/ 1088967 h 1116529"/>
              <a:gd name="connsiteX7" fmla="*/ 0 w 3235533"/>
              <a:gd name="connsiteY7" fmla="*/ 980902 h 1116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5533" h="1116529">
                <a:moveTo>
                  <a:pt x="3225338" y="0"/>
                </a:moveTo>
                <a:cubicBezTo>
                  <a:pt x="3239885" y="144087"/>
                  <a:pt x="3254433" y="288174"/>
                  <a:pt x="3150524" y="382385"/>
                </a:cubicBezTo>
                <a:cubicBezTo>
                  <a:pt x="3046615" y="476596"/>
                  <a:pt x="2813859" y="543098"/>
                  <a:pt x="2601884" y="565265"/>
                </a:cubicBezTo>
                <a:cubicBezTo>
                  <a:pt x="2389909" y="587432"/>
                  <a:pt x="2083723" y="493222"/>
                  <a:pt x="1878676" y="515389"/>
                </a:cubicBezTo>
                <a:cubicBezTo>
                  <a:pt x="1673629" y="537556"/>
                  <a:pt x="1537854" y="604058"/>
                  <a:pt x="1371600" y="698269"/>
                </a:cubicBezTo>
                <a:cubicBezTo>
                  <a:pt x="1205346" y="792480"/>
                  <a:pt x="1037705" y="1015538"/>
                  <a:pt x="881149" y="1080654"/>
                </a:cubicBezTo>
                <a:cubicBezTo>
                  <a:pt x="724593" y="1145770"/>
                  <a:pt x="579120" y="1105592"/>
                  <a:pt x="432262" y="1088967"/>
                </a:cubicBezTo>
                <a:cubicBezTo>
                  <a:pt x="285404" y="1072342"/>
                  <a:pt x="124691" y="1005840"/>
                  <a:pt x="0" y="980902"/>
                </a:cubicBezTo>
              </a:path>
            </a:pathLst>
          </a:custGeom>
          <a:ln w="28575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5" y="2655178"/>
            <a:ext cx="753040" cy="7530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751098-023E-4494-8A09-2976EE078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794" y="3538392"/>
            <a:ext cx="1015535" cy="1015535"/>
          </a:xfrm>
          <a:prstGeom prst="rect">
            <a:avLst/>
          </a:prstGeom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76D420-8EB8-4795-8F23-4E677A1D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71" y="5463803"/>
            <a:ext cx="819922" cy="10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блако 20">
            <a:extLst>
              <a:ext uri="{FF2B5EF4-FFF2-40B4-BE49-F238E27FC236}">
                <a16:creationId xmlns:a16="http://schemas.microsoft.com/office/drawing/2014/main" id="{C390EC58-24BA-4CE9-AD20-476D6D28C20F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15808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95897" y="223808"/>
            <a:ext cx="10515600" cy="70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АНАЛИЗ РЫНКА И КОНКУРЕНТЫ</a:t>
            </a:r>
            <a:endParaRPr lang="ru-RU" dirty="0">
              <a:latin typeface="Bookman Old Style" panose="020506040505050202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F3C5CFA-B616-4CA6-92A0-1CE373B278FD}"/>
              </a:ext>
            </a:extLst>
          </p:cNvPr>
          <p:cNvGrpSpPr/>
          <p:nvPr/>
        </p:nvGrpSpPr>
        <p:grpSpPr>
          <a:xfrm>
            <a:off x="77322" y="931345"/>
            <a:ext cx="6805393" cy="2238850"/>
            <a:chOff x="-182708" y="1267830"/>
            <a:chExt cx="7583846" cy="2513629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182708" y="1268432"/>
              <a:ext cx="5043915" cy="2513027"/>
              <a:chOff x="-315712" y="4219450"/>
              <a:chExt cx="5043915" cy="2513027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138461" y="4219450"/>
                <a:ext cx="4589742" cy="2513027"/>
                <a:chOff x="346710" y="4215095"/>
                <a:chExt cx="4589742" cy="2513027"/>
              </a:xfrm>
            </p:grpSpPr>
            <p:grpSp>
              <p:nvGrpSpPr>
                <p:cNvPr id="21" name="Группа 20"/>
                <p:cNvGrpSpPr/>
                <p:nvPr/>
              </p:nvGrpSpPr>
              <p:grpSpPr>
                <a:xfrm>
                  <a:off x="346710" y="4257413"/>
                  <a:ext cx="3530226" cy="2470709"/>
                  <a:chOff x="899160" y="3200138"/>
                  <a:chExt cx="3530226" cy="2470709"/>
                </a:xfrm>
              </p:grpSpPr>
              <p:sp>
                <p:nvSpPr>
                  <p:cNvPr id="7" name="Овал 6"/>
                  <p:cNvSpPr/>
                  <p:nvPr/>
                </p:nvSpPr>
                <p:spPr>
                  <a:xfrm>
                    <a:off x="1958677" y="3200138"/>
                    <a:ext cx="2470709" cy="2470709"/>
                  </a:xfrm>
                  <a:prstGeom prst="ellipse">
                    <a:avLst/>
                  </a:prstGeom>
                  <a:solidFill>
                    <a:srgbClr val="FFF7FF"/>
                  </a:solidFill>
                  <a:ln>
                    <a:solidFill>
                      <a:srgbClr val="34164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8" name="Овал 7"/>
                  <p:cNvSpPr/>
                  <p:nvPr/>
                </p:nvSpPr>
                <p:spPr>
                  <a:xfrm>
                    <a:off x="2243560" y="3769905"/>
                    <a:ext cx="1900942" cy="1900942"/>
                  </a:xfrm>
                  <a:prstGeom prst="ellipse">
                    <a:avLst/>
                  </a:prstGeom>
                  <a:solidFill>
                    <a:srgbClr val="CCCCFF"/>
                  </a:solidFill>
                  <a:ln>
                    <a:solidFill>
                      <a:srgbClr val="34164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9" name="Овал 8"/>
                  <p:cNvSpPr/>
                  <p:nvPr/>
                </p:nvSpPr>
                <p:spPr>
                  <a:xfrm>
                    <a:off x="2542378" y="4370059"/>
                    <a:ext cx="1300788" cy="1300788"/>
                  </a:xfrm>
                  <a:prstGeom prst="ellipse">
                    <a:avLst/>
                  </a:prstGeom>
                  <a:solidFill>
                    <a:srgbClr val="9999FF"/>
                  </a:solidFill>
                  <a:ln>
                    <a:solidFill>
                      <a:srgbClr val="34164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cxnSp>
                <p:nvCxnSpPr>
                  <p:cNvPr id="12" name="Прямая соединительная линия 11"/>
                  <p:cNvCxnSpPr/>
                  <p:nvPr/>
                </p:nvCxnSpPr>
                <p:spPr>
                  <a:xfrm>
                    <a:off x="899160" y="3642360"/>
                    <a:ext cx="1344400" cy="0"/>
                  </a:xfrm>
                  <a:prstGeom prst="line">
                    <a:avLst/>
                  </a:prstGeom>
                  <a:ln w="12700">
                    <a:solidFill>
                      <a:srgbClr val="34164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Прямая соединительная линия 14"/>
                  <p:cNvCxnSpPr/>
                  <p:nvPr/>
                </p:nvCxnSpPr>
                <p:spPr>
                  <a:xfrm>
                    <a:off x="899160" y="4236720"/>
                    <a:ext cx="1488440" cy="0"/>
                  </a:xfrm>
                  <a:prstGeom prst="line">
                    <a:avLst/>
                  </a:prstGeom>
                  <a:ln w="12700">
                    <a:solidFill>
                      <a:srgbClr val="34164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Прямая соединительная линия 18"/>
                  <p:cNvCxnSpPr/>
                  <p:nvPr/>
                </p:nvCxnSpPr>
                <p:spPr>
                  <a:xfrm>
                    <a:off x="899160" y="4757420"/>
                    <a:ext cx="1701165" cy="0"/>
                  </a:xfrm>
                  <a:prstGeom prst="line">
                    <a:avLst/>
                  </a:prstGeom>
                  <a:ln w="12700">
                    <a:solidFill>
                      <a:srgbClr val="34164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" name="Прямая соединительная линия 21"/>
                <p:cNvCxnSpPr/>
                <p:nvPr/>
              </p:nvCxnSpPr>
              <p:spPr>
                <a:xfrm rot="10800000" flipH="1">
                  <a:off x="3592052" y="4685030"/>
                  <a:ext cx="1344400" cy="0"/>
                </a:xfrm>
                <a:prstGeom prst="line">
                  <a:avLst/>
                </a:prstGeom>
                <a:ln w="12700">
                  <a:solidFill>
                    <a:srgbClr val="3416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единительная линия 22"/>
                <p:cNvCxnSpPr/>
                <p:nvPr/>
              </p:nvCxnSpPr>
              <p:spPr>
                <a:xfrm rot="10800000" flipH="1">
                  <a:off x="3434196" y="5260329"/>
                  <a:ext cx="1488440" cy="0"/>
                </a:xfrm>
                <a:prstGeom prst="line">
                  <a:avLst/>
                </a:prstGeom>
                <a:ln w="12700">
                  <a:solidFill>
                    <a:srgbClr val="3416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единительная линия 23"/>
                <p:cNvCxnSpPr/>
                <p:nvPr/>
              </p:nvCxnSpPr>
              <p:spPr>
                <a:xfrm rot="10800000" flipH="1">
                  <a:off x="3221471" y="5800090"/>
                  <a:ext cx="1701165" cy="0"/>
                </a:xfrm>
                <a:prstGeom prst="line">
                  <a:avLst/>
                </a:prstGeom>
                <a:ln w="12700">
                  <a:solidFill>
                    <a:srgbClr val="34164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Скругленный прямоугольник 24"/>
                <p:cNvSpPr/>
                <p:nvPr/>
              </p:nvSpPr>
              <p:spPr>
                <a:xfrm>
                  <a:off x="4126827" y="4215095"/>
                  <a:ext cx="809625" cy="400110"/>
                </a:xfrm>
                <a:prstGeom prst="roundRect">
                  <a:avLst/>
                </a:prstGeom>
                <a:solidFill>
                  <a:srgbClr val="402A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>
                      <a:latin typeface="Cinzel Bold(RUS BY LYAJKA)" panose="00000800000000000000" pitchFamily="2" charset="0"/>
                    </a:rPr>
                    <a:t>ТАМ</a:t>
                  </a:r>
                </a:p>
              </p:txBody>
            </p:sp>
            <p:sp>
              <p:nvSpPr>
                <p:cNvPr id="26" name="Скругленный прямоугольник 25"/>
                <p:cNvSpPr/>
                <p:nvPr/>
              </p:nvSpPr>
              <p:spPr>
                <a:xfrm>
                  <a:off x="4126827" y="4790394"/>
                  <a:ext cx="809625" cy="400110"/>
                </a:xfrm>
                <a:prstGeom prst="roundRect">
                  <a:avLst/>
                </a:prstGeom>
                <a:solidFill>
                  <a:srgbClr val="593AB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Cinzel Bold(RUS BY LYAJKA)" panose="00000800000000000000" pitchFamily="2" charset="0"/>
                    </a:rPr>
                    <a:t>SAM</a:t>
                  </a:r>
                  <a:endParaRPr lang="ru-RU" dirty="0">
                    <a:latin typeface="Cinzel Bold(RUS BY LYAJKA)" panose="00000800000000000000" pitchFamily="2" charset="0"/>
                  </a:endParaRPr>
                </a:p>
              </p:txBody>
            </p:sp>
            <p:sp>
              <p:nvSpPr>
                <p:cNvPr id="27" name="Скругленный прямоугольник 26"/>
                <p:cNvSpPr/>
                <p:nvPr/>
              </p:nvSpPr>
              <p:spPr>
                <a:xfrm>
                  <a:off x="4113011" y="5370921"/>
                  <a:ext cx="809625" cy="400110"/>
                </a:xfrm>
                <a:prstGeom prst="roundRect">
                  <a:avLst/>
                </a:prstGeom>
                <a:solidFill>
                  <a:srgbClr val="8A7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latin typeface="Cinzel Bold(RUS BY LYAJKA)" panose="00000800000000000000" pitchFamily="2" charset="0"/>
                    </a:rPr>
                    <a:t>SOM</a:t>
                  </a:r>
                  <a:endParaRPr lang="ru-RU" dirty="0">
                    <a:latin typeface="Cinzel Bold(RUS BY LYAJKA)" panose="00000800000000000000" pitchFamily="2" charset="0"/>
                  </a:endParaRPr>
                </a:p>
              </p:txBody>
            </p:sp>
          </p:grpSp>
          <p:sp>
            <p:nvSpPr>
              <p:cNvPr id="29" name="TextBox 28"/>
              <p:cNvSpPr txBox="1"/>
              <p:nvPr/>
            </p:nvSpPr>
            <p:spPr>
              <a:xfrm>
                <a:off x="-315712" y="5517206"/>
                <a:ext cx="1823546" cy="345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 312 млн руб.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-254860" y="4967405"/>
                <a:ext cx="1902651" cy="345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1,8 млрд руб</a:t>
                </a:r>
                <a:r>
                  <a:rPr lang="ru-RU" sz="1400" dirty="0">
                    <a:solidFill>
                      <a:srgbClr val="34164A"/>
                    </a:solidFill>
                    <a:latin typeface="Cinzel(RUS BY LYAJKA)" panose="00000500000000000000" pitchFamily="2" charset="2"/>
                  </a:rPr>
                  <a:t>.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-245231" y="4390932"/>
                <a:ext cx="1682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18,8 млрд руб.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861207" y="2411110"/>
              <a:ext cx="25399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4164A"/>
                  </a:solidFill>
                  <a:latin typeface="Bookman Old Style" panose="02050604050505020204" pitchFamily="18" charset="0"/>
                </a:rPr>
                <a:t>Реально достижимый объем  рынка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61207" y="1817036"/>
              <a:ext cx="2071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4164A"/>
                  </a:solidFill>
                  <a:latin typeface="Bookman Old Style" panose="02050604050505020204" pitchFamily="18" charset="0"/>
                </a:rPr>
                <a:t>Доступный объем  рынка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61207" y="1267830"/>
              <a:ext cx="20716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34164A"/>
                  </a:solidFill>
                  <a:latin typeface="Bookman Old Style" panose="02050604050505020204" pitchFamily="18" charset="0"/>
                </a:rPr>
                <a:t>Общий объем целевого рынка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741103" y="2490465"/>
            <a:ext cx="2721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8A71D1"/>
                </a:solidFill>
                <a:latin typeface="Bookman Old Style" panose="02050604050505020204" pitchFamily="18" charset="0"/>
              </a:rPr>
              <a:t>(Расчет производился на основании данных Росстата по количеству промышленных объектов)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C498A4-7305-4022-BA55-25F2E930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80" y="1949646"/>
            <a:ext cx="4917687" cy="367344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04D03A4-EB9F-4B88-9E9E-B60B5BB9A2DB}"/>
              </a:ext>
            </a:extLst>
          </p:cNvPr>
          <p:cNvSpPr txBox="1"/>
          <p:nvPr/>
        </p:nvSpPr>
        <p:spPr>
          <a:xfrm>
            <a:off x="7150950" y="1234904"/>
            <a:ext cx="5003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34164A"/>
                </a:solidFill>
                <a:latin typeface="Bookman Old Style" panose="02050604050505020204" pitchFamily="18" charset="0"/>
              </a:rPr>
              <a:t>Услуги, оказываемы компанией </a:t>
            </a:r>
            <a:r>
              <a:rPr lang="ru-RU" b="1" dirty="0" err="1">
                <a:solidFill>
                  <a:srgbClr val="34164A"/>
                </a:solidFill>
                <a:latin typeface="Bookman Old Style" panose="02050604050505020204" pitchFamily="18" charset="0"/>
              </a:rPr>
              <a:t>Геоскан</a:t>
            </a:r>
            <a:endParaRPr lang="ru-RU" b="1" dirty="0">
              <a:solidFill>
                <a:srgbClr val="34164A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7D9DACB6-912D-43C2-B0E8-44F2D4B9A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877853"/>
              </p:ext>
            </p:extLst>
          </p:nvPr>
        </p:nvGraphicFramePr>
        <p:xfrm>
          <a:off x="205153" y="4368804"/>
          <a:ext cx="6895168" cy="2341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9102">
                  <a:extLst>
                    <a:ext uri="{9D8B030D-6E8A-4147-A177-3AD203B41FA5}">
                      <a16:colId xmlns:a16="http://schemas.microsoft.com/office/drawing/2014/main" val="3043696161"/>
                    </a:ext>
                  </a:extLst>
                </a:gridCol>
                <a:gridCol w="2135740">
                  <a:extLst>
                    <a:ext uri="{9D8B030D-6E8A-4147-A177-3AD203B41FA5}">
                      <a16:colId xmlns:a16="http://schemas.microsoft.com/office/drawing/2014/main" val="3560174678"/>
                    </a:ext>
                  </a:extLst>
                </a:gridCol>
                <a:gridCol w="1500326">
                  <a:extLst>
                    <a:ext uri="{9D8B030D-6E8A-4147-A177-3AD203B41FA5}">
                      <a16:colId xmlns:a16="http://schemas.microsoft.com/office/drawing/2014/main" val="1656372009"/>
                    </a:ext>
                  </a:extLst>
                </a:gridCol>
              </a:tblGrid>
              <a:tr h="3262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Услуга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2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Компания 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2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Bookman Old Style" panose="02050604050505020204" pitchFamily="18" charset="0"/>
                        </a:rPr>
                        <a:t>Стоимость</a:t>
                      </a:r>
                      <a:endParaRPr lang="ru-RU" sz="1400" dirty="0">
                        <a:effectLst/>
                        <a:latin typeface="Bookman Old Style" panose="0205060405050502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02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945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rgbClr val="34164A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Строительно-техническая экспертиза с применением БПЛА (дронов)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ООО «Лаборатория строительной экспертизы»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от 70 000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4213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rgbClr val="34164A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Аэрофотосъемка дроном DJI Phantom 4 RTK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Консалтинговая группа «</a:t>
                      </a:r>
                      <a:r>
                        <a:rPr lang="ru-RU" sz="1400" kern="1200" dirty="0" err="1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Ирвикон</a:t>
                      </a: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от 15 000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7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>
                          <a:solidFill>
                            <a:srgbClr val="34164A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Техническое обследование и строительный контроль зданий и сооружений с использованием аэрофотосъемки с БПЛА</a:t>
                      </a:r>
                    </a:p>
                  </a:txBody>
                  <a:tcPr marL="68580" marR="68580" marT="0" marB="0">
                    <a:lnR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ООО «Юг-Эксперт»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100 </a:t>
                      </a:r>
                      <a:r>
                        <a:rPr lang="ru-RU" sz="1400" kern="1200" dirty="0" err="1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/м3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250 </a:t>
                      </a:r>
                      <a:r>
                        <a:rPr lang="ru-RU" sz="1400" kern="1200" dirty="0" err="1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руб</a:t>
                      </a:r>
                      <a:r>
                        <a:rPr lang="ru-RU" sz="1400" kern="1200" dirty="0">
                          <a:solidFill>
                            <a:srgbClr val="8A71D1"/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/м2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4164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913532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ECFD9313-EE14-48FC-AD9E-96B5B19D2258}"/>
              </a:ext>
            </a:extLst>
          </p:cNvPr>
          <p:cNvSpPr txBox="1"/>
          <p:nvPr/>
        </p:nvSpPr>
        <p:spPr>
          <a:xfrm>
            <a:off x="205153" y="3722473"/>
            <a:ext cx="689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4164A"/>
                </a:solidFill>
                <a:latin typeface="Bookman Old Style" panose="02050604050505020204" pitchFamily="18" charset="0"/>
              </a:rPr>
              <a:t>Экспертные организации, проводящие техническую экспертизу с применением БПЛА</a:t>
            </a:r>
          </a:p>
        </p:txBody>
      </p:sp>
      <p:sp>
        <p:nvSpPr>
          <p:cNvPr id="38" name="Облако 37">
            <a:extLst>
              <a:ext uri="{FF2B5EF4-FFF2-40B4-BE49-F238E27FC236}">
                <a16:creationId xmlns:a16="http://schemas.microsoft.com/office/drawing/2014/main" id="{2244B22A-ECD6-4B21-8696-28908A08537E}"/>
              </a:ext>
            </a:extLst>
          </p:cNvPr>
          <p:cNvSpPr/>
          <p:nvPr/>
        </p:nvSpPr>
        <p:spPr>
          <a:xfrm>
            <a:off x="11097087" y="6280423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68526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87923" y="701141"/>
            <a:ext cx="12104077" cy="5889566"/>
            <a:chOff x="641838" y="1292469"/>
            <a:chExt cx="10456984" cy="5023339"/>
          </a:xfrm>
        </p:grpSpPr>
        <p:sp>
          <p:nvSpPr>
            <p:cNvPr id="5" name="Овал 4"/>
            <p:cNvSpPr/>
            <p:nvPr/>
          </p:nvSpPr>
          <p:spPr>
            <a:xfrm>
              <a:off x="641838" y="1292469"/>
              <a:ext cx="2787161" cy="2497016"/>
            </a:xfrm>
            <a:prstGeom prst="ellipse">
              <a:avLst/>
            </a:prstGeom>
            <a:solidFill>
              <a:srgbClr val="CCCCFF"/>
            </a:solidFill>
            <a:ln>
              <a:solidFill>
                <a:srgbClr val="CC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5407270" y="4443046"/>
              <a:ext cx="2904392" cy="1872762"/>
            </a:xfrm>
            <a:prstGeom prst="ellipse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311661" y="1433146"/>
              <a:ext cx="2787161" cy="1872762"/>
            </a:xfrm>
            <a:prstGeom prst="ellipse">
              <a:avLst/>
            </a:pr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88230" y="1399734"/>
              <a:ext cx="10310592" cy="4916074"/>
            </a:xfrm>
            <a:custGeom>
              <a:avLst/>
              <a:gdLst>
                <a:gd name="connsiteX0" fmla="*/ 34663 w 10310592"/>
                <a:gd name="connsiteY0" fmla="*/ 1504214 h 4916074"/>
                <a:gd name="connsiteX1" fmla="*/ 553409 w 10310592"/>
                <a:gd name="connsiteY1" fmla="*/ 2286729 h 4916074"/>
                <a:gd name="connsiteX2" fmla="*/ 1423847 w 10310592"/>
                <a:gd name="connsiteY2" fmla="*/ 2559291 h 4916074"/>
                <a:gd name="connsiteX3" fmla="*/ 2215155 w 10310592"/>
                <a:gd name="connsiteY3" fmla="*/ 2656006 h 4916074"/>
                <a:gd name="connsiteX4" fmla="*/ 2575640 w 10310592"/>
                <a:gd name="connsiteY4" fmla="*/ 3253883 h 4916074"/>
                <a:gd name="connsiteX5" fmla="*/ 2856993 w 10310592"/>
                <a:gd name="connsiteY5" fmla="*/ 3939683 h 4916074"/>
                <a:gd name="connsiteX6" fmla="*/ 3472455 w 10310592"/>
                <a:gd name="connsiteY6" fmla="*/ 4159491 h 4916074"/>
                <a:gd name="connsiteX7" fmla="*/ 4246178 w 10310592"/>
                <a:gd name="connsiteY7" fmla="*/ 3983645 h 4916074"/>
                <a:gd name="connsiteX8" fmla="*/ 4633040 w 10310592"/>
                <a:gd name="connsiteY8" fmla="*/ 3992437 h 4916074"/>
                <a:gd name="connsiteX9" fmla="*/ 4808886 w 10310592"/>
                <a:gd name="connsiteY9" fmla="*/ 4185868 h 4916074"/>
                <a:gd name="connsiteX10" fmla="*/ 6347540 w 10310592"/>
                <a:gd name="connsiteY10" fmla="*/ 4915629 h 4916074"/>
                <a:gd name="connsiteX11" fmla="*/ 7569670 w 10310592"/>
                <a:gd name="connsiteY11" fmla="*/ 4282583 h 4916074"/>
                <a:gd name="connsiteX12" fmla="*/ 7894986 w 10310592"/>
                <a:gd name="connsiteY12" fmla="*/ 3570406 h 4916074"/>
                <a:gd name="connsiteX13" fmla="*/ 8317016 w 10310592"/>
                <a:gd name="connsiteY13" fmla="*/ 3130791 h 4916074"/>
                <a:gd name="connsiteX14" fmla="*/ 9275378 w 10310592"/>
                <a:gd name="connsiteY14" fmla="*/ 2814268 h 4916074"/>
                <a:gd name="connsiteX15" fmla="*/ 9750163 w 10310592"/>
                <a:gd name="connsiteY15" fmla="*/ 2154845 h 4916074"/>
                <a:gd name="connsiteX16" fmla="*/ 10277701 w 10310592"/>
                <a:gd name="connsiteY16" fmla="*/ 1275614 h 4916074"/>
                <a:gd name="connsiteX17" fmla="*/ 10119440 w 10310592"/>
                <a:gd name="connsiteY17" fmla="*/ 545852 h 4916074"/>
                <a:gd name="connsiteX18" fmla="*/ 9020401 w 10310592"/>
                <a:gd name="connsiteY18" fmla="*/ 185368 h 4916074"/>
                <a:gd name="connsiteX19" fmla="*/ 7938947 w 10310592"/>
                <a:gd name="connsiteY19" fmla="*/ 387591 h 4916074"/>
                <a:gd name="connsiteX20" fmla="*/ 7472955 w 10310592"/>
                <a:gd name="connsiteY20" fmla="*/ 484306 h 4916074"/>
                <a:gd name="connsiteX21" fmla="*/ 7015755 w 10310592"/>
                <a:gd name="connsiteY21" fmla="*/ 317252 h 4916074"/>
                <a:gd name="connsiteX22" fmla="*/ 6136524 w 10310592"/>
                <a:gd name="connsiteY22" fmla="*/ 79860 h 4916074"/>
                <a:gd name="connsiteX23" fmla="*/ 4923186 w 10310592"/>
                <a:gd name="connsiteY23" fmla="*/ 273291 h 4916074"/>
                <a:gd name="connsiteX24" fmla="*/ 3613132 w 10310592"/>
                <a:gd name="connsiteY24" fmla="*/ 422760 h 4916074"/>
                <a:gd name="connsiteX25" fmla="*/ 2742693 w 10310592"/>
                <a:gd name="connsiteY25" fmla="*/ 194160 h 4916074"/>
                <a:gd name="connsiteX26" fmla="*/ 2065686 w 10310592"/>
                <a:gd name="connsiteY26" fmla="*/ 106237 h 4916074"/>
                <a:gd name="connsiteX27" fmla="*/ 1529355 w 10310592"/>
                <a:gd name="connsiteY27" fmla="*/ 106237 h 4916074"/>
                <a:gd name="connsiteX28" fmla="*/ 34663 w 10310592"/>
                <a:gd name="connsiteY28" fmla="*/ 1504214 h 491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310592" h="4916074">
                  <a:moveTo>
                    <a:pt x="34663" y="1504214"/>
                  </a:moveTo>
                  <a:cubicBezTo>
                    <a:pt x="-127995" y="1867629"/>
                    <a:pt x="321878" y="2110883"/>
                    <a:pt x="553409" y="2286729"/>
                  </a:cubicBezTo>
                  <a:cubicBezTo>
                    <a:pt x="784940" y="2462575"/>
                    <a:pt x="1146889" y="2497745"/>
                    <a:pt x="1423847" y="2559291"/>
                  </a:cubicBezTo>
                  <a:cubicBezTo>
                    <a:pt x="1700805" y="2620837"/>
                    <a:pt x="2023189" y="2540241"/>
                    <a:pt x="2215155" y="2656006"/>
                  </a:cubicBezTo>
                  <a:cubicBezTo>
                    <a:pt x="2407121" y="2771771"/>
                    <a:pt x="2468667" y="3039937"/>
                    <a:pt x="2575640" y="3253883"/>
                  </a:cubicBezTo>
                  <a:cubicBezTo>
                    <a:pt x="2682613" y="3467829"/>
                    <a:pt x="2707524" y="3788748"/>
                    <a:pt x="2856993" y="3939683"/>
                  </a:cubicBezTo>
                  <a:cubicBezTo>
                    <a:pt x="3006462" y="4090618"/>
                    <a:pt x="3240924" y="4152164"/>
                    <a:pt x="3472455" y="4159491"/>
                  </a:cubicBezTo>
                  <a:cubicBezTo>
                    <a:pt x="3703986" y="4166818"/>
                    <a:pt x="4052747" y="4011487"/>
                    <a:pt x="4246178" y="3983645"/>
                  </a:cubicBezTo>
                  <a:cubicBezTo>
                    <a:pt x="4439609" y="3955803"/>
                    <a:pt x="4539255" y="3958733"/>
                    <a:pt x="4633040" y="3992437"/>
                  </a:cubicBezTo>
                  <a:cubicBezTo>
                    <a:pt x="4726825" y="4026141"/>
                    <a:pt x="4523136" y="4032003"/>
                    <a:pt x="4808886" y="4185868"/>
                  </a:cubicBezTo>
                  <a:cubicBezTo>
                    <a:pt x="5094636" y="4339733"/>
                    <a:pt x="5887409" y="4899510"/>
                    <a:pt x="6347540" y="4915629"/>
                  </a:cubicBezTo>
                  <a:cubicBezTo>
                    <a:pt x="6807671" y="4931748"/>
                    <a:pt x="7311762" y="4506787"/>
                    <a:pt x="7569670" y="4282583"/>
                  </a:cubicBezTo>
                  <a:cubicBezTo>
                    <a:pt x="7827578" y="4058379"/>
                    <a:pt x="7770428" y="3762371"/>
                    <a:pt x="7894986" y="3570406"/>
                  </a:cubicBezTo>
                  <a:cubicBezTo>
                    <a:pt x="8019544" y="3378441"/>
                    <a:pt x="8086951" y="3256814"/>
                    <a:pt x="8317016" y="3130791"/>
                  </a:cubicBezTo>
                  <a:cubicBezTo>
                    <a:pt x="8547081" y="3004768"/>
                    <a:pt x="9036520" y="2976926"/>
                    <a:pt x="9275378" y="2814268"/>
                  </a:cubicBezTo>
                  <a:cubicBezTo>
                    <a:pt x="9514236" y="2651610"/>
                    <a:pt x="9583109" y="2411287"/>
                    <a:pt x="9750163" y="2154845"/>
                  </a:cubicBezTo>
                  <a:cubicBezTo>
                    <a:pt x="9917217" y="1898403"/>
                    <a:pt x="10216155" y="1543779"/>
                    <a:pt x="10277701" y="1275614"/>
                  </a:cubicBezTo>
                  <a:cubicBezTo>
                    <a:pt x="10339247" y="1007449"/>
                    <a:pt x="10328990" y="727560"/>
                    <a:pt x="10119440" y="545852"/>
                  </a:cubicBezTo>
                  <a:cubicBezTo>
                    <a:pt x="9909890" y="364144"/>
                    <a:pt x="9383816" y="211745"/>
                    <a:pt x="9020401" y="185368"/>
                  </a:cubicBezTo>
                  <a:cubicBezTo>
                    <a:pt x="8656986" y="158991"/>
                    <a:pt x="8196855" y="337768"/>
                    <a:pt x="7938947" y="387591"/>
                  </a:cubicBezTo>
                  <a:cubicBezTo>
                    <a:pt x="7681039" y="437414"/>
                    <a:pt x="7626820" y="496029"/>
                    <a:pt x="7472955" y="484306"/>
                  </a:cubicBezTo>
                  <a:cubicBezTo>
                    <a:pt x="7319090" y="472583"/>
                    <a:pt x="7238493" y="384660"/>
                    <a:pt x="7015755" y="317252"/>
                  </a:cubicBezTo>
                  <a:cubicBezTo>
                    <a:pt x="6793017" y="249844"/>
                    <a:pt x="6485286" y="87187"/>
                    <a:pt x="6136524" y="79860"/>
                  </a:cubicBezTo>
                  <a:cubicBezTo>
                    <a:pt x="5787763" y="72533"/>
                    <a:pt x="5343751" y="216141"/>
                    <a:pt x="4923186" y="273291"/>
                  </a:cubicBezTo>
                  <a:cubicBezTo>
                    <a:pt x="4502621" y="330441"/>
                    <a:pt x="3976548" y="435948"/>
                    <a:pt x="3613132" y="422760"/>
                  </a:cubicBezTo>
                  <a:cubicBezTo>
                    <a:pt x="3249717" y="409571"/>
                    <a:pt x="3000601" y="246914"/>
                    <a:pt x="2742693" y="194160"/>
                  </a:cubicBezTo>
                  <a:cubicBezTo>
                    <a:pt x="2484785" y="141406"/>
                    <a:pt x="2267909" y="120891"/>
                    <a:pt x="2065686" y="106237"/>
                  </a:cubicBezTo>
                  <a:cubicBezTo>
                    <a:pt x="1863463" y="91583"/>
                    <a:pt x="1863463" y="-125294"/>
                    <a:pt x="1529355" y="106237"/>
                  </a:cubicBezTo>
                  <a:cubicBezTo>
                    <a:pt x="1195247" y="337768"/>
                    <a:pt x="197321" y="1140799"/>
                    <a:pt x="34663" y="1504214"/>
                  </a:cubicBez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4831300" y="1856019"/>
            <a:ext cx="4611958" cy="1859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ЦЕЛЕВАЯ АУДИТОРИЯ 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89FCD9D-9331-4DF8-8EED-8C3BE6F8CB4F}"/>
              </a:ext>
            </a:extLst>
          </p:cNvPr>
          <p:cNvGrpSpPr/>
          <p:nvPr/>
        </p:nvGrpSpPr>
        <p:grpSpPr>
          <a:xfrm>
            <a:off x="3200315" y="3040710"/>
            <a:ext cx="3092521" cy="1938311"/>
            <a:chOff x="330979" y="1097322"/>
            <a:chExt cx="3092521" cy="1938311"/>
          </a:xfrm>
        </p:grpSpPr>
        <p:sp>
          <p:nvSpPr>
            <p:cNvPr id="18" name="Полилиния 17"/>
            <p:cNvSpPr/>
            <p:nvPr/>
          </p:nvSpPr>
          <p:spPr>
            <a:xfrm>
              <a:off x="330979" y="1097322"/>
              <a:ext cx="3092521" cy="1938311"/>
            </a:xfrm>
            <a:custGeom>
              <a:avLst/>
              <a:gdLst>
                <a:gd name="connsiteX0" fmla="*/ 706513 w 3092521"/>
                <a:gd name="connsiteY0" fmla="*/ 177563 h 1938311"/>
                <a:gd name="connsiteX1" fmla="*/ 1524198 w 3092521"/>
                <a:gd name="connsiteY1" fmla="*/ 1716 h 1938311"/>
                <a:gd name="connsiteX2" fmla="*/ 2253959 w 3092521"/>
                <a:gd name="connsiteY2" fmla="*/ 283070 h 1938311"/>
                <a:gd name="connsiteX3" fmla="*/ 2632029 w 3092521"/>
                <a:gd name="connsiteY3" fmla="*/ 388578 h 1938311"/>
                <a:gd name="connsiteX4" fmla="*/ 3080436 w 3092521"/>
                <a:gd name="connsiteY4" fmla="*/ 749063 h 1938311"/>
                <a:gd name="connsiteX5" fmla="*/ 2913383 w 3092521"/>
                <a:gd name="connsiteY5" fmla="*/ 1311770 h 1938311"/>
                <a:gd name="connsiteX6" fmla="*/ 2377052 w 3092521"/>
                <a:gd name="connsiteY6" fmla="*/ 1452447 h 1938311"/>
                <a:gd name="connsiteX7" fmla="*/ 2060529 w 3092521"/>
                <a:gd name="connsiteY7" fmla="*/ 1707424 h 1938311"/>
                <a:gd name="connsiteX8" fmla="*/ 1453859 w 3092521"/>
                <a:gd name="connsiteY8" fmla="*/ 1936024 h 1938311"/>
                <a:gd name="connsiteX9" fmla="*/ 1040621 w 3092521"/>
                <a:gd name="connsiteY9" fmla="*/ 1812932 h 1938311"/>
                <a:gd name="connsiteX10" fmla="*/ 706513 w 3092521"/>
                <a:gd name="connsiteY10" fmla="*/ 1619501 h 1938311"/>
                <a:gd name="connsiteX11" fmla="*/ 240521 w 3092521"/>
                <a:gd name="connsiteY11" fmla="*/ 1566747 h 1938311"/>
                <a:gd name="connsiteX12" fmla="*/ 178975 w 3092521"/>
                <a:gd name="connsiteY12" fmla="*/ 1355732 h 1938311"/>
                <a:gd name="connsiteX13" fmla="*/ 55883 w 3092521"/>
                <a:gd name="connsiteY13" fmla="*/ 1039209 h 1938311"/>
                <a:gd name="connsiteX14" fmla="*/ 20713 w 3092521"/>
                <a:gd name="connsiteY14" fmla="*/ 775440 h 1938311"/>
                <a:gd name="connsiteX15" fmla="*/ 372406 w 3092521"/>
                <a:gd name="connsiteY15" fmla="*/ 432540 h 1938311"/>
                <a:gd name="connsiteX16" fmla="*/ 706513 w 3092521"/>
                <a:gd name="connsiteY16" fmla="*/ 177563 h 193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92521" h="1938311">
                  <a:moveTo>
                    <a:pt x="706513" y="177563"/>
                  </a:moveTo>
                  <a:cubicBezTo>
                    <a:pt x="898478" y="105759"/>
                    <a:pt x="1266291" y="-15868"/>
                    <a:pt x="1524198" y="1716"/>
                  </a:cubicBezTo>
                  <a:cubicBezTo>
                    <a:pt x="1782105" y="19300"/>
                    <a:pt x="2069321" y="218593"/>
                    <a:pt x="2253959" y="283070"/>
                  </a:cubicBezTo>
                  <a:cubicBezTo>
                    <a:pt x="2438597" y="347547"/>
                    <a:pt x="2494283" y="310913"/>
                    <a:pt x="2632029" y="388578"/>
                  </a:cubicBezTo>
                  <a:cubicBezTo>
                    <a:pt x="2769775" y="466244"/>
                    <a:pt x="3033544" y="595198"/>
                    <a:pt x="3080436" y="749063"/>
                  </a:cubicBezTo>
                  <a:cubicBezTo>
                    <a:pt x="3127328" y="902928"/>
                    <a:pt x="3030614" y="1194539"/>
                    <a:pt x="2913383" y="1311770"/>
                  </a:cubicBezTo>
                  <a:cubicBezTo>
                    <a:pt x="2796152" y="1429001"/>
                    <a:pt x="2519194" y="1386505"/>
                    <a:pt x="2377052" y="1452447"/>
                  </a:cubicBezTo>
                  <a:cubicBezTo>
                    <a:pt x="2234910" y="1518389"/>
                    <a:pt x="2214394" y="1626828"/>
                    <a:pt x="2060529" y="1707424"/>
                  </a:cubicBezTo>
                  <a:cubicBezTo>
                    <a:pt x="1906664" y="1788020"/>
                    <a:pt x="1623844" y="1918439"/>
                    <a:pt x="1453859" y="1936024"/>
                  </a:cubicBezTo>
                  <a:cubicBezTo>
                    <a:pt x="1283874" y="1953609"/>
                    <a:pt x="1165179" y="1865686"/>
                    <a:pt x="1040621" y="1812932"/>
                  </a:cubicBezTo>
                  <a:cubicBezTo>
                    <a:pt x="916063" y="1760178"/>
                    <a:pt x="839863" y="1660532"/>
                    <a:pt x="706513" y="1619501"/>
                  </a:cubicBezTo>
                  <a:cubicBezTo>
                    <a:pt x="573163" y="1578470"/>
                    <a:pt x="328444" y="1610708"/>
                    <a:pt x="240521" y="1566747"/>
                  </a:cubicBezTo>
                  <a:cubicBezTo>
                    <a:pt x="152598" y="1522786"/>
                    <a:pt x="209748" y="1443655"/>
                    <a:pt x="178975" y="1355732"/>
                  </a:cubicBezTo>
                  <a:cubicBezTo>
                    <a:pt x="148202" y="1267809"/>
                    <a:pt x="82260" y="1135924"/>
                    <a:pt x="55883" y="1039209"/>
                  </a:cubicBezTo>
                  <a:cubicBezTo>
                    <a:pt x="29506" y="942494"/>
                    <a:pt x="-32041" y="876551"/>
                    <a:pt x="20713" y="775440"/>
                  </a:cubicBezTo>
                  <a:cubicBezTo>
                    <a:pt x="73467" y="674329"/>
                    <a:pt x="255175" y="535117"/>
                    <a:pt x="372406" y="432540"/>
                  </a:cubicBezTo>
                  <a:cubicBezTo>
                    <a:pt x="489637" y="329963"/>
                    <a:pt x="514548" y="249367"/>
                    <a:pt x="706513" y="177563"/>
                  </a:cubicBezTo>
                  <a:close/>
                </a:path>
              </a:pathLst>
            </a:custGeom>
            <a:solidFill>
              <a:srgbClr val="EF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690" y="1526783"/>
              <a:ext cx="29083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Bookman Old Style" panose="02050604050505020204" pitchFamily="18" charset="0"/>
                </a:rPr>
                <a:t>Собственники промышленных зданий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898248" y="4655967"/>
            <a:ext cx="2840745" cy="1500892"/>
            <a:chOff x="6076900" y="4717317"/>
            <a:chExt cx="2840745" cy="1500892"/>
          </a:xfrm>
        </p:grpSpPr>
        <p:sp>
          <p:nvSpPr>
            <p:cNvPr id="20" name="Полилиния 19"/>
            <p:cNvSpPr/>
            <p:nvPr/>
          </p:nvSpPr>
          <p:spPr>
            <a:xfrm>
              <a:off x="6076900" y="4717317"/>
              <a:ext cx="2840745" cy="1500892"/>
            </a:xfrm>
            <a:custGeom>
              <a:avLst/>
              <a:gdLst>
                <a:gd name="connsiteX0" fmla="*/ 373220 w 2840745"/>
                <a:gd name="connsiteY0" fmla="*/ 1287829 h 1500892"/>
                <a:gd name="connsiteX1" fmla="*/ 3943 w 2840745"/>
                <a:gd name="connsiteY1" fmla="*/ 874591 h 1500892"/>
                <a:gd name="connsiteX2" fmla="*/ 214959 w 2840745"/>
                <a:gd name="connsiteY2" fmla="*/ 408598 h 1500892"/>
                <a:gd name="connsiteX3" fmla="*/ 768874 w 2840745"/>
                <a:gd name="connsiteY3" fmla="*/ 391014 h 1500892"/>
                <a:gd name="connsiteX4" fmla="*/ 1155735 w 2840745"/>
                <a:gd name="connsiteY4" fmla="*/ 338260 h 1500892"/>
                <a:gd name="connsiteX5" fmla="*/ 1648105 w 2840745"/>
                <a:gd name="connsiteY5" fmla="*/ 30529 h 1500892"/>
                <a:gd name="connsiteX6" fmla="*/ 1938251 w 2840745"/>
                <a:gd name="connsiteY6" fmla="*/ 56906 h 1500892"/>
                <a:gd name="connsiteX7" fmla="*/ 2430620 w 2840745"/>
                <a:gd name="connsiteY7" fmla="*/ 434975 h 1500892"/>
                <a:gd name="connsiteX8" fmla="*/ 2808689 w 2840745"/>
                <a:gd name="connsiteY8" fmla="*/ 698745 h 1500892"/>
                <a:gd name="connsiteX9" fmla="*/ 2791105 w 2840745"/>
                <a:gd name="connsiteY9" fmla="*/ 997683 h 1500892"/>
                <a:gd name="connsiteX10" fmla="*/ 2553712 w 2840745"/>
                <a:gd name="connsiteY10" fmla="*/ 1384545 h 1500892"/>
                <a:gd name="connsiteX11" fmla="*/ 2193228 w 2840745"/>
                <a:gd name="connsiteY11" fmla="*/ 1340583 h 1500892"/>
                <a:gd name="connsiteX12" fmla="*/ 1823951 w 2840745"/>
                <a:gd name="connsiteY12" fmla="*/ 1270245 h 1500892"/>
                <a:gd name="connsiteX13" fmla="*/ 1357959 w 2840745"/>
                <a:gd name="connsiteY13" fmla="*/ 1366960 h 1500892"/>
                <a:gd name="connsiteX14" fmla="*/ 971097 w 2840745"/>
                <a:gd name="connsiteY14" fmla="*/ 1498845 h 1500892"/>
                <a:gd name="connsiteX15" fmla="*/ 619405 w 2840745"/>
                <a:gd name="connsiteY15" fmla="*/ 1437298 h 1500892"/>
                <a:gd name="connsiteX16" fmla="*/ 373220 w 2840745"/>
                <a:gd name="connsiteY16" fmla="*/ 1287829 h 150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40745" h="1500892">
                  <a:moveTo>
                    <a:pt x="373220" y="1287829"/>
                  </a:moveTo>
                  <a:cubicBezTo>
                    <a:pt x="270643" y="1194045"/>
                    <a:pt x="30320" y="1021129"/>
                    <a:pt x="3943" y="874591"/>
                  </a:cubicBezTo>
                  <a:cubicBezTo>
                    <a:pt x="-22434" y="728052"/>
                    <a:pt x="87471" y="489194"/>
                    <a:pt x="214959" y="408598"/>
                  </a:cubicBezTo>
                  <a:cubicBezTo>
                    <a:pt x="342447" y="328002"/>
                    <a:pt x="612078" y="402737"/>
                    <a:pt x="768874" y="391014"/>
                  </a:cubicBezTo>
                  <a:cubicBezTo>
                    <a:pt x="925670" y="379291"/>
                    <a:pt x="1009197" y="398341"/>
                    <a:pt x="1155735" y="338260"/>
                  </a:cubicBezTo>
                  <a:cubicBezTo>
                    <a:pt x="1302274" y="278179"/>
                    <a:pt x="1517686" y="77421"/>
                    <a:pt x="1648105" y="30529"/>
                  </a:cubicBezTo>
                  <a:cubicBezTo>
                    <a:pt x="1778524" y="-16363"/>
                    <a:pt x="1807832" y="-10502"/>
                    <a:pt x="1938251" y="56906"/>
                  </a:cubicBezTo>
                  <a:cubicBezTo>
                    <a:pt x="2068670" y="124314"/>
                    <a:pt x="2285547" y="328002"/>
                    <a:pt x="2430620" y="434975"/>
                  </a:cubicBezTo>
                  <a:cubicBezTo>
                    <a:pt x="2575693" y="541948"/>
                    <a:pt x="2748608" y="604960"/>
                    <a:pt x="2808689" y="698745"/>
                  </a:cubicBezTo>
                  <a:cubicBezTo>
                    <a:pt x="2868770" y="792530"/>
                    <a:pt x="2833601" y="883383"/>
                    <a:pt x="2791105" y="997683"/>
                  </a:cubicBezTo>
                  <a:cubicBezTo>
                    <a:pt x="2748609" y="1111983"/>
                    <a:pt x="2653358" y="1327395"/>
                    <a:pt x="2553712" y="1384545"/>
                  </a:cubicBezTo>
                  <a:cubicBezTo>
                    <a:pt x="2454066" y="1441695"/>
                    <a:pt x="2314855" y="1359633"/>
                    <a:pt x="2193228" y="1340583"/>
                  </a:cubicBezTo>
                  <a:cubicBezTo>
                    <a:pt x="2071601" y="1321533"/>
                    <a:pt x="1963162" y="1265849"/>
                    <a:pt x="1823951" y="1270245"/>
                  </a:cubicBezTo>
                  <a:cubicBezTo>
                    <a:pt x="1684740" y="1274641"/>
                    <a:pt x="1500101" y="1328860"/>
                    <a:pt x="1357959" y="1366960"/>
                  </a:cubicBezTo>
                  <a:cubicBezTo>
                    <a:pt x="1215817" y="1405060"/>
                    <a:pt x="1094189" y="1487122"/>
                    <a:pt x="971097" y="1498845"/>
                  </a:cubicBezTo>
                  <a:cubicBezTo>
                    <a:pt x="848005" y="1510568"/>
                    <a:pt x="716120" y="1469537"/>
                    <a:pt x="619405" y="1437298"/>
                  </a:cubicBezTo>
                  <a:cubicBezTo>
                    <a:pt x="522690" y="1405059"/>
                    <a:pt x="475797" y="1381613"/>
                    <a:pt x="373220" y="1287829"/>
                  </a:cubicBezTo>
                  <a:close/>
                </a:path>
              </a:pathLst>
            </a:custGeom>
            <a:solidFill>
              <a:srgbClr val="EF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87275" y="5113779"/>
              <a:ext cx="2629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Bookman Old Style" panose="02050604050505020204" pitchFamily="18" charset="0"/>
                </a:rPr>
                <a:t>Экспертные организации 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8738993" y="1267368"/>
            <a:ext cx="3340926" cy="1630456"/>
            <a:chOff x="8534554" y="1545232"/>
            <a:chExt cx="3340926" cy="1630456"/>
          </a:xfrm>
        </p:grpSpPr>
        <p:sp>
          <p:nvSpPr>
            <p:cNvPr id="2" name="Полилиния 1"/>
            <p:cNvSpPr/>
            <p:nvPr/>
          </p:nvSpPr>
          <p:spPr>
            <a:xfrm>
              <a:off x="8534554" y="1545232"/>
              <a:ext cx="3340926" cy="1630456"/>
            </a:xfrm>
            <a:custGeom>
              <a:avLst/>
              <a:gdLst>
                <a:gd name="connsiteX0" fmla="*/ 1906231 w 3340926"/>
                <a:gd name="connsiteY0" fmla="*/ 935 h 1630456"/>
                <a:gd name="connsiteX1" fmla="*/ 1374217 w 3340926"/>
                <a:gd name="connsiteY1" fmla="*/ 84063 h 1630456"/>
                <a:gd name="connsiteX2" fmla="*/ 875453 w 3340926"/>
                <a:gd name="connsiteY2" fmla="*/ 50812 h 1630456"/>
                <a:gd name="connsiteX3" fmla="*/ 567882 w 3340926"/>
                <a:gd name="connsiteY3" fmla="*/ 325132 h 1630456"/>
                <a:gd name="connsiteX4" fmla="*/ 310188 w 3340926"/>
                <a:gd name="connsiteY4" fmla="*/ 383321 h 1630456"/>
                <a:gd name="connsiteX5" fmla="*/ 2617 w 3340926"/>
                <a:gd name="connsiteY5" fmla="*/ 873772 h 1630456"/>
                <a:gd name="connsiteX6" fmla="*/ 493068 w 3340926"/>
                <a:gd name="connsiteY6" fmla="*/ 1264470 h 1630456"/>
                <a:gd name="connsiteX7" fmla="*/ 808951 w 3340926"/>
                <a:gd name="connsiteY7" fmla="*/ 1114841 h 1630456"/>
                <a:gd name="connsiteX8" fmla="*/ 1041708 w 3340926"/>
                <a:gd name="connsiteY8" fmla="*/ 1397473 h 1630456"/>
                <a:gd name="connsiteX9" fmla="*/ 1490595 w 3340926"/>
                <a:gd name="connsiteY9" fmla="*/ 1630230 h 1630456"/>
                <a:gd name="connsiteX10" fmla="*/ 2030922 w 3340926"/>
                <a:gd name="connsiteY10" fmla="*/ 1439037 h 1630456"/>
                <a:gd name="connsiteX11" fmla="*/ 2305242 w 3340926"/>
                <a:gd name="connsiteY11" fmla="*/ 1364223 h 1630456"/>
                <a:gd name="connsiteX12" fmla="*/ 2737504 w 3340926"/>
                <a:gd name="connsiteY12" fmla="*/ 1397473 h 1630456"/>
                <a:gd name="connsiteX13" fmla="*/ 2828944 w 3340926"/>
                <a:gd name="connsiteY13" fmla="*/ 1189655 h 1630456"/>
                <a:gd name="connsiteX14" fmla="*/ 3036762 w 3340926"/>
                <a:gd name="connsiteY14" fmla="*/ 1081590 h 1630456"/>
                <a:gd name="connsiteX15" fmla="*/ 3294457 w 3340926"/>
                <a:gd name="connsiteY15" fmla="*/ 865459 h 1630456"/>
                <a:gd name="connsiteX16" fmla="*/ 3286144 w 3340926"/>
                <a:gd name="connsiteY16" fmla="*/ 416572 h 1630456"/>
                <a:gd name="connsiteX17" fmla="*/ 2745817 w 3340926"/>
                <a:gd name="connsiteY17" fmla="*/ 208753 h 1630456"/>
                <a:gd name="connsiteX18" fmla="*/ 2454871 w 3340926"/>
                <a:gd name="connsiteY18" fmla="*/ 233692 h 1630456"/>
                <a:gd name="connsiteX19" fmla="*/ 2172239 w 3340926"/>
                <a:gd name="connsiteY19" fmla="*/ 50812 h 1630456"/>
                <a:gd name="connsiteX20" fmla="*/ 1906231 w 3340926"/>
                <a:gd name="connsiteY20" fmla="*/ 935 h 163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340926" h="1630456">
                  <a:moveTo>
                    <a:pt x="1906231" y="935"/>
                  </a:moveTo>
                  <a:cubicBezTo>
                    <a:pt x="1773227" y="6477"/>
                    <a:pt x="1546013" y="75750"/>
                    <a:pt x="1374217" y="84063"/>
                  </a:cubicBezTo>
                  <a:cubicBezTo>
                    <a:pt x="1202421" y="92376"/>
                    <a:pt x="1009842" y="10634"/>
                    <a:pt x="875453" y="50812"/>
                  </a:cubicBezTo>
                  <a:cubicBezTo>
                    <a:pt x="741064" y="90990"/>
                    <a:pt x="662093" y="269714"/>
                    <a:pt x="567882" y="325132"/>
                  </a:cubicBezTo>
                  <a:cubicBezTo>
                    <a:pt x="473671" y="380550"/>
                    <a:pt x="404399" y="291881"/>
                    <a:pt x="310188" y="383321"/>
                  </a:cubicBezTo>
                  <a:cubicBezTo>
                    <a:pt x="215977" y="474761"/>
                    <a:pt x="-27863" y="726914"/>
                    <a:pt x="2617" y="873772"/>
                  </a:cubicBezTo>
                  <a:cubicBezTo>
                    <a:pt x="33097" y="1020630"/>
                    <a:pt x="358679" y="1224292"/>
                    <a:pt x="493068" y="1264470"/>
                  </a:cubicBezTo>
                  <a:cubicBezTo>
                    <a:pt x="627457" y="1304648"/>
                    <a:pt x="717511" y="1092674"/>
                    <a:pt x="808951" y="1114841"/>
                  </a:cubicBezTo>
                  <a:cubicBezTo>
                    <a:pt x="900391" y="1137008"/>
                    <a:pt x="928101" y="1311575"/>
                    <a:pt x="1041708" y="1397473"/>
                  </a:cubicBezTo>
                  <a:cubicBezTo>
                    <a:pt x="1155315" y="1483371"/>
                    <a:pt x="1325726" y="1623303"/>
                    <a:pt x="1490595" y="1630230"/>
                  </a:cubicBezTo>
                  <a:cubicBezTo>
                    <a:pt x="1655464" y="1637157"/>
                    <a:pt x="1895148" y="1483371"/>
                    <a:pt x="2030922" y="1439037"/>
                  </a:cubicBezTo>
                  <a:cubicBezTo>
                    <a:pt x="2166696" y="1394703"/>
                    <a:pt x="2187478" y="1371150"/>
                    <a:pt x="2305242" y="1364223"/>
                  </a:cubicBezTo>
                  <a:cubicBezTo>
                    <a:pt x="2423006" y="1357296"/>
                    <a:pt x="2650220" y="1426568"/>
                    <a:pt x="2737504" y="1397473"/>
                  </a:cubicBezTo>
                  <a:cubicBezTo>
                    <a:pt x="2824788" y="1368378"/>
                    <a:pt x="2779068" y="1242302"/>
                    <a:pt x="2828944" y="1189655"/>
                  </a:cubicBezTo>
                  <a:cubicBezTo>
                    <a:pt x="2878820" y="1137008"/>
                    <a:pt x="2959177" y="1135623"/>
                    <a:pt x="3036762" y="1081590"/>
                  </a:cubicBezTo>
                  <a:cubicBezTo>
                    <a:pt x="3114348" y="1027557"/>
                    <a:pt x="3252893" y="976295"/>
                    <a:pt x="3294457" y="865459"/>
                  </a:cubicBezTo>
                  <a:cubicBezTo>
                    <a:pt x="3336021" y="754623"/>
                    <a:pt x="3377584" y="526023"/>
                    <a:pt x="3286144" y="416572"/>
                  </a:cubicBezTo>
                  <a:cubicBezTo>
                    <a:pt x="3194704" y="307121"/>
                    <a:pt x="2884362" y="239233"/>
                    <a:pt x="2745817" y="208753"/>
                  </a:cubicBezTo>
                  <a:cubicBezTo>
                    <a:pt x="2607272" y="178273"/>
                    <a:pt x="2550467" y="260015"/>
                    <a:pt x="2454871" y="233692"/>
                  </a:cubicBezTo>
                  <a:cubicBezTo>
                    <a:pt x="2359275" y="207369"/>
                    <a:pt x="2260908" y="86834"/>
                    <a:pt x="2172239" y="50812"/>
                  </a:cubicBezTo>
                  <a:cubicBezTo>
                    <a:pt x="2083570" y="14790"/>
                    <a:pt x="2039235" y="-4607"/>
                    <a:pt x="1906231" y="935"/>
                  </a:cubicBezTo>
                  <a:close/>
                </a:path>
              </a:pathLst>
            </a:custGeom>
            <a:solidFill>
              <a:srgbClr val="EBE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88230" y="1669925"/>
              <a:ext cx="32490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Bookman Old Style" panose="02050604050505020204" pitchFamily="18" charset="0"/>
                </a:rPr>
                <a:t>Органы муниципальной власти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27987" y="1305386"/>
            <a:ext cx="3340926" cy="1856264"/>
            <a:chOff x="3125586" y="3541870"/>
            <a:chExt cx="3141129" cy="1373677"/>
          </a:xfrm>
        </p:grpSpPr>
        <p:sp>
          <p:nvSpPr>
            <p:cNvPr id="3" name="Полилиния 2"/>
            <p:cNvSpPr/>
            <p:nvPr/>
          </p:nvSpPr>
          <p:spPr>
            <a:xfrm>
              <a:off x="3125586" y="3541870"/>
              <a:ext cx="3141129" cy="1373677"/>
            </a:xfrm>
            <a:custGeom>
              <a:avLst/>
              <a:gdLst>
                <a:gd name="connsiteX0" fmla="*/ 403168 w 1926155"/>
                <a:gd name="connsiteY0" fmla="*/ 1429318 h 1475322"/>
                <a:gd name="connsiteX1" fmla="*/ 22168 w 1926155"/>
                <a:gd name="connsiteY1" fmla="*/ 1114993 h 1475322"/>
                <a:gd name="connsiteX2" fmla="*/ 60268 w 1926155"/>
                <a:gd name="connsiteY2" fmla="*/ 733993 h 1475322"/>
                <a:gd name="connsiteX3" fmla="*/ 184093 w 1926155"/>
                <a:gd name="connsiteY3" fmla="*/ 514918 h 1475322"/>
                <a:gd name="connsiteX4" fmla="*/ 79318 w 1926155"/>
                <a:gd name="connsiteY4" fmla="*/ 95818 h 1475322"/>
                <a:gd name="connsiteX5" fmla="*/ 241243 w 1926155"/>
                <a:gd name="connsiteY5" fmla="*/ 568 h 1475322"/>
                <a:gd name="connsiteX6" fmla="*/ 688918 w 1926155"/>
                <a:gd name="connsiteY6" fmla="*/ 67243 h 1475322"/>
                <a:gd name="connsiteX7" fmla="*/ 850843 w 1926155"/>
                <a:gd name="connsiteY7" fmla="*/ 276793 h 1475322"/>
                <a:gd name="connsiteX8" fmla="*/ 1203268 w 1926155"/>
                <a:gd name="connsiteY8" fmla="*/ 314893 h 1475322"/>
                <a:gd name="connsiteX9" fmla="*/ 1517593 w 1926155"/>
                <a:gd name="connsiteY9" fmla="*/ 429193 h 1475322"/>
                <a:gd name="connsiteX10" fmla="*/ 1898593 w 1926155"/>
                <a:gd name="connsiteY10" fmla="*/ 848293 h 1475322"/>
                <a:gd name="connsiteX11" fmla="*/ 1841443 w 1926155"/>
                <a:gd name="connsiteY11" fmla="*/ 1162618 h 1475322"/>
                <a:gd name="connsiteX12" fmla="*/ 1403293 w 1926155"/>
                <a:gd name="connsiteY12" fmla="*/ 1286443 h 1475322"/>
                <a:gd name="connsiteX13" fmla="*/ 955618 w 1926155"/>
                <a:gd name="connsiteY13" fmla="*/ 1286443 h 1475322"/>
                <a:gd name="connsiteX14" fmla="*/ 755593 w 1926155"/>
                <a:gd name="connsiteY14" fmla="*/ 1457893 h 1475322"/>
                <a:gd name="connsiteX15" fmla="*/ 546043 w 1926155"/>
                <a:gd name="connsiteY15" fmla="*/ 1467418 h 1475322"/>
                <a:gd name="connsiteX16" fmla="*/ 403168 w 1926155"/>
                <a:gd name="connsiteY16" fmla="*/ 1429318 h 14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26155" h="1475322">
                  <a:moveTo>
                    <a:pt x="403168" y="1429318"/>
                  </a:moveTo>
                  <a:cubicBezTo>
                    <a:pt x="315856" y="1370581"/>
                    <a:pt x="79318" y="1230880"/>
                    <a:pt x="22168" y="1114993"/>
                  </a:cubicBezTo>
                  <a:cubicBezTo>
                    <a:pt x="-34982" y="999105"/>
                    <a:pt x="33281" y="834005"/>
                    <a:pt x="60268" y="733993"/>
                  </a:cubicBezTo>
                  <a:cubicBezTo>
                    <a:pt x="87255" y="633981"/>
                    <a:pt x="180918" y="621280"/>
                    <a:pt x="184093" y="514918"/>
                  </a:cubicBezTo>
                  <a:cubicBezTo>
                    <a:pt x="187268" y="408556"/>
                    <a:pt x="69793" y="181543"/>
                    <a:pt x="79318" y="95818"/>
                  </a:cubicBezTo>
                  <a:cubicBezTo>
                    <a:pt x="88843" y="10093"/>
                    <a:pt x="139643" y="5330"/>
                    <a:pt x="241243" y="568"/>
                  </a:cubicBezTo>
                  <a:cubicBezTo>
                    <a:pt x="342843" y="-4195"/>
                    <a:pt x="587318" y="21206"/>
                    <a:pt x="688918" y="67243"/>
                  </a:cubicBezTo>
                  <a:cubicBezTo>
                    <a:pt x="790518" y="113280"/>
                    <a:pt x="765118" y="235518"/>
                    <a:pt x="850843" y="276793"/>
                  </a:cubicBezTo>
                  <a:cubicBezTo>
                    <a:pt x="936568" y="318068"/>
                    <a:pt x="1092143" y="289493"/>
                    <a:pt x="1203268" y="314893"/>
                  </a:cubicBezTo>
                  <a:cubicBezTo>
                    <a:pt x="1314393" y="340293"/>
                    <a:pt x="1401705" y="340293"/>
                    <a:pt x="1517593" y="429193"/>
                  </a:cubicBezTo>
                  <a:cubicBezTo>
                    <a:pt x="1633481" y="518093"/>
                    <a:pt x="1844618" y="726056"/>
                    <a:pt x="1898593" y="848293"/>
                  </a:cubicBezTo>
                  <a:cubicBezTo>
                    <a:pt x="1952568" y="970530"/>
                    <a:pt x="1923993" y="1089593"/>
                    <a:pt x="1841443" y="1162618"/>
                  </a:cubicBezTo>
                  <a:cubicBezTo>
                    <a:pt x="1758893" y="1235643"/>
                    <a:pt x="1550931" y="1265805"/>
                    <a:pt x="1403293" y="1286443"/>
                  </a:cubicBezTo>
                  <a:cubicBezTo>
                    <a:pt x="1255656" y="1307080"/>
                    <a:pt x="1063568" y="1257868"/>
                    <a:pt x="955618" y="1286443"/>
                  </a:cubicBezTo>
                  <a:cubicBezTo>
                    <a:pt x="847668" y="1315018"/>
                    <a:pt x="823855" y="1427731"/>
                    <a:pt x="755593" y="1457893"/>
                  </a:cubicBezTo>
                  <a:cubicBezTo>
                    <a:pt x="687331" y="1488055"/>
                    <a:pt x="596843" y="1470593"/>
                    <a:pt x="546043" y="1467418"/>
                  </a:cubicBezTo>
                  <a:cubicBezTo>
                    <a:pt x="495243" y="1464243"/>
                    <a:pt x="490480" y="1488055"/>
                    <a:pt x="403168" y="1429318"/>
                  </a:cubicBezTo>
                  <a:close/>
                </a:path>
              </a:pathLst>
            </a:custGeom>
            <a:solidFill>
              <a:srgbClr val="ED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2401" y="3949351"/>
              <a:ext cx="26295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Bookman Old Style" panose="02050604050505020204" pitchFamily="18" charset="0"/>
                </a:rPr>
                <a:t>Управляющие компании</a:t>
              </a:r>
            </a:p>
          </p:txBody>
        </p:sp>
      </p:grpSp>
      <p:sp>
        <p:nvSpPr>
          <p:cNvPr id="21" name="Облако 20">
            <a:extLst>
              <a:ext uri="{FF2B5EF4-FFF2-40B4-BE49-F238E27FC236}">
                <a16:creationId xmlns:a16="http://schemas.microsoft.com/office/drawing/2014/main" id="{8EDAC7E3-2C50-49C5-B75F-C39CB2202B31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76349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38200" y="365125"/>
            <a:ext cx="10515600" cy="707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cs typeface="Arial"/>
              </a:rPr>
              <a:t>БИЗНЕС-МОДЕЛЬ</a:t>
            </a:r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5" name="Облако 4">
            <a:extLst>
              <a:ext uri="{FF2B5EF4-FFF2-40B4-BE49-F238E27FC236}">
                <a16:creationId xmlns:a16="http://schemas.microsoft.com/office/drawing/2014/main" id="{26FD9068-1758-4347-B1C8-D3907E34CD5C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8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D9837C80-C48B-4BF5-AFCB-E38654C861BD}"/>
              </a:ext>
            </a:extLst>
          </p:cNvPr>
          <p:cNvSpPr/>
          <p:nvPr/>
        </p:nvSpPr>
        <p:spPr>
          <a:xfrm>
            <a:off x="2370338" y="1353660"/>
            <a:ext cx="1647178" cy="923278"/>
          </a:xfrm>
          <a:prstGeom prst="ellipse">
            <a:avLst/>
          </a:prstGeom>
          <a:solidFill>
            <a:srgbClr val="CCCCFF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Собств. зданий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E3D031C5-30FA-4A74-852C-01B4982B0CAE}"/>
              </a:ext>
            </a:extLst>
          </p:cNvPr>
          <p:cNvSpPr/>
          <p:nvPr/>
        </p:nvSpPr>
        <p:spPr>
          <a:xfrm>
            <a:off x="9055223" y="1300393"/>
            <a:ext cx="3053919" cy="1043312"/>
          </a:xfrm>
          <a:prstGeom prst="ellipse">
            <a:avLst/>
          </a:prstGeom>
          <a:solidFill>
            <a:srgbClr val="CCCCFF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Муниципальные органы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D2FF1409-7624-4F0A-A49F-492DF0E9C698}"/>
              </a:ext>
            </a:extLst>
          </p:cNvPr>
          <p:cNvSpPr/>
          <p:nvPr/>
        </p:nvSpPr>
        <p:spPr>
          <a:xfrm>
            <a:off x="199007" y="4460832"/>
            <a:ext cx="2388831" cy="1114586"/>
          </a:xfrm>
          <a:prstGeom prst="ellipse">
            <a:avLst/>
          </a:prstGeom>
          <a:solidFill>
            <a:srgbClr val="CCCCFF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Экспертные организации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D155352-8360-437C-9171-733725503F84}"/>
              </a:ext>
            </a:extLst>
          </p:cNvPr>
          <p:cNvSpPr/>
          <p:nvPr/>
        </p:nvSpPr>
        <p:spPr>
          <a:xfrm>
            <a:off x="628096" y="2205985"/>
            <a:ext cx="937334" cy="923278"/>
          </a:xfrm>
          <a:prstGeom prst="ellipse">
            <a:avLst/>
          </a:prstGeom>
          <a:solidFill>
            <a:srgbClr val="CCCCFF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УК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87B63895-1B09-4862-8768-984D94BEC392}"/>
              </a:ext>
            </a:extLst>
          </p:cNvPr>
          <p:cNvSpPr/>
          <p:nvPr/>
        </p:nvSpPr>
        <p:spPr>
          <a:xfrm>
            <a:off x="4901584" y="2170405"/>
            <a:ext cx="2388831" cy="812492"/>
          </a:xfrm>
          <a:prstGeom prst="ellipse">
            <a:avLst/>
          </a:prstGeom>
          <a:solidFill>
            <a:schemeClr val="bg1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Тех. экспертиза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35BBFC9-C87C-4F2F-A16C-ECEF4D92FA0C}"/>
              </a:ext>
            </a:extLst>
          </p:cNvPr>
          <p:cNvSpPr/>
          <p:nvPr/>
        </p:nvSpPr>
        <p:spPr>
          <a:xfrm>
            <a:off x="7225867" y="592856"/>
            <a:ext cx="2112885" cy="707537"/>
          </a:xfrm>
          <a:prstGeom prst="ellipse">
            <a:avLst/>
          </a:prstGeom>
          <a:solidFill>
            <a:schemeClr val="bg1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Тендерные торги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2023678-1DCD-48ED-A887-C4B1AEA88B62}"/>
              </a:ext>
            </a:extLst>
          </p:cNvPr>
          <p:cNvSpPr/>
          <p:nvPr/>
        </p:nvSpPr>
        <p:spPr>
          <a:xfrm>
            <a:off x="2287481" y="3307101"/>
            <a:ext cx="2388832" cy="923278"/>
          </a:xfrm>
          <a:prstGeom prst="ellipse">
            <a:avLst/>
          </a:prstGeom>
          <a:solidFill>
            <a:schemeClr val="bg1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Аренда БПЛА с ПО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F33FB88-9AD5-4EA6-AE7A-A2E1EE60B76E}"/>
              </a:ext>
            </a:extLst>
          </p:cNvPr>
          <p:cNvSpPr/>
          <p:nvPr/>
        </p:nvSpPr>
        <p:spPr>
          <a:xfrm>
            <a:off x="2974019" y="5434655"/>
            <a:ext cx="2787587" cy="923278"/>
          </a:xfrm>
          <a:prstGeom prst="ellipse">
            <a:avLst/>
          </a:prstGeom>
          <a:solidFill>
            <a:schemeClr val="bg1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Использование ПО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9781D32-13FE-421E-B18E-E80B1D153A36}"/>
              </a:ext>
            </a:extLst>
          </p:cNvPr>
          <p:cNvSpPr/>
          <p:nvPr/>
        </p:nvSpPr>
        <p:spPr>
          <a:xfrm>
            <a:off x="5547065" y="3768740"/>
            <a:ext cx="1395272" cy="923278"/>
          </a:xfrm>
          <a:prstGeom prst="ellipse">
            <a:avLst/>
          </a:prstGeom>
          <a:solidFill>
            <a:srgbClr val="CCCCFF"/>
          </a:solidFill>
          <a:ln>
            <a:solidFill>
              <a:srgbClr val="593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34164A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34164A"/>
                </a:solidFill>
                <a:latin typeface="Bookman Old Style" panose="02050604050505020204" pitchFamily="18" charset="0"/>
              </a:rPr>
              <a:t>Хайку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9B7990B5-41D5-4C3D-9BC4-7F4C49F76464}"/>
              </a:ext>
            </a:extLst>
          </p:cNvPr>
          <p:cNvSpPr/>
          <p:nvPr/>
        </p:nvSpPr>
        <p:spPr>
          <a:xfrm>
            <a:off x="8232557" y="4912999"/>
            <a:ext cx="3053919" cy="1043312"/>
          </a:xfrm>
          <a:prstGeom prst="ellipse">
            <a:avLst/>
          </a:prstGeom>
          <a:solidFill>
            <a:srgbClr val="FFF7FF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Оплата труда программистов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6A91221F-60A3-485C-B1A9-C818EF14C09A}"/>
              </a:ext>
            </a:extLst>
          </p:cNvPr>
          <p:cNvSpPr/>
          <p:nvPr/>
        </p:nvSpPr>
        <p:spPr>
          <a:xfrm>
            <a:off x="8232558" y="3623384"/>
            <a:ext cx="3053919" cy="1043312"/>
          </a:xfrm>
          <a:prstGeom prst="ellipse">
            <a:avLst/>
          </a:prstGeom>
          <a:solidFill>
            <a:srgbClr val="FFF7FF"/>
          </a:solidFill>
          <a:ln>
            <a:solidFill>
              <a:srgbClr val="402A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34164A"/>
                </a:solidFill>
                <a:latin typeface="Bookman Old Style" panose="02050604050505020204" pitchFamily="18" charset="0"/>
              </a:rPr>
              <a:t>Аренда кластера сервера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6EF2BED-257C-43C0-ACA1-012BAC70F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35" b="32174" l="9493" r="44638">
                        <a14:foregroundMark x1="11739" y1="14891" x2="13551" y2="14891"/>
                        <a14:foregroundMark x1="14710" y1="13804" x2="15145" y2="13696"/>
                        <a14:foregroundMark x1="36304" y1="15000" x2="37681" y2="15000"/>
                        <a14:foregroundMark x1="39275" y1="13913" x2="39130" y2="1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" t="8261" r="52126" b="68138"/>
          <a:stretch/>
        </p:blipFill>
        <p:spPr>
          <a:xfrm>
            <a:off x="5863701" y="3936134"/>
            <a:ext cx="800469" cy="318067"/>
          </a:xfrm>
          <a:prstGeom prst="rect">
            <a:avLst/>
          </a:prstGeom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D3F873CE-A43C-44CC-9E8D-A9EDFE805672}"/>
              </a:ext>
            </a:extLst>
          </p:cNvPr>
          <p:cNvCxnSpPr>
            <a:cxnSpLocks/>
          </p:cNvCxnSpPr>
          <p:nvPr/>
        </p:nvCxnSpPr>
        <p:spPr>
          <a:xfrm flipV="1">
            <a:off x="2263333" y="4095521"/>
            <a:ext cx="399315" cy="528891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9CB3CF46-DBD1-485E-9743-D942BFEA3FD8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2567952" y="5089606"/>
            <a:ext cx="814300" cy="480260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A1075E0-3B7C-48DE-8CC5-098DDA201DA4}"/>
              </a:ext>
            </a:extLst>
          </p:cNvPr>
          <p:cNvCxnSpPr>
            <a:cxnSpLocks/>
            <a:stCxn id="6" idx="0"/>
            <a:endCxn id="11" idx="6"/>
          </p:cNvCxnSpPr>
          <p:nvPr/>
        </p:nvCxnSpPr>
        <p:spPr>
          <a:xfrm flipH="1" flipV="1">
            <a:off x="9338752" y="946625"/>
            <a:ext cx="1243431" cy="353768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7716F467-A2FE-4D71-9EC1-F90430C44C64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 flipH="1">
            <a:off x="6096000" y="1196777"/>
            <a:ext cx="1439292" cy="973628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EEC31278-68BB-420E-BA1F-0C5E70097AF1}"/>
              </a:ext>
            </a:extLst>
          </p:cNvPr>
          <p:cNvCxnSpPr>
            <a:cxnSpLocks/>
            <a:stCxn id="14" idx="6"/>
            <a:endCxn id="16" idx="2"/>
          </p:cNvCxnSpPr>
          <p:nvPr/>
        </p:nvCxnSpPr>
        <p:spPr>
          <a:xfrm flipV="1">
            <a:off x="6942337" y="4145040"/>
            <a:ext cx="1290221" cy="85339"/>
          </a:xfrm>
          <a:prstGeom prst="straightConnector1">
            <a:avLst/>
          </a:prstGeom>
          <a:ln w="28575" cap="flat" cmpd="sng" algn="ctr">
            <a:solidFill>
              <a:srgbClr val="9999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02C9312D-226D-4EDB-8C24-B9B34E564AB7}"/>
              </a:ext>
            </a:extLst>
          </p:cNvPr>
          <p:cNvCxnSpPr>
            <a:cxnSpLocks/>
            <a:stCxn id="14" idx="5"/>
            <a:endCxn id="15" idx="2"/>
          </p:cNvCxnSpPr>
          <p:nvPr/>
        </p:nvCxnSpPr>
        <p:spPr>
          <a:xfrm>
            <a:off x="6738004" y="4556807"/>
            <a:ext cx="1494553" cy="877848"/>
          </a:xfrm>
          <a:prstGeom prst="straightConnector1">
            <a:avLst/>
          </a:prstGeom>
          <a:ln w="28575" cap="flat" cmpd="sng" algn="ctr">
            <a:solidFill>
              <a:srgbClr val="9999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A10C917E-AF8C-410A-AA8B-0A07F7FCADBB}"/>
              </a:ext>
            </a:extLst>
          </p:cNvPr>
          <p:cNvCxnSpPr>
            <a:cxnSpLocks/>
            <a:stCxn id="10" idx="4"/>
            <a:endCxn id="14" idx="0"/>
          </p:cNvCxnSpPr>
          <p:nvPr/>
        </p:nvCxnSpPr>
        <p:spPr>
          <a:xfrm>
            <a:off x="6096000" y="2982897"/>
            <a:ext cx="148701" cy="785843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11E9CA4F-8EE8-4DF0-92F2-6F1A87F55C11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5353373" y="4556807"/>
            <a:ext cx="398025" cy="1013059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36F6286D-221B-49F5-ABA5-33BBB74716F3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4676313" y="3768740"/>
            <a:ext cx="870752" cy="461639"/>
          </a:xfrm>
          <a:prstGeom prst="straightConnector1">
            <a:avLst/>
          </a:prstGeom>
          <a:ln w="28575" cap="flat" cmpd="sng" algn="ctr">
            <a:solidFill>
              <a:srgbClr val="402A7E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7" name="Прямая со стрелкой 76">
            <a:extLst>
              <a:ext uri="{FF2B5EF4-FFF2-40B4-BE49-F238E27FC236}">
                <a16:creationId xmlns:a16="http://schemas.microsoft.com/office/drawing/2014/main" id="{368F4F30-9DE1-4D3A-81AC-A98BCFE2B653}"/>
              </a:ext>
            </a:extLst>
          </p:cNvPr>
          <p:cNvCxnSpPr>
            <a:cxnSpLocks/>
            <a:stCxn id="8" idx="5"/>
            <a:endCxn id="12" idx="2"/>
          </p:cNvCxnSpPr>
          <p:nvPr/>
        </p:nvCxnSpPr>
        <p:spPr>
          <a:xfrm>
            <a:off x="1428161" y="2994052"/>
            <a:ext cx="859320" cy="774688"/>
          </a:xfrm>
          <a:prstGeom prst="straightConnector1">
            <a:avLst/>
          </a:prstGeom>
          <a:ln w="28575" cap="flat" cmpd="sng" algn="ctr">
            <a:solidFill>
              <a:srgbClr val="5638A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D18A4252-9069-463C-9516-D4D9100F0391}"/>
              </a:ext>
            </a:extLst>
          </p:cNvPr>
          <p:cNvCxnSpPr>
            <a:cxnSpLocks/>
            <a:stCxn id="8" idx="5"/>
            <a:endCxn id="10" idx="3"/>
          </p:cNvCxnSpPr>
          <p:nvPr/>
        </p:nvCxnSpPr>
        <p:spPr>
          <a:xfrm flipV="1">
            <a:off x="1428161" y="2863910"/>
            <a:ext cx="3823259" cy="130142"/>
          </a:xfrm>
          <a:prstGeom prst="straightConnector1">
            <a:avLst/>
          </a:prstGeom>
          <a:ln w="28575" cap="flat" cmpd="sng" algn="ctr">
            <a:solidFill>
              <a:srgbClr val="5638A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56C75609-3A25-4E79-907A-A33FAFAE5A7D}"/>
              </a:ext>
            </a:extLst>
          </p:cNvPr>
          <p:cNvCxnSpPr>
            <a:cxnSpLocks/>
            <a:stCxn id="2" idx="4"/>
            <a:endCxn id="12" idx="0"/>
          </p:cNvCxnSpPr>
          <p:nvPr/>
        </p:nvCxnSpPr>
        <p:spPr>
          <a:xfrm>
            <a:off x="3193927" y="2276938"/>
            <a:ext cx="287970" cy="1030163"/>
          </a:xfrm>
          <a:prstGeom prst="straightConnector1">
            <a:avLst/>
          </a:prstGeom>
          <a:ln w="28575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6" name="Прямая со стрелкой 85">
            <a:extLst>
              <a:ext uri="{FF2B5EF4-FFF2-40B4-BE49-F238E27FC236}">
                <a16:creationId xmlns:a16="http://schemas.microsoft.com/office/drawing/2014/main" id="{FA90FC10-01C3-4A58-BF17-7B5BCF6D912C}"/>
              </a:ext>
            </a:extLst>
          </p:cNvPr>
          <p:cNvCxnSpPr>
            <a:cxnSpLocks/>
            <a:stCxn id="2" idx="4"/>
            <a:endCxn id="10" idx="2"/>
          </p:cNvCxnSpPr>
          <p:nvPr/>
        </p:nvCxnSpPr>
        <p:spPr>
          <a:xfrm>
            <a:off x="3193927" y="2276938"/>
            <a:ext cx="1707657" cy="299713"/>
          </a:xfrm>
          <a:prstGeom prst="straightConnector1">
            <a:avLst/>
          </a:prstGeom>
          <a:ln w="28575" cap="flat" cmpd="sng" algn="ctr">
            <a:solidFill>
              <a:srgbClr val="34164A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81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4164A"/>
                </a:solidFill>
                <a:latin typeface="Bookman Old Style" panose="02050604050505020204" pitchFamily="18" charset="0"/>
                <a:cs typeface="Arial"/>
              </a:rPr>
              <a:t>ТЕКУЩИЕ РЕЗУЛЬТАТЫ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https://topodrone.ru/upload/iblock/83e/iu73ptwaqc4ewmjrsoy6939trvmmtinw/2yh9jo7uy472qsd7i02mh9d6xc6doi34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34164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599" y="4102894"/>
            <a:ext cx="4704159" cy="31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EEC0EFA9-8F2D-4B59-8D13-A52272F02FE5}"/>
              </a:ext>
            </a:extLst>
          </p:cNvPr>
          <p:cNvSpPr/>
          <p:nvPr/>
        </p:nvSpPr>
        <p:spPr>
          <a:xfrm>
            <a:off x="-186431" y="6221484"/>
            <a:ext cx="1225119" cy="70753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34164A"/>
                </a:solidFill>
                <a:latin typeface="Bookman Old Style" panose="02050604050505020204" pitchFamily="18" charset="0"/>
                <a:ea typeface="Artifakt Element Thin" panose="020B0203050000020004" pitchFamily="34" charset="-52"/>
                <a:cs typeface="Arial"/>
              </a:rPr>
              <a:t>9</a:t>
            </a:r>
          </a:p>
        </p:txBody>
      </p:sp>
      <p:grpSp>
        <p:nvGrpSpPr>
          <p:cNvPr id="2051" name="Группа 2050">
            <a:extLst>
              <a:ext uri="{FF2B5EF4-FFF2-40B4-BE49-F238E27FC236}">
                <a16:creationId xmlns:a16="http://schemas.microsoft.com/office/drawing/2014/main" id="{48302A43-2E3D-4A6F-A0CC-54A3EF939771}"/>
              </a:ext>
            </a:extLst>
          </p:cNvPr>
          <p:cNvGrpSpPr/>
          <p:nvPr/>
        </p:nvGrpSpPr>
        <p:grpSpPr>
          <a:xfrm>
            <a:off x="381740" y="1720263"/>
            <a:ext cx="10650799" cy="3313478"/>
            <a:chOff x="0" y="1720263"/>
            <a:chExt cx="10650799" cy="3313478"/>
          </a:xfrm>
        </p:grpSpPr>
        <p:sp>
          <p:nvSpPr>
            <p:cNvPr id="30" name="Полилиния: фигура 29">
              <a:extLst>
                <a:ext uri="{FF2B5EF4-FFF2-40B4-BE49-F238E27FC236}">
                  <a16:creationId xmlns:a16="http://schemas.microsoft.com/office/drawing/2014/main" id="{01A7EACF-F8BB-47A1-AA3A-4A7465D871EC}"/>
                </a:ext>
              </a:extLst>
            </p:cNvPr>
            <p:cNvSpPr/>
            <p:nvPr/>
          </p:nvSpPr>
          <p:spPr>
            <a:xfrm>
              <a:off x="221247" y="1720263"/>
              <a:ext cx="3088484" cy="3295681"/>
            </a:xfrm>
            <a:custGeom>
              <a:avLst/>
              <a:gdLst>
                <a:gd name="connsiteX0" fmla="*/ 2814916 w 3088484"/>
                <a:gd name="connsiteY0" fmla="*/ 3144700 h 3295681"/>
                <a:gd name="connsiteX1" fmla="*/ 3045736 w 3088484"/>
                <a:gd name="connsiteY1" fmla="*/ 3002657 h 3295681"/>
                <a:gd name="connsiteX2" fmla="*/ 3027980 w 3088484"/>
                <a:gd name="connsiteY2" fmla="*/ 2443364 h 3295681"/>
                <a:gd name="connsiteX3" fmla="*/ 2442054 w 3088484"/>
                <a:gd name="connsiteY3" fmla="*/ 2319077 h 3295681"/>
                <a:gd name="connsiteX4" fmla="*/ 2060314 w 3088484"/>
                <a:gd name="connsiteY4" fmla="*/ 1537842 h 3295681"/>
                <a:gd name="connsiteX5" fmla="*/ 2113580 w 3088484"/>
                <a:gd name="connsiteY5" fmla="*/ 872017 h 3295681"/>
                <a:gd name="connsiteX6" fmla="*/ 2308889 w 3088484"/>
                <a:gd name="connsiteY6" fmla="*/ 312723 h 3295681"/>
                <a:gd name="connsiteX7" fmla="*/ 1793984 w 3088484"/>
                <a:gd name="connsiteY7" fmla="*/ 2005 h 3295681"/>
                <a:gd name="connsiteX8" fmla="*/ 1447755 w 3088484"/>
                <a:gd name="connsiteY8" fmla="*/ 179558 h 3295681"/>
                <a:gd name="connsiteX9" fmla="*/ 870706 w 3088484"/>
                <a:gd name="connsiteY9" fmla="*/ 188436 h 3295681"/>
                <a:gd name="connsiteX10" fmla="*/ 391312 w 3088484"/>
                <a:gd name="connsiteY10" fmla="*/ 596809 h 3295681"/>
                <a:gd name="connsiteX11" fmla="*/ 302536 w 3088484"/>
                <a:gd name="connsiteY11" fmla="*/ 1067325 h 3295681"/>
                <a:gd name="connsiteX12" fmla="*/ 71716 w 3088484"/>
                <a:gd name="connsiteY12" fmla="*/ 1360288 h 3295681"/>
                <a:gd name="connsiteX13" fmla="*/ 18450 w 3088484"/>
                <a:gd name="connsiteY13" fmla="*/ 1795294 h 3295681"/>
                <a:gd name="connsiteX14" fmla="*/ 355802 w 3088484"/>
                <a:gd name="connsiteY14" fmla="*/ 2043869 h 3295681"/>
                <a:gd name="connsiteX15" fmla="*/ 577743 w 3088484"/>
                <a:gd name="connsiteY15" fmla="*/ 2771838 h 3295681"/>
                <a:gd name="connsiteX16" fmla="*/ 1057137 w 3088484"/>
                <a:gd name="connsiteY16" fmla="*/ 2931636 h 3295681"/>
                <a:gd name="connsiteX17" fmla="*/ 1474388 w 3088484"/>
                <a:gd name="connsiteY17" fmla="*/ 3144700 h 3295681"/>
                <a:gd name="connsiteX18" fmla="*/ 2122458 w 3088484"/>
                <a:gd name="connsiteY18" fmla="*/ 3295620 h 3295681"/>
                <a:gd name="connsiteX19" fmla="*/ 2814916 w 3088484"/>
                <a:gd name="connsiteY19" fmla="*/ 3144700 h 3295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088484" h="3295681">
                  <a:moveTo>
                    <a:pt x="2814916" y="3144700"/>
                  </a:moveTo>
                  <a:cubicBezTo>
                    <a:pt x="2968796" y="3095873"/>
                    <a:pt x="3010225" y="3119546"/>
                    <a:pt x="3045736" y="3002657"/>
                  </a:cubicBezTo>
                  <a:cubicBezTo>
                    <a:pt x="3081247" y="2885768"/>
                    <a:pt x="3128594" y="2557294"/>
                    <a:pt x="3027980" y="2443364"/>
                  </a:cubicBezTo>
                  <a:cubicBezTo>
                    <a:pt x="2927366" y="2329434"/>
                    <a:pt x="2603332" y="2469997"/>
                    <a:pt x="2442054" y="2319077"/>
                  </a:cubicBezTo>
                  <a:cubicBezTo>
                    <a:pt x="2280776" y="2168157"/>
                    <a:pt x="2115060" y="1779018"/>
                    <a:pt x="2060314" y="1537842"/>
                  </a:cubicBezTo>
                  <a:cubicBezTo>
                    <a:pt x="2005568" y="1296666"/>
                    <a:pt x="2072151" y="1076203"/>
                    <a:pt x="2113580" y="872017"/>
                  </a:cubicBezTo>
                  <a:cubicBezTo>
                    <a:pt x="2155009" y="667830"/>
                    <a:pt x="2362155" y="457725"/>
                    <a:pt x="2308889" y="312723"/>
                  </a:cubicBezTo>
                  <a:cubicBezTo>
                    <a:pt x="2255623" y="167721"/>
                    <a:pt x="1937506" y="24199"/>
                    <a:pt x="1793984" y="2005"/>
                  </a:cubicBezTo>
                  <a:cubicBezTo>
                    <a:pt x="1650462" y="-20189"/>
                    <a:pt x="1601635" y="148486"/>
                    <a:pt x="1447755" y="179558"/>
                  </a:cubicBezTo>
                  <a:cubicBezTo>
                    <a:pt x="1293875" y="210630"/>
                    <a:pt x="1046780" y="118894"/>
                    <a:pt x="870706" y="188436"/>
                  </a:cubicBezTo>
                  <a:cubicBezTo>
                    <a:pt x="694632" y="257978"/>
                    <a:pt x="486007" y="450327"/>
                    <a:pt x="391312" y="596809"/>
                  </a:cubicBezTo>
                  <a:cubicBezTo>
                    <a:pt x="296617" y="743290"/>
                    <a:pt x="355802" y="940079"/>
                    <a:pt x="302536" y="1067325"/>
                  </a:cubicBezTo>
                  <a:cubicBezTo>
                    <a:pt x="249270" y="1194571"/>
                    <a:pt x="119064" y="1238960"/>
                    <a:pt x="71716" y="1360288"/>
                  </a:cubicBezTo>
                  <a:cubicBezTo>
                    <a:pt x="24368" y="1481616"/>
                    <a:pt x="-28898" y="1681364"/>
                    <a:pt x="18450" y="1795294"/>
                  </a:cubicBezTo>
                  <a:cubicBezTo>
                    <a:pt x="65798" y="1909224"/>
                    <a:pt x="262587" y="1881112"/>
                    <a:pt x="355802" y="2043869"/>
                  </a:cubicBezTo>
                  <a:cubicBezTo>
                    <a:pt x="449017" y="2206626"/>
                    <a:pt x="460854" y="2623877"/>
                    <a:pt x="577743" y="2771838"/>
                  </a:cubicBezTo>
                  <a:cubicBezTo>
                    <a:pt x="694632" y="2919799"/>
                    <a:pt x="907696" y="2869492"/>
                    <a:pt x="1057137" y="2931636"/>
                  </a:cubicBezTo>
                  <a:cubicBezTo>
                    <a:pt x="1206578" y="2993780"/>
                    <a:pt x="1296834" y="3084036"/>
                    <a:pt x="1474388" y="3144700"/>
                  </a:cubicBezTo>
                  <a:cubicBezTo>
                    <a:pt x="1651941" y="3205364"/>
                    <a:pt x="1900516" y="3292661"/>
                    <a:pt x="2122458" y="3295620"/>
                  </a:cubicBezTo>
                  <a:cubicBezTo>
                    <a:pt x="2344400" y="3298579"/>
                    <a:pt x="2661036" y="3193527"/>
                    <a:pt x="2814916" y="3144700"/>
                  </a:cubicBez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: фигура 30">
              <a:extLst>
                <a:ext uri="{FF2B5EF4-FFF2-40B4-BE49-F238E27FC236}">
                  <a16:creationId xmlns:a16="http://schemas.microsoft.com/office/drawing/2014/main" id="{F24B1A81-C204-4436-A602-2016FCCCD943}"/>
                </a:ext>
              </a:extLst>
            </p:cNvPr>
            <p:cNvSpPr/>
            <p:nvPr/>
          </p:nvSpPr>
          <p:spPr>
            <a:xfrm>
              <a:off x="4190890" y="1903153"/>
              <a:ext cx="3381774" cy="3130588"/>
            </a:xfrm>
            <a:custGeom>
              <a:avLst/>
              <a:gdLst>
                <a:gd name="connsiteX0" fmla="*/ 141413 w 3381774"/>
                <a:gd name="connsiteY0" fmla="*/ 2926299 h 3130588"/>
                <a:gd name="connsiteX1" fmla="*/ 34881 w 3381774"/>
                <a:gd name="connsiteY1" fmla="*/ 2251597 h 3130588"/>
                <a:gd name="connsiteX2" fmla="*/ 540908 w 3381774"/>
                <a:gd name="connsiteY2" fmla="*/ 1621282 h 3130588"/>
                <a:gd name="connsiteX3" fmla="*/ 745094 w 3381774"/>
                <a:gd name="connsiteY3" fmla="*/ 813414 h 3130588"/>
                <a:gd name="connsiteX4" fmla="*/ 984792 w 3381774"/>
                <a:gd name="connsiteY4" fmla="*/ 67690 h 3130588"/>
                <a:gd name="connsiteX5" fmla="*/ 1916947 w 3381774"/>
                <a:gd name="connsiteY5" fmla="*/ 112078 h 3130588"/>
                <a:gd name="connsiteX6" fmla="*/ 2307564 w 3381774"/>
                <a:gd name="connsiteY6" fmla="*/ 751270 h 3130588"/>
                <a:gd name="connsiteX7" fmla="*/ 2556139 w 3381774"/>
                <a:gd name="connsiteY7" fmla="*/ 1044233 h 3130588"/>
                <a:gd name="connsiteX8" fmla="*/ 3124310 w 3381774"/>
                <a:gd name="connsiteY8" fmla="*/ 1292808 h 3130588"/>
                <a:gd name="connsiteX9" fmla="*/ 3381762 w 3381774"/>
                <a:gd name="connsiteY9" fmla="*/ 1745569 h 3130588"/>
                <a:gd name="connsiteX10" fmla="*/ 3133188 w 3381774"/>
                <a:gd name="connsiteY10" fmla="*/ 2038532 h 3130588"/>
                <a:gd name="connsiteX11" fmla="*/ 2636038 w 3381774"/>
                <a:gd name="connsiteY11" fmla="*/ 2322618 h 3130588"/>
                <a:gd name="connsiteX12" fmla="*/ 1854803 w 3381774"/>
                <a:gd name="connsiteY12" fmla="*/ 2491294 h 3130588"/>
                <a:gd name="connsiteX13" fmla="*/ 1544085 w 3381774"/>
                <a:gd name="connsiteY13" fmla="*/ 2926299 h 3130588"/>
                <a:gd name="connsiteX14" fmla="*/ 922648 w 3381774"/>
                <a:gd name="connsiteY14" fmla="*/ 3130486 h 3130588"/>
                <a:gd name="connsiteX15" fmla="*/ 141413 w 3381774"/>
                <a:gd name="connsiteY15" fmla="*/ 2926299 h 313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381774" h="3130588">
                  <a:moveTo>
                    <a:pt x="141413" y="2926299"/>
                  </a:moveTo>
                  <a:cubicBezTo>
                    <a:pt x="-6548" y="2779818"/>
                    <a:pt x="-31701" y="2469100"/>
                    <a:pt x="34881" y="2251597"/>
                  </a:cubicBezTo>
                  <a:cubicBezTo>
                    <a:pt x="101463" y="2034094"/>
                    <a:pt x="422539" y="1860979"/>
                    <a:pt x="540908" y="1621282"/>
                  </a:cubicBezTo>
                  <a:cubicBezTo>
                    <a:pt x="659277" y="1381585"/>
                    <a:pt x="671113" y="1072346"/>
                    <a:pt x="745094" y="813414"/>
                  </a:cubicBezTo>
                  <a:cubicBezTo>
                    <a:pt x="819075" y="554482"/>
                    <a:pt x="789483" y="184579"/>
                    <a:pt x="984792" y="67690"/>
                  </a:cubicBezTo>
                  <a:cubicBezTo>
                    <a:pt x="1180101" y="-49199"/>
                    <a:pt x="1696485" y="-1852"/>
                    <a:pt x="1916947" y="112078"/>
                  </a:cubicBezTo>
                  <a:cubicBezTo>
                    <a:pt x="2137409" y="226008"/>
                    <a:pt x="2201032" y="595911"/>
                    <a:pt x="2307564" y="751270"/>
                  </a:cubicBezTo>
                  <a:cubicBezTo>
                    <a:pt x="2414096" y="906629"/>
                    <a:pt x="2420015" y="953977"/>
                    <a:pt x="2556139" y="1044233"/>
                  </a:cubicBezTo>
                  <a:cubicBezTo>
                    <a:pt x="2692263" y="1134489"/>
                    <a:pt x="2986706" y="1175919"/>
                    <a:pt x="3124310" y="1292808"/>
                  </a:cubicBezTo>
                  <a:cubicBezTo>
                    <a:pt x="3261914" y="1409697"/>
                    <a:pt x="3380282" y="1621282"/>
                    <a:pt x="3381762" y="1745569"/>
                  </a:cubicBezTo>
                  <a:cubicBezTo>
                    <a:pt x="3383242" y="1869856"/>
                    <a:pt x="3257475" y="1942357"/>
                    <a:pt x="3133188" y="2038532"/>
                  </a:cubicBezTo>
                  <a:cubicBezTo>
                    <a:pt x="3008901" y="2134707"/>
                    <a:pt x="2849102" y="2247158"/>
                    <a:pt x="2636038" y="2322618"/>
                  </a:cubicBezTo>
                  <a:cubicBezTo>
                    <a:pt x="2422974" y="2398078"/>
                    <a:pt x="2036795" y="2390681"/>
                    <a:pt x="1854803" y="2491294"/>
                  </a:cubicBezTo>
                  <a:cubicBezTo>
                    <a:pt x="1672811" y="2591907"/>
                    <a:pt x="1699444" y="2819767"/>
                    <a:pt x="1544085" y="2926299"/>
                  </a:cubicBezTo>
                  <a:cubicBezTo>
                    <a:pt x="1388726" y="3032831"/>
                    <a:pt x="1157906" y="3127527"/>
                    <a:pt x="922648" y="3130486"/>
                  </a:cubicBezTo>
                  <a:cubicBezTo>
                    <a:pt x="687390" y="3133445"/>
                    <a:pt x="289374" y="3072780"/>
                    <a:pt x="141413" y="2926299"/>
                  </a:cubicBez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8" name="Полилиния: фигура 2047">
              <a:extLst>
                <a:ext uri="{FF2B5EF4-FFF2-40B4-BE49-F238E27FC236}">
                  <a16:creationId xmlns:a16="http://schemas.microsoft.com/office/drawing/2014/main" id="{4909833B-69F1-414B-A4C5-BA29F514996C}"/>
                </a:ext>
              </a:extLst>
            </p:cNvPr>
            <p:cNvSpPr/>
            <p:nvPr/>
          </p:nvSpPr>
          <p:spPr>
            <a:xfrm>
              <a:off x="7216045" y="1730123"/>
              <a:ext cx="3144829" cy="3153445"/>
            </a:xfrm>
            <a:custGeom>
              <a:avLst/>
              <a:gdLst>
                <a:gd name="connsiteX0" fmla="*/ 365485 w 3144829"/>
                <a:gd name="connsiteY0" fmla="*/ 3099329 h 3153445"/>
                <a:gd name="connsiteX1" fmla="*/ 28134 w 3144829"/>
                <a:gd name="connsiteY1" fmla="*/ 2611058 h 3153445"/>
                <a:gd name="connsiteX2" fmla="*/ 445384 w 3144829"/>
                <a:gd name="connsiteY2" fmla="*/ 2149419 h 3153445"/>
                <a:gd name="connsiteX3" fmla="*/ 578549 w 3144829"/>
                <a:gd name="connsiteY3" fmla="*/ 1670025 h 3153445"/>
                <a:gd name="connsiteX4" fmla="*/ 134666 w 3144829"/>
                <a:gd name="connsiteY4" fmla="*/ 1101854 h 3153445"/>
                <a:gd name="connsiteX5" fmla="*/ 45889 w 3144829"/>
                <a:gd name="connsiteY5" fmla="*/ 542560 h 3153445"/>
                <a:gd name="connsiteX6" fmla="*/ 791613 w 3144829"/>
                <a:gd name="connsiteY6" fmla="*/ 1023 h 3153445"/>
                <a:gd name="connsiteX7" fmla="*/ 1608359 w 3144829"/>
                <a:gd name="connsiteY7" fmla="*/ 418273 h 3153445"/>
                <a:gd name="connsiteX8" fmla="*/ 2034487 w 3144829"/>
                <a:gd name="connsiteY8" fmla="*/ 835524 h 3153445"/>
                <a:gd name="connsiteX9" fmla="*/ 2762456 w 3144829"/>
                <a:gd name="connsiteY9" fmla="*/ 1039710 h 3153445"/>
                <a:gd name="connsiteX10" fmla="*/ 3144196 w 3144829"/>
                <a:gd name="connsiteY10" fmla="*/ 1465838 h 3153445"/>
                <a:gd name="connsiteX11" fmla="*/ 2851233 w 3144829"/>
                <a:gd name="connsiteY11" fmla="*/ 1927477 h 3153445"/>
                <a:gd name="connsiteX12" fmla="*/ 2789089 w 3144829"/>
                <a:gd name="connsiteY12" fmla="*/ 2309217 h 3153445"/>
                <a:gd name="connsiteX13" fmla="*/ 2212040 w 3144829"/>
                <a:gd name="connsiteY13" fmla="*/ 2664324 h 3153445"/>
                <a:gd name="connsiteX14" fmla="*/ 1226619 w 3144829"/>
                <a:gd name="connsiteY14" fmla="*/ 3090452 h 3153445"/>
                <a:gd name="connsiteX15" fmla="*/ 365485 w 3144829"/>
                <a:gd name="connsiteY15" fmla="*/ 3099329 h 315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829" h="3153445">
                  <a:moveTo>
                    <a:pt x="365485" y="3099329"/>
                  </a:moveTo>
                  <a:cubicBezTo>
                    <a:pt x="165738" y="3019430"/>
                    <a:pt x="14818" y="2769376"/>
                    <a:pt x="28134" y="2611058"/>
                  </a:cubicBezTo>
                  <a:cubicBezTo>
                    <a:pt x="41450" y="2452740"/>
                    <a:pt x="353648" y="2306258"/>
                    <a:pt x="445384" y="2149419"/>
                  </a:cubicBezTo>
                  <a:cubicBezTo>
                    <a:pt x="537120" y="1992580"/>
                    <a:pt x="630335" y="1844619"/>
                    <a:pt x="578549" y="1670025"/>
                  </a:cubicBezTo>
                  <a:cubicBezTo>
                    <a:pt x="526763" y="1495431"/>
                    <a:pt x="223443" y="1289765"/>
                    <a:pt x="134666" y="1101854"/>
                  </a:cubicBezTo>
                  <a:cubicBezTo>
                    <a:pt x="45889" y="913943"/>
                    <a:pt x="-63602" y="726032"/>
                    <a:pt x="45889" y="542560"/>
                  </a:cubicBezTo>
                  <a:cubicBezTo>
                    <a:pt x="155380" y="359088"/>
                    <a:pt x="531201" y="21737"/>
                    <a:pt x="791613" y="1023"/>
                  </a:cubicBezTo>
                  <a:cubicBezTo>
                    <a:pt x="1052025" y="-19691"/>
                    <a:pt x="1401213" y="279189"/>
                    <a:pt x="1608359" y="418273"/>
                  </a:cubicBezTo>
                  <a:cubicBezTo>
                    <a:pt x="1815505" y="557356"/>
                    <a:pt x="1842138" y="731951"/>
                    <a:pt x="2034487" y="835524"/>
                  </a:cubicBezTo>
                  <a:cubicBezTo>
                    <a:pt x="2226837" y="939097"/>
                    <a:pt x="2577505" y="934658"/>
                    <a:pt x="2762456" y="1039710"/>
                  </a:cubicBezTo>
                  <a:cubicBezTo>
                    <a:pt x="2947408" y="1144762"/>
                    <a:pt x="3129400" y="1317877"/>
                    <a:pt x="3144196" y="1465838"/>
                  </a:cubicBezTo>
                  <a:cubicBezTo>
                    <a:pt x="3158992" y="1613799"/>
                    <a:pt x="2910417" y="1786914"/>
                    <a:pt x="2851233" y="1927477"/>
                  </a:cubicBezTo>
                  <a:cubicBezTo>
                    <a:pt x="2792049" y="2068040"/>
                    <a:pt x="2895621" y="2186409"/>
                    <a:pt x="2789089" y="2309217"/>
                  </a:cubicBezTo>
                  <a:cubicBezTo>
                    <a:pt x="2682557" y="2432025"/>
                    <a:pt x="2472452" y="2534118"/>
                    <a:pt x="2212040" y="2664324"/>
                  </a:cubicBezTo>
                  <a:cubicBezTo>
                    <a:pt x="1951628" y="2794530"/>
                    <a:pt x="1531419" y="3014992"/>
                    <a:pt x="1226619" y="3090452"/>
                  </a:cubicBezTo>
                  <a:cubicBezTo>
                    <a:pt x="921819" y="3165912"/>
                    <a:pt x="565232" y="3179228"/>
                    <a:pt x="365485" y="3099329"/>
                  </a:cubicBez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49" name="Полилиния: фигура 2048">
              <a:extLst>
                <a:ext uri="{FF2B5EF4-FFF2-40B4-BE49-F238E27FC236}">
                  <a16:creationId xmlns:a16="http://schemas.microsoft.com/office/drawing/2014/main" id="{38E8510C-B6AF-4530-9946-037DD0A8B5EC}"/>
                </a:ext>
              </a:extLst>
            </p:cNvPr>
            <p:cNvSpPr/>
            <p:nvPr/>
          </p:nvSpPr>
          <p:spPr>
            <a:xfrm>
              <a:off x="2495440" y="1747282"/>
              <a:ext cx="2106134" cy="2425448"/>
            </a:xfrm>
            <a:custGeom>
              <a:avLst/>
              <a:gdLst>
                <a:gd name="connsiteX0" fmla="*/ 1313080 w 2106134"/>
                <a:gd name="connsiteY0" fmla="*/ 2416345 h 2425448"/>
                <a:gd name="connsiteX1" fmla="*/ 585111 w 2106134"/>
                <a:gd name="connsiteY1" fmla="*/ 2309813 h 2425448"/>
                <a:gd name="connsiteX2" fmla="*/ 34696 w 2106134"/>
                <a:gd name="connsiteY2" fmla="*/ 1865930 h 2425448"/>
                <a:gd name="connsiteX3" fmla="*/ 114595 w 2106134"/>
                <a:gd name="connsiteY3" fmla="*/ 1342147 h 2425448"/>
                <a:gd name="connsiteX4" fmla="*/ 585111 w 2106134"/>
                <a:gd name="connsiteY4" fmla="*/ 1049184 h 2425448"/>
                <a:gd name="connsiteX5" fmla="*/ 496335 w 2106134"/>
                <a:gd name="connsiteY5" fmla="*/ 782854 h 2425448"/>
                <a:gd name="connsiteX6" fmla="*/ 496335 w 2106134"/>
                <a:gd name="connsiteY6" fmla="*/ 267949 h 2425448"/>
                <a:gd name="connsiteX7" fmla="*/ 1224304 w 2106134"/>
                <a:gd name="connsiteY7" fmla="*/ 1619 h 2425448"/>
                <a:gd name="connsiteX8" fmla="*/ 1801352 w 2106134"/>
                <a:gd name="connsiteY8" fmla="*/ 179172 h 2425448"/>
                <a:gd name="connsiteX9" fmla="*/ 2103193 w 2106134"/>
                <a:gd name="connsiteY9" fmla="*/ 623056 h 2425448"/>
                <a:gd name="connsiteX10" fmla="*/ 1952273 w 2106134"/>
                <a:gd name="connsiteY10" fmla="*/ 1040306 h 2425448"/>
                <a:gd name="connsiteX11" fmla="*/ 1907884 w 2106134"/>
                <a:gd name="connsiteY11" fmla="*/ 1546334 h 2425448"/>
                <a:gd name="connsiteX12" fmla="*/ 1872374 w 2106134"/>
                <a:gd name="connsiteY12" fmla="*/ 2132260 h 2425448"/>
                <a:gd name="connsiteX13" fmla="*/ 1313080 w 2106134"/>
                <a:gd name="connsiteY13" fmla="*/ 2416345 h 242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6134" h="2425448">
                  <a:moveTo>
                    <a:pt x="1313080" y="2416345"/>
                  </a:moveTo>
                  <a:cubicBezTo>
                    <a:pt x="1098536" y="2445937"/>
                    <a:pt x="798175" y="2401549"/>
                    <a:pt x="585111" y="2309813"/>
                  </a:cubicBezTo>
                  <a:cubicBezTo>
                    <a:pt x="372047" y="2218077"/>
                    <a:pt x="113115" y="2027208"/>
                    <a:pt x="34696" y="1865930"/>
                  </a:cubicBezTo>
                  <a:cubicBezTo>
                    <a:pt x="-43723" y="1704652"/>
                    <a:pt x="22859" y="1478271"/>
                    <a:pt x="114595" y="1342147"/>
                  </a:cubicBezTo>
                  <a:cubicBezTo>
                    <a:pt x="206331" y="1206023"/>
                    <a:pt x="521488" y="1142399"/>
                    <a:pt x="585111" y="1049184"/>
                  </a:cubicBezTo>
                  <a:cubicBezTo>
                    <a:pt x="648734" y="955968"/>
                    <a:pt x="511131" y="913060"/>
                    <a:pt x="496335" y="782854"/>
                  </a:cubicBezTo>
                  <a:cubicBezTo>
                    <a:pt x="481539" y="652648"/>
                    <a:pt x="375007" y="398155"/>
                    <a:pt x="496335" y="267949"/>
                  </a:cubicBezTo>
                  <a:cubicBezTo>
                    <a:pt x="617663" y="137743"/>
                    <a:pt x="1006801" y="16415"/>
                    <a:pt x="1224304" y="1619"/>
                  </a:cubicBezTo>
                  <a:cubicBezTo>
                    <a:pt x="1441807" y="-13177"/>
                    <a:pt x="1654870" y="75599"/>
                    <a:pt x="1801352" y="179172"/>
                  </a:cubicBezTo>
                  <a:cubicBezTo>
                    <a:pt x="1947834" y="282745"/>
                    <a:pt x="2078040" y="479534"/>
                    <a:pt x="2103193" y="623056"/>
                  </a:cubicBezTo>
                  <a:cubicBezTo>
                    <a:pt x="2128346" y="766578"/>
                    <a:pt x="1984824" y="886426"/>
                    <a:pt x="1952273" y="1040306"/>
                  </a:cubicBezTo>
                  <a:cubicBezTo>
                    <a:pt x="1919722" y="1194186"/>
                    <a:pt x="1921200" y="1364342"/>
                    <a:pt x="1907884" y="1546334"/>
                  </a:cubicBezTo>
                  <a:cubicBezTo>
                    <a:pt x="1894568" y="1728326"/>
                    <a:pt x="1972988" y="1987258"/>
                    <a:pt x="1872374" y="2132260"/>
                  </a:cubicBezTo>
                  <a:cubicBezTo>
                    <a:pt x="1771760" y="2277262"/>
                    <a:pt x="1527624" y="2386753"/>
                    <a:pt x="1313080" y="2416345"/>
                  </a:cubicBezTo>
                  <a:close/>
                </a:path>
              </a:pathLst>
            </a:custGeom>
            <a:solidFill>
              <a:srgbClr val="FDF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1DC592BE-F45D-4822-B33A-BC58299ADAD2}"/>
                </a:ext>
              </a:extLst>
            </p:cNvPr>
            <p:cNvGrpSpPr/>
            <p:nvPr/>
          </p:nvGrpSpPr>
          <p:grpSpPr>
            <a:xfrm>
              <a:off x="0" y="3076736"/>
              <a:ext cx="10650799" cy="1758699"/>
              <a:chOff x="-136217" y="2615233"/>
              <a:chExt cx="10650799" cy="1758699"/>
            </a:xfrm>
          </p:grpSpPr>
          <p:cxnSp>
            <p:nvCxnSpPr>
              <p:cNvPr id="3" name="Прямая со стрелкой 2">
                <a:extLst>
                  <a:ext uri="{FF2B5EF4-FFF2-40B4-BE49-F238E27FC236}">
                    <a16:creationId xmlns:a16="http://schemas.microsoft.com/office/drawing/2014/main" id="{4BE95552-BA40-4AA6-9992-136D54CB9B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8200" y="3429000"/>
                <a:ext cx="9415509" cy="122068"/>
              </a:xfrm>
              <a:prstGeom prst="straightConnector1">
                <a:avLst/>
              </a:prstGeom>
              <a:ln w="57150" cap="flat" cmpd="sng" algn="ctr">
                <a:solidFill>
                  <a:srgbClr val="34164A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F2CDE11F-A6E1-4179-A995-1F7B77E5139D}"/>
                  </a:ext>
                </a:extLst>
              </p:cNvPr>
              <p:cNvSpPr/>
              <p:nvPr/>
            </p:nvSpPr>
            <p:spPr>
              <a:xfrm>
                <a:off x="737956" y="3429000"/>
                <a:ext cx="200488" cy="200488"/>
              </a:xfrm>
              <a:prstGeom prst="ellipse">
                <a:avLst/>
              </a:prstGeom>
              <a:solidFill>
                <a:srgbClr val="FDF7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Овал 8">
                <a:extLst>
                  <a:ext uri="{FF2B5EF4-FFF2-40B4-BE49-F238E27FC236}">
                    <a16:creationId xmlns:a16="http://schemas.microsoft.com/office/drawing/2014/main" id="{5727C3A3-0AE5-4DBD-9286-75154ED8A516}"/>
                  </a:ext>
                </a:extLst>
              </p:cNvPr>
              <p:cNvSpPr/>
              <p:nvPr/>
            </p:nvSpPr>
            <p:spPr>
              <a:xfrm>
                <a:off x="2034842" y="3417902"/>
                <a:ext cx="200488" cy="200488"/>
              </a:xfrm>
              <a:prstGeom prst="ellipse">
                <a:avLst/>
              </a:prstGeom>
              <a:solidFill>
                <a:srgbClr val="FDF7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8D33CCA-B105-470B-B981-1DDE0539406A}"/>
                  </a:ext>
                </a:extLst>
              </p:cNvPr>
              <p:cNvSpPr/>
              <p:nvPr/>
            </p:nvSpPr>
            <p:spPr>
              <a:xfrm>
                <a:off x="3310633" y="3417902"/>
                <a:ext cx="200488" cy="200488"/>
              </a:xfrm>
              <a:prstGeom prst="ellipse">
                <a:avLst/>
              </a:prstGeom>
              <a:solidFill>
                <a:srgbClr val="CCCC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F2147A0F-3F72-4EC2-8F3B-6249B3FA5310}"/>
                  </a:ext>
                </a:extLst>
              </p:cNvPr>
              <p:cNvSpPr/>
              <p:nvPr/>
            </p:nvSpPr>
            <p:spPr>
              <a:xfrm>
                <a:off x="4748432" y="3398668"/>
                <a:ext cx="200488" cy="200488"/>
              </a:xfrm>
              <a:prstGeom prst="ellipse">
                <a:avLst/>
              </a:prstGeom>
              <a:solidFill>
                <a:srgbClr val="FDF7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D83141D9-EA89-4F36-8570-093845BFAE3F}"/>
                  </a:ext>
                </a:extLst>
              </p:cNvPr>
              <p:cNvSpPr/>
              <p:nvPr/>
            </p:nvSpPr>
            <p:spPr>
              <a:xfrm>
                <a:off x="6214715" y="3389790"/>
                <a:ext cx="200488" cy="200488"/>
              </a:xfrm>
              <a:prstGeom prst="ellipse">
                <a:avLst/>
              </a:prstGeom>
              <a:solidFill>
                <a:srgbClr val="FDF7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7C423B78-1403-445D-88A8-0ED666ECB707}"/>
                  </a:ext>
                </a:extLst>
              </p:cNvPr>
              <p:cNvSpPr/>
              <p:nvPr/>
            </p:nvSpPr>
            <p:spPr>
              <a:xfrm>
                <a:off x="7773151" y="3350580"/>
                <a:ext cx="200488" cy="200488"/>
              </a:xfrm>
              <a:prstGeom prst="ellipse">
                <a:avLst/>
              </a:prstGeom>
              <a:solidFill>
                <a:srgbClr val="FDF7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AD066A41-A5C8-4448-BF57-F46EABE1BC87}"/>
                  </a:ext>
                </a:extLst>
              </p:cNvPr>
              <p:cNvSpPr/>
              <p:nvPr/>
            </p:nvSpPr>
            <p:spPr>
              <a:xfrm>
                <a:off x="9439922" y="3328386"/>
                <a:ext cx="200488" cy="200488"/>
              </a:xfrm>
              <a:prstGeom prst="ellipse">
                <a:avLst/>
              </a:prstGeom>
              <a:solidFill>
                <a:srgbClr val="FDF7FF"/>
              </a:solidFill>
              <a:ln>
                <a:solidFill>
                  <a:srgbClr val="3416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5391BE-F8FC-4353-9708-D56D5CCC4D34}"/>
                  </a:ext>
                </a:extLst>
              </p:cNvPr>
              <p:cNvSpPr txBox="1"/>
              <p:nvPr/>
            </p:nvSpPr>
            <p:spPr>
              <a:xfrm>
                <a:off x="-136217" y="2615233"/>
                <a:ext cx="1948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Появление идеи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2BAFFF-FE12-4280-8B6A-D614C6657BF4}"/>
                  </a:ext>
                </a:extLst>
              </p:cNvPr>
              <p:cNvSpPr txBox="1"/>
              <p:nvPr/>
            </p:nvSpPr>
            <p:spPr>
              <a:xfrm>
                <a:off x="1160669" y="3727601"/>
                <a:ext cx="1948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Формирование проекта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39C7CCA-0063-47DA-92B2-CC2327EAEEFE}"/>
                  </a:ext>
                </a:extLst>
              </p:cNvPr>
              <p:cNvSpPr txBox="1"/>
              <p:nvPr/>
            </p:nvSpPr>
            <p:spPr>
              <a:xfrm>
                <a:off x="2436460" y="2668499"/>
                <a:ext cx="1948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5638AA"/>
                    </a:solidFill>
                    <a:latin typeface="Bookman Old Style" panose="02050604050505020204" pitchFamily="18" charset="0"/>
                  </a:rPr>
                  <a:t>Прохождение Акселерации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6BD4B3-705D-472F-9472-B7814FDE065E}"/>
                  </a:ext>
                </a:extLst>
              </p:cNvPr>
              <p:cNvSpPr txBox="1"/>
              <p:nvPr/>
            </p:nvSpPr>
            <p:spPr>
              <a:xfrm>
                <a:off x="3874259" y="3713326"/>
                <a:ext cx="1948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Доработка проекта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C7DF91-1281-4F8C-92E9-57D9B9E0E63D}"/>
                  </a:ext>
                </a:extLst>
              </p:cNvPr>
              <p:cNvSpPr txBox="1"/>
              <p:nvPr/>
            </p:nvSpPr>
            <p:spPr>
              <a:xfrm>
                <a:off x="5185587" y="2650763"/>
                <a:ext cx="22587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Получение финансирования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5D9249-A3D3-45C3-AB99-F639FDD431AD}"/>
                  </a:ext>
                </a:extLst>
              </p:cNvPr>
              <p:cNvSpPr txBox="1"/>
              <p:nvPr/>
            </p:nvSpPr>
            <p:spPr>
              <a:xfrm>
                <a:off x="6898978" y="3685434"/>
                <a:ext cx="1948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Реализация проекта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4A7BA8-C09B-40A4-8594-23DB8022AFF6}"/>
                  </a:ext>
                </a:extLst>
              </p:cNvPr>
              <p:cNvSpPr txBox="1"/>
              <p:nvPr/>
            </p:nvSpPr>
            <p:spPr>
              <a:xfrm>
                <a:off x="8565749" y="2616052"/>
                <a:ext cx="19488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>
                    <a:solidFill>
                      <a:srgbClr val="34164A"/>
                    </a:solidFill>
                    <a:latin typeface="Bookman Old Style" panose="02050604050505020204" pitchFamily="18" charset="0"/>
                  </a:rPr>
                  <a:t>Выход на рынок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9B1CA5-0CF9-4BE7-9E0E-13866749E04B}"/>
                </a:ext>
              </a:extLst>
            </p:cNvPr>
            <p:cNvSpPr txBox="1"/>
            <p:nvPr/>
          </p:nvSpPr>
          <p:spPr>
            <a:xfrm>
              <a:off x="623844" y="2018973"/>
              <a:ext cx="1948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593AB0"/>
                  </a:solidFill>
                  <a:latin typeface="Bookman Old Style" panose="02050604050505020204" pitchFamily="18" charset="0"/>
                </a:rPr>
                <a:t>Март-Апрель </a:t>
              </a:r>
            </a:p>
            <a:p>
              <a:pPr algn="ctr"/>
              <a:r>
                <a:rPr lang="ru-RU" dirty="0">
                  <a:solidFill>
                    <a:srgbClr val="593AB0"/>
                  </a:solidFill>
                  <a:latin typeface="Bookman Old Style" panose="02050604050505020204" pitchFamily="18" charset="0"/>
                </a:rPr>
                <a:t>2024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9B87575-33C0-4C17-9822-5567A033C3F3}"/>
                </a:ext>
              </a:extLst>
            </p:cNvPr>
            <p:cNvSpPr txBox="1"/>
            <p:nvPr/>
          </p:nvSpPr>
          <p:spPr>
            <a:xfrm>
              <a:off x="2672921" y="2072239"/>
              <a:ext cx="19488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9999FF"/>
                  </a:solidFill>
                  <a:latin typeface="Bookman Old Style" panose="02050604050505020204" pitchFamily="18" charset="0"/>
                </a:rPr>
                <a:t>Май-Июнь 2024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6B49AA-BB32-48EE-AF25-5A1E19E39D06}"/>
                </a:ext>
              </a:extLst>
            </p:cNvPr>
            <p:cNvSpPr txBox="1"/>
            <p:nvPr/>
          </p:nvSpPr>
          <p:spPr>
            <a:xfrm>
              <a:off x="4721998" y="2026678"/>
              <a:ext cx="19488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593AB0"/>
                  </a:solidFill>
                  <a:latin typeface="Bookman Old Style" panose="02050604050505020204" pitchFamily="18" charset="0"/>
                </a:rPr>
                <a:t>Июль-Сентябрь</a:t>
              </a:r>
            </a:p>
            <a:p>
              <a:pPr algn="ctr"/>
              <a:r>
                <a:rPr lang="ru-RU" dirty="0">
                  <a:solidFill>
                    <a:srgbClr val="593AB0"/>
                  </a:solidFill>
                  <a:latin typeface="Bookman Old Style" panose="02050604050505020204" pitchFamily="18" charset="0"/>
                </a:rPr>
                <a:t>2024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288C961-74F8-4CBB-A689-2D68F6D57FC3}"/>
                </a:ext>
              </a:extLst>
            </p:cNvPr>
            <p:cNvSpPr txBox="1"/>
            <p:nvPr/>
          </p:nvSpPr>
          <p:spPr>
            <a:xfrm>
              <a:off x="7135439" y="2026678"/>
              <a:ext cx="19488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rgbClr val="593AB0"/>
                  </a:solidFill>
                  <a:latin typeface="Bookman Old Style" panose="02050604050505020204" pitchFamily="18" charset="0"/>
                </a:rPr>
                <a:t>Октябрь</a:t>
              </a:r>
            </a:p>
            <a:p>
              <a:pPr algn="ctr"/>
              <a:r>
                <a:rPr lang="ru-RU" dirty="0">
                  <a:solidFill>
                    <a:srgbClr val="593AB0"/>
                  </a:solidFill>
                  <a:latin typeface="Bookman Old Style" panose="02050604050505020204" pitchFamily="18" charset="0"/>
                </a:rPr>
                <a:t>2024 – Март 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06895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1426</TotalTime>
  <Words>351</Words>
  <Application>Microsoft Office PowerPoint</Application>
  <PresentationFormat>Широкоэкранный</PresentationFormat>
  <Paragraphs>101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1" baseType="lpstr">
      <vt:lpstr>Arial</vt:lpstr>
      <vt:lpstr>Artifakt Element Thin</vt:lpstr>
      <vt:lpstr>Bahnschrift Light Condensed</vt:lpstr>
      <vt:lpstr>Bookman Old Style</vt:lpstr>
      <vt:lpstr>Calibri</vt:lpstr>
      <vt:lpstr>Calibri Light</vt:lpstr>
      <vt:lpstr>Cinzel Bold(RUS BY LYAJKA)</vt:lpstr>
      <vt:lpstr>Cinzel(RUS BY LYAJKA)</vt:lpstr>
      <vt:lpstr>TT Supermolot Neue DemiBold</vt:lpstr>
      <vt:lpstr>Тема Office</vt:lpstr>
      <vt:lpstr>Автоматизированная система  мониторинга промышленных сооружений, поврежденных трещинами, с помощью БПЛА</vt:lpstr>
      <vt:lpstr>ВВЕДЕНИЕ В ПРЕДМЕТНУЮ ОБЛАСТЬ</vt:lpstr>
      <vt:lpstr>АКТУАЛЬНОСТЬ </vt:lpstr>
      <vt:lpstr>Презентация PowerPoint</vt:lpstr>
      <vt:lpstr>Описание продукта и технологии </vt:lpstr>
      <vt:lpstr>Презентация PowerPoint</vt:lpstr>
      <vt:lpstr>Презентация PowerPoint</vt:lpstr>
      <vt:lpstr>Презентация PowerPoint</vt:lpstr>
      <vt:lpstr>ТЕКУЩИЕ РЕЗУЛЬТАТЫ</vt:lpstr>
      <vt:lpstr>КОМАНДА 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Автоматизированная система мониторинга промышленных сооружений, поврежденных трещинами, с помощью БПЛА</dc:title>
  <dc:creator>user</dc:creator>
  <cp:lastModifiedBy>popokushalova@outlook.com</cp:lastModifiedBy>
  <cp:revision>75</cp:revision>
  <dcterms:created xsi:type="dcterms:W3CDTF">2024-04-10T09:48:42Z</dcterms:created>
  <dcterms:modified xsi:type="dcterms:W3CDTF">2024-04-29T08:08:25Z</dcterms:modified>
</cp:coreProperties>
</file>