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Nunito" panose="020B0604020202020204" charset="-52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726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cac7298d11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cac7298d11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cac7298d11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cac7298d11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cac7298d11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cac7298d11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cac7298d11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cac7298d11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lvl="0"/>
            <a:r>
              <a:rPr lang="en" dirty="0" smtClean="0">
                <a:latin typeface="Nunito"/>
                <a:ea typeface="Nunito"/>
                <a:cs typeface="Nunito"/>
                <a:sym typeface="Nunito"/>
              </a:rPr>
              <a:t>[</a:t>
            </a:r>
            <a:r>
              <a:rPr lang="ru-RU" dirty="0" err="1" smtClean="0">
                <a:latin typeface="Nunito"/>
                <a:ea typeface="Nunito"/>
                <a:cs typeface="Nunito"/>
                <a:sym typeface="Nunito"/>
              </a:rPr>
              <a:t>СевГУ</a:t>
            </a:r>
            <a:r>
              <a:rPr lang="ru-RU" dirty="0" smtClean="0"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ru-RU" dirty="0">
                <a:latin typeface="Nunito"/>
                <a:ea typeface="Nunito"/>
                <a:cs typeface="Nunito"/>
                <a:sym typeface="Nunito"/>
              </a:rPr>
              <a:t>// Разработка политики информационной безопасности ГПОУ СПТ</a:t>
            </a:r>
            <a:r>
              <a:rPr lang="en" dirty="0" smtClean="0">
                <a:latin typeface="Nunito"/>
                <a:ea typeface="Nunito"/>
                <a:cs typeface="Nunito"/>
                <a:sym typeface="Nunito"/>
              </a:rPr>
              <a:t>]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92297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0" lvl="0" indent="0" algn="l"/>
            <a:r>
              <a:rPr lang="en" dirty="0">
                <a:latin typeface="Nunito"/>
                <a:ea typeface="Nunito"/>
                <a:cs typeface="Nunito"/>
                <a:sym typeface="Nunito"/>
              </a:rPr>
              <a:t>Заказчик: </a:t>
            </a:r>
            <a:r>
              <a:rPr lang="en" dirty="0" smtClean="0">
                <a:latin typeface="Nunito"/>
                <a:ea typeface="Nunito"/>
                <a:cs typeface="Nunito"/>
                <a:sym typeface="Nunito"/>
              </a:rPr>
              <a:t>[</a:t>
            </a:r>
            <a:r>
              <a:rPr lang="ru-RU" dirty="0" smtClean="0">
                <a:latin typeface="Nunito"/>
                <a:ea typeface="Nunito"/>
                <a:cs typeface="Nunito"/>
                <a:sym typeface="Nunito"/>
              </a:rPr>
              <a:t>ГПОУ </a:t>
            </a:r>
            <a:r>
              <a:rPr lang="ru-RU" dirty="0">
                <a:latin typeface="Nunito"/>
                <a:ea typeface="Nunito"/>
                <a:cs typeface="Nunito"/>
                <a:sym typeface="Nunito"/>
              </a:rPr>
              <a:t>Сибирский политехнический техникум</a:t>
            </a:r>
            <a:r>
              <a:rPr lang="en" dirty="0" smtClean="0">
                <a:latin typeface="Nunito"/>
                <a:ea typeface="Nunito"/>
                <a:cs typeface="Nunito"/>
                <a:sym typeface="Nunito"/>
              </a:rPr>
              <a:t>]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0" y="1389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Nunito"/>
                <a:ea typeface="Nunito"/>
                <a:cs typeface="Nunito"/>
                <a:sym typeface="Nunito"/>
              </a:rPr>
              <a:t>О компании-заказчике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0" y="2160450"/>
            <a:ext cx="9144000" cy="8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600" dirty="0">
                <a:solidFill>
                  <a:srgbClr val="38761D"/>
                </a:solidFill>
                <a:latin typeface="Nunito"/>
                <a:ea typeface="Nunito"/>
                <a:cs typeface="Nunito"/>
                <a:sym typeface="Nunito"/>
              </a:rPr>
              <a:t>2. Какой продукт или услугу заказчик хочет получить в результате решения его задачи? Кто будет им/ей пользоваться? (портрет конечного пользователя)</a:t>
            </a:r>
            <a:endParaRPr sz="1600" dirty="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0" y="3791150"/>
            <a:ext cx="8520600" cy="8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38761D"/>
                </a:solidFill>
                <a:latin typeface="Nunito"/>
                <a:ea typeface="Nunito"/>
                <a:cs typeface="Nunito"/>
                <a:sym typeface="Nunito"/>
              </a:rPr>
              <a:t>3. Какой проблемой/целью вызвана задача заказчика?</a:t>
            </a:r>
            <a:endParaRPr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0" y="778850"/>
            <a:ext cx="8520600" cy="57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600"/>
              <a:buFont typeface="Nunito"/>
              <a:buAutoNum type="arabicPeriod"/>
            </a:pPr>
            <a:r>
              <a:rPr lang="en" sz="1600">
                <a:solidFill>
                  <a:srgbClr val="38761D"/>
                </a:solidFill>
                <a:latin typeface="Nunito"/>
                <a:ea typeface="Nunito"/>
                <a:cs typeface="Nunito"/>
                <a:sym typeface="Nunito"/>
              </a:rPr>
              <a:t>В чем суть деятельности компании-заказчика? </a:t>
            </a:r>
            <a:endParaRPr sz="1600">
              <a:solidFill>
                <a:srgbClr val="38761D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0" y="1349300"/>
            <a:ext cx="9144000" cy="8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5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[</a:t>
            </a:r>
            <a:r>
              <a:rPr lang="ru-RU" sz="15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Подготовка специалистов, обеспечение средне-профессионального образования</a:t>
            </a:r>
            <a:r>
              <a:rPr lang="en" sz="15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]</a:t>
            </a:r>
            <a:endParaRPr sz="1500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0" y="2992425"/>
            <a:ext cx="9144000" cy="8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>
              <a:spcAft>
                <a:spcPts val="1200"/>
              </a:spcAft>
              <a:buNone/>
            </a:pPr>
            <a:r>
              <a:rPr lang="en" sz="15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[</a:t>
            </a:r>
            <a:r>
              <a:rPr lang="ru-RU" sz="15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Комплексный </a:t>
            </a:r>
            <a:r>
              <a:rPr lang="ru-RU" sz="15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документ (Политика Информационной безопасности), </a:t>
            </a:r>
            <a:r>
              <a:rPr lang="ru-RU" sz="15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представляющий собой систематизированное изложение целей, задач, принципов и способов достижения информационной безопасности.</a:t>
            </a:r>
            <a:r>
              <a:rPr lang="en" sz="15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]</a:t>
            </a:r>
            <a:endParaRPr sz="1500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0" y="4206750"/>
            <a:ext cx="9144000" cy="8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5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[</a:t>
            </a:r>
            <a:r>
              <a:rPr lang="ru-RU" sz="15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Задача заказчика вызвана его обязанностью обеспечивать информационную безопасность.</a:t>
            </a:r>
            <a:r>
              <a:rPr lang="en" sz="15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]</a:t>
            </a:r>
            <a:endParaRPr sz="1500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0" y="13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Nunito"/>
                <a:ea typeface="Nunito"/>
                <a:cs typeface="Nunito"/>
                <a:sym typeface="Nunito"/>
              </a:rPr>
              <a:t>Ограничения и пожелания заказчика (1)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0" y="2160450"/>
            <a:ext cx="9144000" cy="8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600">
                <a:solidFill>
                  <a:srgbClr val="38761D"/>
                </a:solidFill>
                <a:latin typeface="Nunito"/>
                <a:ea typeface="Nunito"/>
                <a:cs typeface="Nunito"/>
                <a:sym typeface="Nunito"/>
              </a:rPr>
              <a:t>5. Откуда ваше решение должно получать данные/сырье (со стороны заказчика)? </a:t>
            </a:r>
            <a:endParaRPr sz="16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3" name="Google Shape;73;p15"/>
          <p:cNvSpPr txBox="1">
            <a:spLocks noGrp="1"/>
          </p:cNvSpPr>
          <p:nvPr>
            <p:ph type="body" idx="1"/>
          </p:nvPr>
        </p:nvSpPr>
        <p:spPr>
          <a:xfrm>
            <a:off x="0" y="3435750"/>
            <a:ext cx="8520600" cy="8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rPr lang="en" sz="1520">
                <a:solidFill>
                  <a:srgbClr val="38761D"/>
                </a:solidFill>
                <a:latin typeface="Nunito"/>
                <a:ea typeface="Nunito"/>
                <a:cs typeface="Nunito"/>
                <a:sym typeface="Nunito"/>
              </a:rPr>
              <a:t>6. Какие технологии обязательно использовать? С какими технологиями ваше решение должно быть совместимо? </a:t>
            </a:r>
            <a:endParaRPr sz="1660"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SzPts val="770"/>
              <a:buNone/>
            </a:pPr>
            <a:endParaRPr sz="126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>
            <a:off x="0" y="778850"/>
            <a:ext cx="8520600" cy="8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600">
                <a:solidFill>
                  <a:srgbClr val="38761D"/>
                </a:solidFill>
                <a:latin typeface="Nunito"/>
                <a:ea typeface="Nunito"/>
                <a:cs typeface="Nunito"/>
                <a:sym typeface="Nunito"/>
              </a:rPr>
              <a:t>4. В какой форме должно быть представлено решение задачи?</a:t>
            </a:r>
            <a:endParaRPr sz="1600">
              <a:solidFill>
                <a:srgbClr val="38761D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5" name="Google Shape;75;p15"/>
          <p:cNvSpPr txBox="1">
            <a:spLocks noGrp="1"/>
          </p:cNvSpPr>
          <p:nvPr>
            <p:ph type="body" idx="1"/>
          </p:nvPr>
        </p:nvSpPr>
        <p:spPr>
          <a:xfrm>
            <a:off x="0" y="1349300"/>
            <a:ext cx="9144000" cy="8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5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[</a:t>
            </a:r>
            <a:r>
              <a:rPr lang="ru-RU" sz="15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Решение задачи должно быть представлено в форме комплексного документа.</a:t>
            </a:r>
            <a:r>
              <a:rPr lang="en" sz="15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]</a:t>
            </a:r>
            <a:endParaRPr sz="1500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>
            <a:off x="0" y="2778025"/>
            <a:ext cx="9144000" cy="8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5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[</a:t>
            </a:r>
            <a:r>
              <a:rPr lang="ru-RU" sz="15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Из готовых наработок в области защиты информации, а также нормативно-правовой базы.</a:t>
            </a:r>
            <a:r>
              <a:rPr lang="en" sz="15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]</a:t>
            </a:r>
            <a:endParaRPr sz="1500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>
            <a:off x="0" y="4206750"/>
            <a:ext cx="9144000" cy="8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5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[</a:t>
            </a:r>
            <a:r>
              <a:rPr lang="ru-RU" sz="15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Решение должно быть совместимо с современными образовательными технологиями.</a:t>
            </a:r>
            <a:r>
              <a:rPr lang="en" sz="15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]</a:t>
            </a:r>
            <a:endParaRPr sz="1500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0" y="1389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Nunito"/>
                <a:ea typeface="Nunito"/>
                <a:cs typeface="Nunito"/>
                <a:sym typeface="Nunito"/>
              </a:rPr>
              <a:t>Ограничения и пожелания заказчика (2)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3" name="Google Shape;83;p16"/>
          <p:cNvSpPr txBox="1">
            <a:spLocks noGrp="1"/>
          </p:cNvSpPr>
          <p:nvPr>
            <p:ph type="body" idx="1"/>
          </p:nvPr>
        </p:nvSpPr>
        <p:spPr>
          <a:xfrm>
            <a:off x="0" y="2922450"/>
            <a:ext cx="9144000" cy="8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600">
                <a:solidFill>
                  <a:srgbClr val="38761D"/>
                </a:solidFill>
                <a:latin typeface="Nunito"/>
                <a:ea typeface="Nunito"/>
                <a:cs typeface="Nunito"/>
                <a:sym typeface="Nunito"/>
              </a:rPr>
              <a:t>8. Есть ли у заказчика этические ограничения, которые нужно учитывать при решении задачи? Чем они вызваны?</a:t>
            </a:r>
            <a:endParaRPr sz="16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4" name="Google Shape;84;p16"/>
          <p:cNvSpPr txBox="1">
            <a:spLocks noGrp="1"/>
          </p:cNvSpPr>
          <p:nvPr>
            <p:ph type="body" idx="1"/>
          </p:nvPr>
        </p:nvSpPr>
        <p:spPr>
          <a:xfrm>
            <a:off x="0" y="778850"/>
            <a:ext cx="8520600" cy="8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600">
                <a:solidFill>
                  <a:srgbClr val="38761D"/>
                </a:solidFill>
                <a:latin typeface="Nunito"/>
                <a:ea typeface="Nunito"/>
                <a:cs typeface="Nunito"/>
                <a:sym typeface="Nunito"/>
              </a:rPr>
              <a:t>7. Есть ли у заказчика экономические ограничения, которые нужно учитывать при решении задачи? Чем они вызваны?</a:t>
            </a:r>
            <a:endParaRPr sz="1600">
              <a:solidFill>
                <a:srgbClr val="38761D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5" name="Google Shape;85;p16"/>
          <p:cNvSpPr txBox="1">
            <a:spLocks noGrp="1"/>
          </p:cNvSpPr>
          <p:nvPr>
            <p:ph type="body" idx="1"/>
          </p:nvPr>
        </p:nvSpPr>
        <p:spPr>
          <a:xfrm>
            <a:off x="0" y="1485950"/>
            <a:ext cx="9144000" cy="8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5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[</a:t>
            </a:r>
            <a:r>
              <a:rPr lang="ru-RU" sz="15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Экономические затраты на внедрение продукта не должны превышать экономические риски вызываемые нарушениями безопасности информации</a:t>
            </a:r>
            <a:r>
              <a:rPr lang="en" sz="15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]</a:t>
            </a:r>
            <a:endParaRPr sz="1500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6" name="Google Shape;86;p16"/>
          <p:cNvSpPr txBox="1">
            <a:spLocks noGrp="1"/>
          </p:cNvSpPr>
          <p:nvPr>
            <p:ph type="body" idx="1"/>
          </p:nvPr>
        </p:nvSpPr>
        <p:spPr>
          <a:xfrm>
            <a:off x="0" y="3540025"/>
            <a:ext cx="9144000" cy="8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5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[</a:t>
            </a:r>
            <a:r>
              <a:rPr lang="ru-RU" sz="15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Решение данной задачи полностью опирается на применяемые информационные технологии и законодательство Российской Федерации, в связи с чем этических ограничений быть не может.</a:t>
            </a:r>
            <a:r>
              <a:rPr lang="en" sz="15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]</a:t>
            </a:r>
            <a:endParaRPr sz="1500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title"/>
          </p:nvPr>
        </p:nvSpPr>
        <p:spPr>
          <a:xfrm>
            <a:off x="0" y="1389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Nunito"/>
                <a:ea typeface="Nunito"/>
                <a:cs typeface="Nunito"/>
                <a:sym typeface="Nunito"/>
              </a:rPr>
              <a:t>Рыночное окружение и ресурсы заказчика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2" name="Google Shape;92;p17"/>
          <p:cNvSpPr txBox="1">
            <a:spLocks noGrp="1"/>
          </p:cNvSpPr>
          <p:nvPr>
            <p:ph type="body" idx="1"/>
          </p:nvPr>
        </p:nvSpPr>
        <p:spPr>
          <a:xfrm>
            <a:off x="0" y="2160450"/>
            <a:ext cx="9144000" cy="8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600">
                <a:solidFill>
                  <a:srgbClr val="38761D"/>
                </a:solidFill>
                <a:latin typeface="Nunito"/>
                <a:ea typeface="Nunito"/>
                <a:cs typeface="Nunito"/>
                <a:sym typeface="Nunito"/>
              </a:rPr>
              <a:t>10. Какие готовые/open source решения можно использовать при решении задачи? (Тут можно вписать не только предложения заказчика, но и свои)</a:t>
            </a:r>
            <a:endParaRPr sz="16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4" name="Google Shape;94;p17"/>
          <p:cNvSpPr txBox="1">
            <a:spLocks noGrp="1"/>
          </p:cNvSpPr>
          <p:nvPr>
            <p:ph type="body" idx="1"/>
          </p:nvPr>
        </p:nvSpPr>
        <p:spPr>
          <a:xfrm>
            <a:off x="0" y="778850"/>
            <a:ext cx="8520600" cy="8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600" dirty="0">
                <a:solidFill>
                  <a:srgbClr val="38761D"/>
                </a:solidFill>
                <a:latin typeface="Nunito"/>
                <a:ea typeface="Nunito"/>
                <a:cs typeface="Nunito"/>
                <a:sym typeface="Nunito"/>
              </a:rPr>
              <a:t>9. На каких конкурентов заказчика стоит ориентироваться при решении задачи? </a:t>
            </a:r>
            <a:endParaRPr sz="1600" dirty="0">
              <a:solidFill>
                <a:srgbClr val="38761D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5" name="Google Shape;95;p17"/>
          <p:cNvSpPr txBox="1">
            <a:spLocks noGrp="1"/>
          </p:cNvSpPr>
          <p:nvPr>
            <p:ph type="body" idx="1"/>
          </p:nvPr>
        </p:nvSpPr>
        <p:spPr>
          <a:xfrm>
            <a:off x="0" y="1349300"/>
            <a:ext cx="9144000" cy="8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5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[</a:t>
            </a:r>
            <a:r>
              <a:rPr lang="ru-RU" sz="15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Ориентироваться стоит на областные профессиональные образовательные учреждения. Например, Кемеровский профессионально-технический техникум, Кемеровский кооперативный техникум и т.д.</a:t>
            </a:r>
            <a:r>
              <a:rPr lang="en" sz="15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]</a:t>
            </a:r>
            <a:endParaRPr sz="1500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6" name="Google Shape;96;p17"/>
          <p:cNvSpPr txBox="1">
            <a:spLocks noGrp="1"/>
          </p:cNvSpPr>
          <p:nvPr>
            <p:ph type="body" idx="1"/>
          </p:nvPr>
        </p:nvSpPr>
        <p:spPr>
          <a:xfrm>
            <a:off x="0" y="2809525"/>
            <a:ext cx="9144000" cy="8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5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[</a:t>
            </a:r>
            <a:r>
              <a:rPr lang="ru-RU" sz="15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Можно использовать Политики информационной безопасности иных учебных заведений.</a:t>
            </a:r>
            <a:r>
              <a:rPr lang="en" sz="15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]</a:t>
            </a:r>
            <a:endParaRPr sz="1500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351</Words>
  <Application>Microsoft Office PowerPoint</Application>
  <PresentationFormat>Экран (16:9)</PresentationFormat>
  <Paragraphs>26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Nunito</vt:lpstr>
      <vt:lpstr>Arial</vt:lpstr>
      <vt:lpstr>Simple Light</vt:lpstr>
      <vt:lpstr>[СевГУ // Разработка политики информационной безопасности ГПОУ СПТ]</vt:lpstr>
      <vt:lpstr>О компании-заказчике</vt:lpstr>
      <vt:lpstr>Ограничения и пожелания заказчика (1)</vt:lpstr>
      <vt:lpstr>Ограничения и пожелания заказчика (2)</vt:lpstr>
      <vt:lpstr>Рыночное окружение и ресурсы заказчика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[СевГУ // ]</dc:title>
  <cp:lastModifiedBy>Администратор</cp:lastModifiedBy>
  <cp:revision>3</cp:revision>
  <dcterms:modified xsi:type="dcterms:W3CDTF">2021-11-25T07:59:16Z</dcterms:modified>
</cp:coreProperties>
</file>