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3" r:id="rId10"/>
    <p:sldId id="282" r:id="rId11"/>
    <p:sldId id="281" r:id="rId12"/>
    <p:sldId id="264" r:id="rId13"/>
  </p:sldIdLst>
  <p:sldSz cx="18288000" cy="10287000"/>
  <p:notesSz cx="18288000" cy="10287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60">
          <p15:clr>
            <a:srgbClr val="A4A3A4"/>
          </p15:clr>
        </p15:guide>
        <p15:guide id="2" pos="288">
          <p15:clr>
            <a:srgbClr val="A4A3A4"/>
          </p15:clr>
        </p15:guide>
        <p15:guide id="3" orient="horz" pos="6216">
          <p15:clr>
            <a:srgbClr val="A4A3A4"/>
          </p15:clr>
        </p15:guide>
        <p15:guide id="4" pos="11232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DC5eJRALLL8iuaa9htttcchYK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3C1"/>
    <a:srgbClr val="ADDAE3"/>
    <a:srgbClr val="86C9D6"/>
    <a:srgbClr val="9F00FF"/>
    <a:srgbClr val="FF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420258-7AEB-4361-B5D0-A842EF7D3DC2}">
  <a:tblStyle styleId="{36420258-7AEB-4361-B5D0-A842EF7D3DC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  <a:fill>
          <a:solidFill>
            <a:srgbClr val="CFD7E7"/>
          </a:solidFill>
        </a:fill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5" autoAdjust="0"/>
    <p:restoredTop sz="94632"/>
  </p:normalViewPr>
  <p:slideViewPr>
    <p:cSldViewPr snapToGrid="0">
      <p:cViewPr varScale="1">
        <p:scale>
          <a:sx n="72" d="100"/>
          <a:sy n="72" d="100"/>
        </p:scale>
        <p:origin x="864" y="54"/>
      </p:cViewPr>
      <p:guideLst>
        <p:guide orient="horz" pos="360"/>
        <p:guide pos="288"/>
        <p:guide orient="horz" pos="6216"/>
        <p:guide pos="11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0358438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7885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0492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336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159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9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366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1065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849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0156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2922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8054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0419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1676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966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7917960" y="-7544"/>
            <a:ext cx="2369035" cy="2039532"/>
          </a:xfrm>
          <a:prstGeom prst="rect">
            <a:avLst/>
          </a:prstGeom>
          <a:solidFill>
            <a:srgbClr val="FFAC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5181600" y="-7544"/>
            <a:ext cx="2736360" cy="2039532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514600" y="-18080"/>
            <a:ext cx="2736360" cy="2039532"/>
          </a:xfrm>
          <a:prstGeom prst="rect">
            <a:avLst/>
          </a:prstGeom>
          <a:solidFill>
            <a:srgbClr val="9F00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-7310" y="-18080"/>
            <a:ext cx="2555291" cy="203953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0286996" y="0"/>
            <a:ext cx="370293" cy="2146944"/>
          </a:xfrm>
          <a:prstGeom prst="rect">
            <a:avLst/>
          </a:prstGeom>
          <a:solidFill>
            <a:srgbClr val="FFAC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65985" y="2950134"/>
            <a:ext cx="8412662" cy="267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 fontScale="775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0" i="0" u="none" strike="noStrike" cap="none" dirty="0" smtClean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Имитационная модель работы системы отопления квартиры при 3-х тарифном электроснабжении</a:t>
            </a:r>
            <a:endParaRPr dirty="0"/>
          </a:p>
        </p:txBody>
      </p:sp>
      <p:sp>
        <p:nvSpPr>
          <p:cNvPr id="94" name="Google Shape;94;p1"/>
          <p:cNvSpPr/>
          <p:nvPr/>
        </p:nvSpPr>
        <p:spPr>
          <a:xfrm>
            <a:off x="10657288" y="0"/>
            <a:ext cx="7630712" cy="10287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Изображение технологического решения (продукта)</a:t>
            </a:r>
            <a:endParaRPr dirty="0"/>
          </a:p>
        </p:txBody>
      </p:sp>
      <p:sp>
        <p:nvSpPr>
          <p:cNvPr id="95" name="Google Shape;95;p1"/>
          <p:cNvSpPr/>
          <p:nvPr/>
        </p:nvSpPr>
        <p:spPr>
          <a:xfrm>
            <a:off x="10286996" y="2031988"/>
            <a:ext cx="370293" cy="2146944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0286996" y="4012550"/>
            <a:ext cx="370293" cy="2146944"/>
          </a:xfrm>
          <a:prstGeom prst="rect">
            <a:avLst/>
          </a:prstGeom>
          <a:solidFill>
            <a:srgbClr val="9F00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10286996" y="5993112"/>
            <a:ext cx="370293" cy="214694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10286995" y="8140056"/>
            <a:ext cx="370293" cy="2146944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0651467" y="0"/>
            <a:ext cx="92733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4744" y="283400"/>
            <a:ext cx="1830072" cy="13987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1"/>
          <p:cNvGrpSpPr/>
          <p:nvPr/>
        </p:nvGrpSpPr>
        <p:grpSpPr>
          <a:xfrm>
            <a:off x="183671" y="496460"/>
            <a:ext cx="764629" cy="814804"/>
            <a:chOff x="5451714" y="454866"/>
            <a:chExt cx="1304628" cy="1390238"/>
          </a:xfrm>
        </p:grpSpPr>
        <p:sp>
          <p:nvSpPr>
            <p:cNvPr id="102" name="Google Shape;102;p1"/>
            <p:cNvSpPr/>
            <p:nvPr/>
          </p:nvSpPr>
          <p:spPr>
            <a:xfrm>
              <a:off x="5451714" y="454866"/>
              <a:ext cx="1304628" cy="1204706"/>
            </a:xfrm>
            <a:prstGeom prst="triangle">
              <a:avLst>
                <a:gd name="adj" fmla="val 50000"/>
              </a:avLst>
            </a:pr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5562600" y="845185"/>
              <a:ext cx="1082855" cy="999919"/>
            </a:xfrm>
            <a:prstGeom prst="triangle">
              <a:avLst>
                <a:gd name="adj" fmla="val 50000"/>
              </a:avLst>
            </a:pr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1"/>
          <p:cNvSpPr txBox="1"/>
          <p:nvPr/>
        </p:nvSpPr>
        <p:spPr>
          <a:xfrm>
            <a:off x="1021840" y="766000"/>
            <a:ext cx="16815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Группа компаний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«Деловой альянс»</a:t>
            </a:r>
            <a:endParaRPr/>
          </a:p>
        </p:txBody>
      </p:sp>
      <p:pic>
        <p:nvPicPr>
          <p:cNvPr id="105" name="Google Shape;105;p1" descr="Picture background"/>
          <p:cNvPicPr preferRelativeResize="0"/>
          <p:nvPr/>
        </p:nvPicPr>
        <p:blipFill rotWithShape="1">
          <a:blip r:embed="rId4">
            <a:alphaModFix/>
          </a:blip>
          <a:srcRect r="73311"/>
          <a:stretch/>
        </p:blipFill>
        <p:spPr>
          <a:xfrm>
            <a:off x="8133565" y="550871"/>
            <a:ext cx="911563" cy="90163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 txBox="1"/>
          <p:nvPr/>
        </p:nvSpPr>
        <p:spPr>
          <a:xfrm>
            <a:off x="9149860" y="770086"/>
            <a:ext cx="15016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Московский политех</a:t>
            </a:r>
            <a:endParaRPr/>
          </a:p>
        </p:txBody>
      </p:sp>
      <p:sp>
        <p:nvSpPr>
          <p:cNvPr id="107" name="Google Shape;107;p1"/>
          <p:cNvSpPr txBox="1"/>
          <p:nvPr/>
        </p:nvSpPr>
        <p:spPr>
          <a:xfrm>
            <a:off x="565985" y="6541925"/>
            <a:ext cx="9191243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solidFill>
                  <a:srgbClr val="262626"/>
                </a:solidFill>
              </a:rPr>
              <a:t>Идея проекта – демонстрация интеллектуального управления отопительными приборами в зависимости от времени суток и минимизация финансовых затрат на отопление без снижения комфортной температуры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565985" y="9063800"/>
            <a:ext cx="841266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>
                <a:solidFill>
                  <a:srgbClr val="FFAC00"/>
                </a:solidFill>
                <a:latin typeface="Arial"/>
                <a:ea typeface="Arial"/>
                <a:cs typeface="Arial"/>
                <a:sym typeface="Arial"/>
              </a:rPr>
              <a:t>Лидер: Калюков Андрей</a:t>
            </a:r>
            <a:endParaRPr dirty="0"/>
          </a:p>
        </p:txBody>
      </p:sp>
      <p:cxnSp>
        <p:nvCxnSpPr>
          <p:cNvPr id="109" name="Google Shape;109;p1"/>
          <p:cNvCxnSpPr/>
          <p:nvPr/>
        </p:nvCxnSpPr>
        <p:spPr>
          <a:xfrm flipH="1">
            <a:off x="183670" y="1268625"/>
            <a:ext cx="152400" cy="271401"/>
          </a:xfrm>
          <a:prstGeom prst="straightConnector1">
            <a:avLst/>
          </a:prstGeom>
          <a:noFill/>
          <a:ln w="571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0" name="Google Shape;110;p1"/>
          <p:cNvCxnSpPr/>
          <p:nvPr/>
        </p:nvCxnSpPr>
        <p:spPr>
          <a:xfrm rot="10800000">
            <a:off x="787129" y="1258443"/>
            <a:ext cx="152400" cy="271401"/>
          </a:xfrm>
          <a:prstGeom prst="straightConnector1">
            <a:avLst/>
          </a:prstGeom>
          <a:noFill/>
          <a:ln w="571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"/>
          <p:cNvCxnSpPr/>
          <p:nvPr/>
        </p:nvCxnSpPr>
        <p:spPr>
          <a:xfrm rot="10800000">
            <a:off x="304800" y="1311264"/>
            <a:ext cx="473588" cy="0"/>
          </a:xfrm>
          <a:prstGeom prst="straightConnector1">
            <a:avLst/>
          </a:prstGeom>
          <a:noFill/>
          <a:ln w="571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2" name="Google Shape;112;p1"/>
          <p:cNvCxnSpPr/>
          <p:nvPr/>
        </p:nvCxnSpPr>
        <p:spPr>
          <a:xfrm rot="10800000">
            <a:off x="337385" y="1311264"/>
            <a:ext cx="473588" cy="0"/>
          </a:xfrm>
          <a:prstGeom prst="straightConnector1">
            <a:avLst/>
          </a:prstGeom>
          <a:noFill/>
          <a:ln w="571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3" name="Google Shape;11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93599" y="582553"/>
            <a:ext cx="2188569" cy="83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38859" t="-1176" r="1" b="-1"/>
          <a:stretch/>
        </p:blipFill>
        <p:spPr>
          <a:xfrm>
            <a:off x="10750021" y="766000"/>
            <a:ext cx="7486279" cy="8552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/>
          <p:nvPr/>
        </p:nvSpPr>
        <p:spPr>
          <a:xfrm>
            <a:off x="0" y="1485900"/>
            <a:ext cx="5255616" cy="152400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1366551" y="1485900"/>
            <a:ext cx="5255620" cy="152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2733098" y="1485900"/>
            <a:ext cx="5255616" cy="152400"/>
          </a:xfrm>
          <a:prstGeom prst="rect">
            <a:avLst/>
          </a:prstGeom>
          <a:solidFill>
            <a:srgbClr val="9F00FF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4035130" y="1485900"/>
            <a:ext cx="5255616" cy="1524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5401672" y="1485900"/>
            <a:ext cx="5255616" cy="152400"/>
          </a:xfrm>
          <a:prstGeom prst="rect">
            <a:avLst/>
          </a:prstGeom>
          <a:solidFill>
            <a:srgbClr val="FFAC00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381000" y="495300"/>
            <a:ext cx="158878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AC00"/>
                </a:solidFill>
                <a:latin typeface="Arial"/>
                <a:ea typeface="Arial"/>
                <a:cs typeface="Arial"/>
                <a:sym typeface="Arial"/>
              </a:rPr>
              <a:t>ДОРОЖНАЯ КАРТА</a:t>
            </a:r>
            <a:endParaRPr sz="1800" dirty="0">
              <a:solidFill>
                <a:srgbClr val="FFA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-14093" y="9563100"/>
            <a:ext cx="776094" cy="735444"/>
          </a:xfrm>
          <a:prstGeom prst="rect">
            <a:avLst/>
          </a:prstGeom>
          <a:solidFill>
            <a:srgbClr val="FFAC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55817" y="9744752"/>
            <a:ext cx="636274" cy="37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6"/>
          <p:cNvSpPr/>
          <p:nvPr/>
        </p:nvSpPr>
        <p:spPr>
          <a:xfrm rot="10800000">
            <a:off x="0" y="0"/>
            <a:ext cx="914400" cy="838200"/>
          </a:xfrm>
          <a:prstGeom prst="triangle">
            <a:avLst>
              <a:gd name="adj" fmla="val 100000"/>
            </a:avLst>
          </a:prstGeom>
          <a:solidFill>
            <a:srgbClr val="FFA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6"/>
          <p:cNvSpPr txBox="1"/>
          <p:nvPr/>
        </p:nvSpPr>
        <p:spPr>
          <a:xfrm>
            <a:off x="1528245" y="2301815"/>
            <a:ext cx="8291615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Горизонт планирования </a:t>
            </a:r>
            <a:endParaRPr sz="2800" dirty="0">
              <a:solidFill>
                <a:srgbClr val="6000A8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через 1 год — запуск пилотных объектов и отладка модели; через 3 года — масштабирование на 5 регионов и интеграция с системами «умный дом»; через 5 лет —  выход на рынок СНГ</a:t>
            </a:r>
            <a:endParaRPr sz="32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6"/>
          <p:cNvSpPr txBox="1"/>
          <p:nvPr/>
        </p:nvSpPr>
        <p:spPr>
          <a:xfrm>
            <a:off x="375950" y="2070983"/>
            <a:ext cx="9906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rgbClr val="ADDAE3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000" dirty="0">
              <a:solidFill>
                <a:srgbClr val="ADDA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6"/>
          <p:cNvSpPr txBox="1"/>
          <p:nvPr/>
        </p:nvSpPr>
        <p:spPr>
          <a:xfrm>
            <a:off x="1528246" y="4544274"/>
            <a:ext cx="8291614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Выделить основные фазы</a:t>
            </a:r>
          </a:p>
          <a:p>
            <a:pPr lvl="0" algn="just"/>
            <a:r>
              <a:rPr lang="ru-RU" sz="2400" dirty="0">
                <a:solidFill>
                  <a:srgbClr val="262626"/>
                </a:solidFill>
              </a:rPr>
              <a:t>разработка и тестирование имитационной модели (3 мес.), запуск пилотного проекта </a:t>
            </a:r>
            <a:r>
              <a:rPr lang="ru-RU" sz="2400" dirty="0" smtClean="0">
                <a:solidFill>
                  <a:srgbClr val="262626"/>
                </a:solidFill>
              </a:rPr>
              <a:t>(</a:t>
            </a:r>
            <a:r>
              <a:rPr lang="ru-RU" sz="2400" dirty="0">
                <a:solidFill>
                  <a:srgbClr val="262626"/>
                </a:solidFill>
              </a:rPr>
              <a:t>6 мес.), коммерческое масштабирование (12 мес</a:t>
            </a:r>
            <a:r>
              <a:rPr lang="ru-RU" sz="2400" dirty="0" smtClean="0">
                <a:solidFill>
                  <a:srgbClr val="262626"/>
                </a:solidFill>
              </a:rPr>
              <a:t>.)</a:t>
            </a:r>
            <a:endParaRPr sz="1600" dirty="0"/>
          </a:p>
        </p:txBody>
      </p:sp>
      <p:sp>
        <p:nvSpPr>
          <p:cNvPr id="211" name="Google Shape;211;p6"/>
          <p:cNvSpPr txBox="1"/>
          <p:nvPr/>
        </p:nvSpPr>
        <p:spPr>
          <a:xfrm>
            <a:off x="375950" y="4313442"/>
            <a:ext cx="9906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rgbClr val="ADDAE3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000" dirty="0">
              <a:solidFill>
                <a:srgbClr val="ADDA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6"/>
          <p:cNvSpPr txBox="1"/>
          <p:nvPr/>
        </p:nvSpPr>
        <p:spPr>
          <a:xfrm>
            <a:off x="1528246" y="6417401"/>
            <a:ext cx="8291614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Основные достигнутые результаты и ключевые задачи в ближайшей </a:t>
            </a:r>
            <a:r>
              <a:rPr lang="ru-RU" sz="2800" dirty="0" smtClean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перспективе</a:t>
            </a:r>
            <a:endParaRPr lang="en-US" sz="2800" dirty="0" smtClean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/>
            <a:r>
              <a:rPr lang="ru-RU" sz="2400" dirty="0">
                <a:solidFill>
                  <a:srgbClr val="262626"/>
                </a:solidFill>
              </a:rPr>
              <a:t>успешно протестированная пилотная версия модели на 3 объектах, подтвердившая экономию 23-28%, а ключевой ближайшей задачей является интеграция платформы с системами «умный дом» для 5 управляющих компаний в течение следующего квартала</a:t>
            </a:r>
            <a:endParaRPr sz="2400" dirty="0">
              <a:solidFill>
                <a:srgbClr val="262626"/>
              </a:solidFill>
              <a:sym typeface="Arial"/>
            </a:endParaRPr>
          </a:p>
        </p:txBody>
      </p:sp>
      <p:sp>
        <p:nvSpPr>
          <p:cNvPr id="213" name="Google Shape;213;p6"/>
          <p:cNvSpPr txBox="1"/>
          <p:nvPr/>
        </p:nvSpPr>
        <p:spPr>
          <a:xfrm>
            <a:off x="375950" y="6186569"/>
            <a:ext cx="115229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rgbClr val="ADDAE3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000" dirty="0">
              <a:solidFill>
                <a:srgbClr val="ADDA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266" r="3277"/>
          <a:stretch/>
        </p:blipFill>
        <p:spPr>
          <a:xfrm>
            <a:off x="11181107" y="1485900"/>
            <a:ext cx="6878293" cy="865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/>
          <p:nvPr/>
        </p:nvSpPr>
        <p:spPr>
          <a:xfrm>
            <a:off x="0" y="1485900"/>
            <a:ext cx="5255616" cy="152400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1366551" y="1485900"/>
            <a:ext cx="5255620" cy="152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2733098" y="1485900"/>
            <a:ext cx="5255616" cy="152400"/>
          </a:xfrm>
          <a:prstGeom prst="rect">
            <a:avLst/>
          </a:prstGeom>
          <a:solidFill>
            <a:srgbClr val="9F00FF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4035130" y="1485900"/>
            <a:ext cx="5255616" cy="1524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5401672" y="1485900"/>
            <a:ext cx="5255616" cy="152400"/>
          </a:xfrm>
          <a:prstGeom prst="rect">
            <a:avLst/>
          </a:prstGeom>
          <a:solidFill>
            <a:srgbClr val="FFAC00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381000" y="495300"/>
            <a:ext cx="1588784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9F00FF"/>
                </a:solidFill>
                <a:latin typeface="Arial"/>
                <a:ea typeface="Arial"/>
                <a:cs typeface="Arial"/>
                <a:sym typeface="Arial"/>
              </a:rPr>
              <a:t>ЗАПРОС НА РЕСУРСЫ</a:t>
            </a:r>
            <a:endParaRPr sz="1800" dirty="0">
              <a:solidFill>
                <a:srgbClr val="9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-14093" y="9563100"/>
            <a:ext cx="776094" cy="735444"/>
          </a:xfrm>
          <a:prstGeom prst="rect">
            <a:avLst/>
          </a:prstGeom>
          <a:solidFill>
            <a:srgbClr val="9F00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55817" y="9744752"/>
            <a:ext cx="636274" cy="37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6"/>
          <p:cNvSpPr/>
          <p:nvPr/>
        </p:nvSpPr>
        <p:spPr>
          <a:xfrm rot="10800000">
            <a:off x="0" y="0"/>
            <a:ext cx="914400" cy="838200"/>
          </a:xfrm>
          <a:prstGeom prst="triangle">
            <a:avLst>
              <a:gd name="adj" fmla="val 100000"/>
            </a:avLst>
          </a:prstGeom>
          <a:solidFill>
            <a:srgbClr val="9F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6"/>
          <p:cNvSpPr txBox="1"/>
          <p:nvPr/>
        </p:nvSpPr>
        <p:spPr>
          <a:xfrm>
            <a:off x="1528245" y="2449285"/>
            <a:ext cx="10411963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cap="all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Что вы хотите от партнера(</a:t>
            </a:r>
            <a:r>
              <a:rPr lang="ru-RU" sz="2800" cap="all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ов</a:t>
            </a:r>
            <a:r>
              <a:rPr lang="ru-RU" sz="2800" cap="all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)? </a:t>
            </a:r>
          </a:p>
          <a:p>
            <a:pPr lvl="0" algn="just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для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реализации проекта требуется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млн рублей на 12 месяцев, включая фонд оплаты труда команды из 4 специалистов, вычислительные мощности для моделирования и программное обеспечение для анализа данных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sym typeface="Arial"/>
            </a:endParaRPr>
          </a:p>
        </p:txBody>
      </p:sp>
      <p:sp>
        <p:nvSpPr>
          <p:cNvPr id="209" name="Google Shape;209;p6"/>
          <p:cNvSpPr txBox="1"/>
          <p:nvPr/>
        </p:nvSpPr>
        <p:spPr>
          <a:xfrm>
            <a:off x="375950" y="2218453"/>
            <a:ext cx="9906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0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6"/>
          <p:cNvSpPr txBox="1"/>
          <p:nvPr/>
        </p:nvSpPr>
        <p:spPr>
          <a:xfrm>
            <a:off x="1528245" y="4769943"/>
            <a:ext cx="10411964" cy="236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cap="all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Для чего вам это нужно? Сделка ДО, сделка ПОСЛЕ</a:t>
            </a:r>
          </a:p>
          <a:p>
            <a:pPr lvl="0" algn="just"/>
            <a:r>
              <a:rPr lang="ru-RU" sz="2400" dirty="0" smtClean="0">
                <a:solidFill>
                  <a:srgbClr val="262626"/>
                </a:solidFill>
              </a:rPr>
              <a:t>привлечение </a:t>
            </a:r>
            <a:r>
              <a:rPr lang="ru-RU" sz="2400" dirty="0">
                <a:solidFill>
                  <a:srgbClr val="262626"/>
                </a:solidFill>
              </a:rPr>
              <a:t>ресурсов направлено на создание коммерческой версии программного комплекса, что позволит в течение 12 месяцев заключить договоры с 10 управляющими компаниями и продемонстрировать среднюю экономию затрат на отопление в размере 25% для 500+ квартир</a:t>
            </a:r>
            <a:endParaRPr lang="ru-RU" sz="2400" dirty="0">
              <a:solidFill>
                <a:srgbClr val="262626"/>
              </a:solidFill>
              <a:sym typeface="Arial"/>
            </a:endParaRPr>
          </a:p>
        </p:txBody>
      </p:sp>
      <p:sp>
        <p:nvSpPr>
          <p:cNvPr id="211" name="Google Shape;211;p6"/>
          <p:cNvSpPr txBox="1"/>
          <p:nvPr/>
        </p:nvSpPr>
        <p:spPr>
          <a:xfrm>
            <a:off x="375950" y="4539111"/>
            <a:ext cx="9906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0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6"/>
          <p:cNvSpPr txBox="1"/>
          <p:nvPr/>
        </p:nvSpPr>
        <p:spPr>
          <a:xfrm>
            <a:off x="1528245" y="7221187"/>
            <a:ext cx="10411964" cy="24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cap="all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Выгода партнера</a:t>
            </a:r>
            <a:r>
              <a:rPr lang="ru-RU" sz="2800" cap="all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en-US" sz="2800" cap="all" dirty="0" smtClean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партнёр получает готовое технологическое решение «под ключ», позволяющее немедленно предложить клиентам новую услугу по энергоэффективности без капитальных затрат на разработку и с получением доли от экономии каждого подключённого объекта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6"/>
          <p:cNvSpPr txBox="1"/>
          <p:nvPr/>
        </p:nvSpPr>
        <p:spPr>
          <a:xfrm>
            <a:off x="375950" y="6990355"/>
            <a:ext cx="115229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0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0208AF4-1E06-4AC7-A8A0-8C7D36D92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2" t="20079" r="2660"/>
          <a:stretch/>
        </p:blipFill>
        <p:spPr>
          <a:xfrm rot="2330955" flipH="1">
            <a:off x="10759049" y="3210485"/>
            <a:ext cx="8947475" cy="561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9"/>
          <p:cNvPicPr preferRelativeResize="0"/>
          <p:nvPr/>
        </p:nvPicPr>
        <p:blipFill rotWithShape="1">
          <a:blip r:embed="rId3">
            <a:alphaModFix/>
          </a:blip>
          <a:srcRect r="65191"/>
          <a:stretch/>
        </p:blipFill>
        <p:spPr>
          <a:xfrm>
            <a:off x="0" y="66708"/>
            <a:ext cx="6324600" cy="1022029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9"/>
          <p:cNvSpPr txBox="1"/>
          <p:nvPr/>
        </p:nvSpPr>
        <p:spPr>
          <a:xfrm>
            <a:off x="8763000" y="952500"/>
            <a:ext cx="860635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9F00FF"/>
                </a:solidFill>
                <a:latin typeface="Arial"/>
                <a:ea typeface="Arial"/>
                <a:cs typeface="Arial"/>
                <a:sym typeface="Arial"/>
              </a:rPr>
              <a:t>МЫ ВСЕГДА НА СВЯЗИ!</a:t>
            </a:r>
            <a:endParaRPr sz="6000" dirty="0">
              <a:solidFill>
                <a:srgbClr val="9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9"/>
          <p:cNvSpPr txBox="1"/>
          <p:nvPr/>
        </p:nvSpPr>
        <p:spPr>
          <a:xfrm>
            <a:off x="8763000" y="2432616"/>
            <a:ext cx="8606354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lnSpc>
                <a:spcPct val="200000"/>
              </a:lnSpc>
            </a:pPr>
            <a:r>
              <a:rPr lang="ru-RU" sz="4000" dirty="0">
                <a:solidFill>
                  <a:srgbClr val="FF3526"/>
                </a:solidFill>
                <a:latin typeface="Arial"/>
                <a:ea typeface="Arial"/>
                <a:cs typeface="Arial"/>
                <a:sym typeface="Arial"/>
              </a:rPr>
              <a:t>Мессенджер</a:t>
            </a:r>
            <a:r>
              <a:rPr lang="ru-RU" sz="4000" dirty="0" smtClean="0">
                <a:solidFill>
                  <a:srgbClr val="FF352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4000" dirty="0" smtClean="0">
                <a:solidFill>
                  <a:srgbClr val="FF3526"/>
                </a:solidFill>
              </a:rPr>
              <a:t>@Uncle_igorb</a:t>
            </a:r>
            <a:r>
              <a:rPr lang="ru-RU" sz="4000" dirty="0" smtClean="0">
                <a:solidFill>
                  <a:srgbClr val="FF3526"/>
                </a:solidFill>
              </a:rPr>
              <a:t> тг</a:t>
            </a:r>
            <a:r>
              <a:rPr lang="ru-RU" sz="4000" dirty="0" smtClean="0">
                <a:solidFill>
                  <a:srgbClr val="9F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 smtClean="0"/>
          </a:p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solidFill>
                  <a:srgbClr val="FFAC00"/>
                </a:solidFill>
                <a:latin typeface="Arial"/>
                <a:ea typeface="Arial"/>
                <a:cs typeface="Arial"/>
                <a:sym typeface="Arial"/>
              </a:rPr>
              <a:t>Телефон:+7-951-105-51-41</a:t>
            </a:r>
          </a:p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solidFill>
                  <a:srgbClr val="ADDAE3"/>
                </a:solidFill>
                <a:latin typeface="Arial"/>
                <a:ea typeface="Arial"/>
                <a:cs typeface="Arial"/>
                <a:sym typeface="Arial"/>
              </a:rPr>
              <a:t>Почта:</a:t>
            </a:r>
            <a:r>
              <a:rPr lang="en-US" sz="4000" dirty="0" smtClean="0">
                <a:solidFill>
                  <a:srgbClr val="ADDAE3"/>
                </a:solidFill>
                <a:latin typeface="Arial"/>
                <a:ea typeface="Arial"/>
                <a:cs typeface="Arial"/>
                <a:sym typeface="Arial"/>
              </a:rPr>
              <a:t>andreikulik2004@gmail.com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/>
          <p:cNvSpPr/>
          <p:nvPr/>
        </p:nvSpPr>
        <p:spPr>
          <a:xfrm>
            <a:off x="0" y="1485900"/>
            <a:ext cx="5255616" cy="152400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1366551" y="1485900"/>
            <a:ext cx="5255620" cy="152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2733098" y="1485900"/>
            <a:ext cx="5255616" cy="152400"/>
          </a:xfrm>
          <a:prstGeom prst="rect">
            <a:avLst/>
          </a:prstGeom>
          <a:solidFill>
            <a:srgbClr val="9F00FF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4035130" y="1485900"/>
            <a:ext cx="5255616" cy="1524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5401672" y="1485900"/>
            <a:ext cx="5255616" cy="152400"/>
          </a:xfrm>
          <a:prstGeom prst="rect">
            <a:avLst/>
          </a:prstGeom>
          <a:solidFill>
            <a:srgbClr val="FFAC00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381000" y="495300"/>
            <a:ext cx="15887848" cy="82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FFAC00"/>
                </a:solidFill>
                <a:latin typeface="Arial"/>
                <a:ea typeface="Arial"/>
                <a:cs typeface="Arial"/>
                <a:sym typeface="Arial"/>
              </a:rPr>
              <a:t>ПРОБЛЕМА </a:t>
            </a:r>
            <a:r>
              <a:rPr lang="ru-RU" sz="4800">
                <a:solidFill>
                  <a:srgbClr val="FFAC00"/>
                </a:solidFill>
                <a:latin typeface="Arial"/>
                <a:ea typeface="Arial"/>
                <a:cs typeface="Arial"/>
                <a:sym typeface="Arial"/>
              </a:rPr>
              <a:t>(решаемая задача)</a:t>
            </a:r>
            <a:endParaRPr sz="1800">
              <a:solidFill>
                <a:srgbClr val="FFA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2"/>
          <p:cNvGrpSpPr/>
          <p:nvPr/>
        </p:nvGrpSpPr>
        <p:grpSpPr>
          <a:xfrm>
            <a:off x="-14093" y="9563100"/>
            <a:ext cx="776094" cy="735444"/>
            <a:chOff x="-14093" y="9563100"/>
            <a:chExt cx="776094" cy="735444"/>
          </a:xfrm>
        </p:grpSpPr>
        <p:sp>
          <p:nvSpPr>
            <p:cNvPr id="125" name="Google Shape;125;p2"/>
            <p:cNvSpPr/>
            <p:nvPr/>
          </p:nvSpPr>
          <p:spPr>
            <a:xfrm>
              <a:off x="-14093" y="9563100"/>
              <a:ext cx="776094" cy="735444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5817" y="9744752"/>
              <a:ext cx="636274" cy="372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ru-RU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fld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" name="Google Shape;127;p2"/>
          <p:cNvSpPr/>
          <p:nvPr/>
        </p:nvSpPr>
        <p:spPr>
          <a:xfrm>
            <a:off x="10803344" y="1485900"/>
            <a:ext cx="7484656" cy="88011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Визуализация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(картинка / фото)</a:t>
            </a:r>
            <a:endParaRPr/>
          </a:p>
        </p:txBody>
      </p:sp>
      <p:sp>
        <p:nvSpPr>
          <p:cNvPr id="128" name="Google Shape;128;p2"/>
          <p:cNvSpPr/>
          <p:nvPr/>
        </p:nvSpPr>
        <p:spPr>
          <a:xfrm rot="10800000">
            <a:off x="0" y="0"/>
            <a:ext cx="914400" cy="838200"/>
          </a:xfrm>
          <a:prstGeom prst="triangle">
            <a:avLst>
              <a:gd name="adj" fmla="val 100000"/>
            </a:avLst>
          </a:prstGeom>
          <a:solidFill>
            <a:srgbClr val="FFA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1512606" y="2355599"/>
            <a:ext cx="8413271" cy="236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КОНТЕКСТ И АКТУАЛЬНОСТЬ</a:t>
            </a:r>
            <a:endParaRPr dirty="0"/>
          </a:p>
          <a:p>
            <a:pPr lvl="0" algn="just"/>
            <a:r>
              <a:rPr lang="ru-RU" sz="2400" dirty="0" smtClean="0">
                <a:solidFill>
                  <a:srgbClr val="262626"/>
                </a:solidFill>
              </a:rPr>
              <a:t>Актуальность </a:t>
            </a:r>
            <a:r>
              <a:rPr lang="ru-RU" sz="2400" dirty="0">
                <a:solidFill>
                  <a:srgbClr val="262626"/>
                </a:solidFill>
              </a:rPr>
              <a:t>проекта обусловлена ростом тарифов на электроэнергию и необходимостью для владельцев электрических систем отопления минимизировать затраты за счет эффективного использования введённого во многих регионах трёхтарифного </a:t>
            </a:r>
            <a:r>
              <a:rPr lang="ru-RU" sz="2400" dirty="0" smtClean="0">
                <a:solidFill>
                  <a:srgbClr val="262626"/>
                </a:solidFill>
              </a:rPr>
              <a:t>плана</a:t>
            </a:r>
            <a:endParaRPr sz="1200" dirty="0"/>
          </a:p>
        </p:txBody>
      </p:sp>
      <p:sp>
        <p:nvSpPr>
          <p:cNvPr id="130" name="Google Shape;130;p2"/>
          <p:cNvSpPr txBox="1"/>
          <p:nvPr/>
        </p:nvSpPr>
        <p:spPr>
          <a:xfrm>
            <a:off x="375950" y="2218453"/>
            <a:ext cx="9906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rgbClr val="ADDAE3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000" dirty="0">
              <a:solidFill>
                <a:srgbClr val="ADDA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"/>
          <p:cNvSpPr txBox="1"/>
          <p:nvPr/>
        </p:nvSpPr>
        <p:spPr>
          <a:xfrm>
            <a:off x="1479495" y="4795393"/>
            <a:ext cx="8446382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МАСШТАБ И ПОСЛЕДСТВИЯ</a:t>
            </a:r>
            <a:endParaRPr dirty="0"/>
          </a:p>
          <a:p>
            <a:pPr lvl="0" algn="just"/>
            <a:r>
              <a:rPr lang="ru-RU" sz="2400" dirty="0">
                <a:solidFill>
                  <a:srgbClr val="262626"/>
                </a:solidFill>
              </a:rPr>
              <a:t>Масштаб проекта охватывает все регионы с трёхтарифной системой расчётов, затрагивая миллионы владельцев квартир с электроотоплением, а последствием игнорирования оптимизации станут их значительные финансовые потери из-за оплаты отопления по максимальным пиковым тарифам</a:t>
            </a:r>
            <a:endParaRPr sz="1200" dirty="0"/>
          </a:p>
        </p:txBody>
      </p:sp>
      <p:sp>
        <p:nvSpPr>
          <p:cNvPr id="132" name="Google Shape;132;p2"/>
          <p:cNvSpPr txBox="1"/>
          <p:nvPr/>
        </p:nvSpPr>
        <p:spPr>
          <a:xfrm>
            <a:off x="315382" y="4713395"/>
            <a:ext cx="9906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rgbClr val="ADDAE3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000" dirty="0">
              <a:solidFill>
                <a:srgbClr val="ADDA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"/>
          <p:cNvSpPr txBox="1"/>
          <p:nvPr/>
        </p:nvSpPr>
        <p:spPr>
          <a:xfrm>
            <a:off x="1409586" y="7604519"/>
            <a:ext cx="8516291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ВОЗМОЖНЫЕ ОГРАНИЧЕНИЯ</a:t>
            </a:r>
            <a:endParaRPr dirty="0"/>
          </a:p>
          <a:p>
            <a:pPr lvl="0" algn="just"/>
            <a:r>
              <a:rPr lang="ru-RU" sz="2400" dirty="0">
                <a:solidFill>
                  <a:srgbClr val="262626"/>
                </a:solidFill>
              </a:rPr>
              <a:t>Ограничениями проекта являются упрощение реальных теплопотерь здания, усреднение метеорологических данных и невозможность учета индивидуальных моделей потребления электроэнергии жильцами, что может повлиять на точность экономических расчетов модели</a:t>
            </a:r>
            <a:endParaRPr sz="2400" dirty="0">
              <a:solidFill>
                <a:srgbClr val="262626"/>
              </a:solidFill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 txBox="1"/>
          <p:nvPr/>
        </p:nvSpPr>
        <p:spPr>
          <a:xfrm>
            <a:off x="371990" y="7534564"/>
            <a:ext cx="9906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rgbClr val="ADDAE3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000" dirty="0">
              <a:solidFill>
                <a:srgbClr val="ADDA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9952" y="2355599"/>
            <a:ext cx="7335282" cy="7344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/>
          <p:nvPr/>
        </p:nvSpPr>
        <p:spPr>
          <a:xfrm>
            <a:off x="0" y="1485900"/>
            <a:ext cx="5255616" cy="152400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1366551" y="1485900"/>
            <a:ext cx="5255620" cy="152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2733098" y="1485900"/>
            <a:ext cx="5255616" cy="152400"/>
          </a:xfrm>
          <a:prstGeom prst="rect">
            <a:avLst/>
          </a:prstGeom>
          <a:solidFill>
            <a:srgbClr val="9F00FF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4035130" y="1485900"/>
            <a:ext cx="5255616" cy="1524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5401672" y="1485900"/>
            <a:ext cx="5255616" cy="152400"/>
          </a:xfrm>
          <a:prstGeom prst="rect">
            <a:avLst/>
          </a:prstGeom>
          <a:solidFill>
            <a:srgbClr val="FFAC00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381000" y="495300"/>
            <a:ext cx="15887848" cy="82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ADDAE3"/>
                </a:solidFill>
                <a:latin typeface="Arial"/>
                <a:ea typeface="Arial"/>
                <a:cs typeface="Arial"/>
                <a:sym typeface="Arial"/>
              </a:rPr>
              <a:t>РЕШЕНИЕ</a:t>
            </a:r>
            <a:endParaRPr sz="1800">
              <a:solidFill>
                <a:srgbClr val="ADDA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-14093" y="9563100"/>
            <a:ext cx="776094" cy="735444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55817" y="9744752"/>
            <a:ext cx="636274" cy="37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"/>
          <p:cNvSpPr/>
          <p:nvPr/>
        </p:nvSpPr>
        <p:spPr>
          <a:xfrm rot="10800000">
            <a:off x="0" y="0"/>
            <a:ext cx="914400" cy="838200"/>
          </a:xfrm>
          <a:prstGeom prst="triangle">
            <a:avLst>
              <a:gd name="adj" fmla="val 100000"/>
            </a:avLst>
          </a:prstGeom>
          <a:solidFill>
            <a:srgbClr val="ADDA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1528246" y="2329364"/>
            <a:ext cx="14599649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СУЩНОСТЬ ПРЕДЛАГАЕМОГО РЕШЕНИЯ И ТЕХНОЛОГИЧЕСКИЙ СТЕК </a:t>
            </a:r>
            <a:endParaRPr lang="ru-RU" dirty="0" smtClean="0"/>
          </a:p>
          <a:p>
            <a:pPr lvl="0" algn="just"/>
            <a:r>
              <a:rPr lang="ru-RU" sz="2400" dirty="0" smtClean="0">
                <a:solidFill>
                  <a:srgbClr val="262626"/>
                </a:solidFill>
              </a:rPr>
              <a:t>Сущность </a:t>
            </a:r>
            <a:r>
              <a:rPr lang="ru-RU" sz="2400" dirty="0">
                <a:solidFill>
                  <a:srgbClr val="262626"/>
                </a:solidFill>
              </a:rPr>
              <a:t>решения заключается в разработке алгоритма интеллектуального управления отопительными приборами, который на основе имитационной модели, реализованной средствами Python (библиотеки NumPy, Matplotlib) и среды AnyLogic, автоматически оптимизирует режимы работы системы для минимизации затрат при трёхтарифном </a:t>
            </a:r>
            <a:r>
              <a:rPr lang="ru-RU" sz="2400" dirty="0" smtClean="0">
                <a:solidFill>
                  <a:srgbClr val="262626"/>
                </a:solidFill>
              </a:rPr>
              <a:t>учёте</a:t>
            </a:r>
            <a:endParaRPr sz="1200" dirty="0"/>
          </a:p>
        </p:txBody>
      </p:sp>
      <p:sp>
        <p:nvSpPr>
          <p:cNvPr id="149" name="Google Shape;149;p3"/>
          <p:cNvSpPr txBox="1"/>
          <p:nvPr/>
        </p:nvSpPr>
        <p:spPr>
          <a:xfrm>
            <a:off x="375950" y="2218453"/>
            <a:ext cx="9906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>
                <a:solidFill>
                  <a:srgbClr val="FFAC0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000">
              <a:solidFill>
                <a:srgbClr val="FFA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1528246" y="4329871"/>
            <a:ext cx="1459965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ФАКТИЧЕСКИЙ ПРОДУКТ, ПРОДУКТ В РЕАЛЬНОМ ИСПОЛНЕНИИ </a:t>
            </a:r>
            <a:endParaRPr lang="ru-RU" dirty="0" smtClean="0"/>
          </a:p>
          <a:p>
            <a:pPr lvl="0" algn="just"/>
            <a:r>
              <a:rPr lang="ru-RU" sz="2400" dirty="0" smtClean="0">
                <a:solidFill>
                  <a:srgbClr val="262626"/>
                </a:solidFill>
              </a:rPr>
              <a:t>Фактическим </a:t>
            </a:r>
            <a:r>
              <a:rPr lang="ru-RU" sz="2400" dirty="0">
                <a:solidFill>
                  <a:srgbClr val="262626"/>
                </a:solidFill>
              </a:rPr>
              <a:t>продуктом с точки зрения энергетики является программная модель, оптимизирующая график электрической нагрузки системы отопления для смещения энергопотребления в периоды минимальной стоимости электроэнергии и снижения пиковой нагрузки на сеть</a:t>
            </a:r>
            <a:endParaRPr sz="1200" dirty="0"/>
          </a:p>
        </p:txBody>
      </p:sp>
      <p:sp>
        <p:nvSpPr>
          <p:cNvPr id="151" name="Google Shape;151;p3"/>
          <p:cNvSpPr txBox="1"/>
          <p:nvPr/>
        </p:nvSpPr>
        <p:spPr>
          <a:xfrm>
            <a:off x="375950" y="4130514"/>
            <a:ext cx="9906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rgbClr val="FFAC00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000" dirty="0">
              <a:solidFill>
                <a:srgbClr val="FFA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1463550" y="5988898"/>
            <a:ext cx="14664345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ОСНОВНЫЕ ЭКСПЛУАТАЦИОННЫЕ ХАРАКТЕРИСТИКИ </a:t>
            </a:r>
            <a:endParaRPr lang="ru-RU" dirty="0" smtClean="0"/>
          </a:p>
          <a:p>
            <a:pPr lvl="0" algn="just"/>
            <a:r>
              <a:rPr lang="ru-RU" sz="2400" dirty="0" smtClean="0">
                <a:solidFill>
                  <a:srgbClr val="262626"/>
                </a:solidFill>
              </a:rPr>
              <a:t>К </a:t>
            </a:r>
            <a:r>
              <a:rPr lang="ru-RU" sz="2400" dirty="0">
                <a:solidFill>
                  <a:srgbClr val="262626"/>
                </a:solidFill>
              </a:rPr>
              <a:t>основным эксплуатационным характеристикам проекта относятся точность прогнозирования теплопотерь (погрешность до 5%), эффективность распределения нагрузки между тарифными зонами (снижение пикового потребления на 15-20%) и достижение экономии затрат на отопление в диапазоне 20-30% при сохранении комфортного температурного режима</a:t>
            </a:r>
            <a:endParaRPr sz="1200" dirty="0"/>
          </a:p>
        </p:txBody>
      </p:sp>
      <p:sp>
        <p:nvSpPr>
          <p:cNvPr id="153" name="Google Shape;153;p3"/>
          <p:cNvSpPr txBox="1"/>
          <p:nvPr/>
        </p:nvSpPr>
        <p:spPr>
          <a:xfrm>
            <a:off x="375950" y="5901773"/>
            <a:ext cx="115229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rgbClr val="FFAC0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000" dirty="0">
              <a:solidFill>
                <a:srgbClr val="FFA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1528246" y="8153515"/>
            <a:ext cx="14599649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КОМПЛЕКТАЦИЯ</a:t>
            </a:r>
          </a:p>
          <a:p>
            <a:pPr lvl="0" algn="just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Комплектация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проекта включает имитационную модель, графики оптимизации энергопотребления, сравнительный анализ затрат при различных сценариях работы системы отопления и рекомендации по настройке оборудования для реализации эффективного тарифного плана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sym typeface="Arial"/>
            </a:endParaRPr>
          </a:p>
        </p:txBody>
      </p:sp>
      <p:sp>
        <p:nvSpPr>
          <p:cNvPr id="155" name="Google Shape;155;p3"/>
          <p:cNvSpPr txBox="1"/>
          <p:nvPr/>
        </p:nvSpPr>
        <p:spPr>
          <a:xfrm>
            <a:off x="375950" y="7922683"/>
            <a:ext cx="115229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>
                <a:solidFill>
                  <a:srgbClr val="FFAC00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2000">
              <a:solidFill>
                <a:srgbClr val="FFAC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/>
          <p:nvPr/>
        </p:nvSpPr>
        <p:spPr>
          <a:xfrm>
            <a:off x="0" y="1485900"/>
            <a:ext cx="5255616" cy="152400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1366551" y="1485900"/>
            <a:ext cx="5255620" cy="152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2733098" y="1485900"/>
            <a:ext cx="5255616" cy="152400"/>
          </a:xfrm>
          <a:prstGeom prst="rect">
            <a:avLst/>
          </a:prstGeom>
          <a:solidFill>
            <a:srgbClr val="9F00FF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4035130" y="1485900"/>
            <a:ext cx="5255616" cy="1524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5401672" y="1485900"/>
            <a:ext cx="5255616" cy="152400"/>
          </a:xfrm>
          <a:prstGeom prst="rect">
            <a:avLst/>
          </a:prstGeom>
          <a:solidFill>
            <a:srgbClr val="FFAC00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381000" y="495300"/>
            <a:ext cx="158878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ADDAE3"/>
                </a:solidFill>
                <a:latin typeface="Arial"/>
                <a:ea typeface="Arial"/>
                <a:cs typeface="Arial"/>
                <a:sym typeface="Arial"/>
              </a:rPr>
              <a:t>РЕШЕНИЕ</a:t>
            </a:r>
            <a:endParaRPr sz="1800">
              <a:solidFill>
                <a:srgbClr val="ADDA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-14093" y="9563100"/>
            <a:ext cx="776094" cy="735444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55817" y="9744752"/>
            <a:ext cx="636274" cy="37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10803344" y="1485900"/>
            <a:ext cx="7484656" cy="88011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Внешний вид изделия</a:t>
            </a:r>
            <a:endParaRPr/>
          </a:p>
        </p:txBody>
      </p:sp>
      <p:sp>
        <p:nvSpPr>
          <p:cNvPr id="169" name="Google Shape;169;p4"/>
          <p:cNvSpPr/>
          <p:nvPr/>
        </p:nvSpPr>
        <p:spPr>
          <a:xfrm rot="10800000">
            <a:off x="0" y="0"/>
            <a:ext cx="914400" cy="838200"/>
          </a:xfrm>
          <a:prstGeom prst="triangle">
            <a:avLst>
              <a:gd name="adj" fmla="val 100000"/>
            </a:avLst>
          </a:prstGeom>
          <a:solidFill>
            <a:srgbClr val="ADDA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"/>
          <p:cNvSpPr txBox="1"/>
          <p:nvPr/>
        </p:nvSpPr>
        <p:spPr>
          <a:xfrm>
            <a:off x="1528246" y="2449285"/>
            <a:ext cx="8987354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МОДЕЛЬ ПРИМЕНЕНИЯ</a:t>
            </a:r>
            <a:endParaRPr dirty="0"/>
          </a:p>
          <a:p>
            <a:pPr lvl="0" algn="just"/>
            <a:r>
              <a:rPr lang="ru-RU" sz="2400" dirty="0" smtClean="0">
                <a:solidFill>
                  <a:srgbClr val="262626"/>
                </a:solidFill>
              </a:rPr>
              <a:t>При </a:t>
            </a:r>
            <a:r>
              <a:rPr lang="ru-RU" sz="2400" dirty="0">
                <a:solidFill>
                  <a:srgbClr val="262626"/>
                </a:solidFill>
              </a:rPr>
              <a:t>эксплуатации проект используется как инструмент для определения и последующей автоматической или ручной настройки оптимальных режимов работы электроотопления (уставок температуры, времени включения/отключения) на основе результатов моделирования, что обеспечивает постоянное снижение затрат в рамках трёхтарифной системы</a:t>
            </a:r>
            <a:endParaRPr sz="1200" dirty="0"/>
          </a:p>
        </p:txBody>
      </p:sp>
      <p:sp>
        <p:nvSpPr>
          <p:cNvPr id="171" name="Google Shape;171;p4"/>
          <p:cNvSpPr txBox="1"/>
          <p:nvPr/>
        </p:nvSpPr>
        <p:spPr>
          <a:xfrm>
            <a:off x="375950" y="2218453"/>
            <a:ext cx="115229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>
                <a:solidFill>
                  <a:srgbClr val="FFAC00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2000">
              <a:solidFill>
                <a:srgbClr val="FFA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1528246" y="5837148"/>
            <a:ext cx="8987354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ВОЗМОЖНОСТИ ПРОИЗВОДСТВА</a:t>
            </a:r>
            <a:endParaRPr dirty="0"/>
          </a:p>
          <a:p>
            <a:pPr lvl="0" algn="just"/>
            <a:r>
              <a:rPr lang="ru-RU" sz="2400" dirty="0">
                <a:solidFill>
                  <a:srgbClr val="262626"/>
                </a:solidFill>
              </a:rPr>
              <a:t>Высокий уровень локализации проекта, заключающийся в использовании отечественного ПО и адаптации к российским тарифным системам, позволяет тиражировать его результаты в виде готовых решений для управляющих компаний и конечных потребителей, а также интегрировать их с системами «умного дома</a:t>
            </a:r>
            <a:r>
              <a:rPr lang="ru-RU" sz="2400" dirty="0" smtClean="0">
                <a:solidFill>
                  <a:srgbClr val="262626"/>
                </a:solidFill>
              </a:rPr>
              <a:t>»</a:t>
            </a:r>
            <a:endParaRPr sz="1200" dirty="0"/>
          </a:p>
        </p:txBody>
      </p:sp>
      <p:sp>
        <p:nvSpPr>
          <p:cNvPr id="173" name="Google Shape;173;p4"/>
          <p:cNvSpPr txBox="1"/>
          <p:nvPr/>
        </p:nvSpPr>
        <p:spPr>
          <a:xfrm>
            <a:off x="375950" y="5606316"/>
            <a:ext cx="115229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rgbClr val="FFAC00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sz="2000" dirty="0">
              <a:solidFill>
                <a:srgbClr val="FFA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3344" y="2294819"/>
            <a:ext cx="7484656" cy="7183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/>
          <p:nvPr/>
        </p:nvSpPr>
        <p:spPr>
          <a:xfrm>
            <a:off x="0" y="1485900"/>
            <a:ext cx="5255616" cy="152400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1366551" y="1485900"/>
            <a:ext cx="5255620" cy="152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2733098" y="1485900"/>
            <a:ext cx="5255616" cy="152400"/>
          </a:xfrm>
          <a:prstGeom prst="rect">
            <a:avLst/>
          </a:prstGeom>
          <a:solidFill>
            <a:srgbClr val="9F00FF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4035130" y="1485900"/>
            <a:ext cx="5255616" cy="1524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5401672" y="1485900"/>
            <a:ext cx="5255616" cy="152400"/>
          </a:xfrm>
          <a:prstGeom prst="rect">
            <a:avLst/>
          </a:prstGeom>
          <a:solidFill>
            <a:srgbClr val="FFAC00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 txBox="1"/>
          <p:nvPr/>
        </p:nvSpPr>
        <p:spPr>
          <a:xfrm>
            <a:off x="381000" y="495300"/>
            <a:ext cx="158878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FBB3C1"/>
                </a:solidFill>
                <a:latin typeface="Arial"/>
                <a:ea typeface="Arial"/>
                <a:cs typeface="Arial"/>
                <a:sym typeface="Arial"/>
              </a:rPr>
              <a:t>ЦЕЛЕВАЯ АУДИТОРИЯ</a:t>
            </a:r>
            <a:endParaRPr sz="1800">
              <a:solidFill>
                <a:srgbClr val="FBB3C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-14093" y="9563100"/>
            <a:ext cx="776094" cy="735444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55817" y="9744752"/>
            <a:ext cx="636274" cy="37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"/>
          <p:cNvSpPr/>
          <p:nvPr/>
        </p:nvSpPr>
        <p:spPr>
          <a:xfrm rot="10800000">
            <a:off x="0" y="0"/>
            <a:ext cx="914400" cy="838200"/>
          </a:xfrm>
          <a:prstGeom prst="triangle">
            <a:avLst>
              <a:gd name="adj" fmla="val 100000"/>
            </a:avLst>
          </a:prstGeom>
          <a:solidFill>
            <a:srgbClr val="FBB3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0803344" y="1485900"/>
            <a:ext cx="7484656" cy="88011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Визуализация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(картинка / фото)</a:t>
            </a:r>
            <a:endParaRPr/>
          </a:p>
        </p:txBody>
      </p:sp>
      <p:sp>
        <p:nvSpPr>
          <p:cNvPr id="188" name="Google Shape;188;p5"/>
          <p:cNvSpPr txBox="1"/>
          <p:nvPr/>
        </p:nvSpPr>
        <p:spPr>
          <a:xfrm>
            <a:off x="1528246" y="2449285"/>
            <a:ext cx="8762486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ПОТЕНЦИАЛЬНЫЙ ЗАКАЗЧИК</a:t>
            </a:r>
            <a:endParaRPr dirty="0"/>
          </a:p>
          <a:p>
            <a:pPr lvl="0" algn="just"/>
            <a:r>
              <a:rPr lang="ru-RU" sz="2400" dirty="0" smtClean="0">
                <a:solidFill>
                  <a:schemeClr val="dk1"/>
                </a:solidFill>
              </a:rPr>
              <a:t>Владелец </a:t>
            </a:r>
            <a:r>
              <a:rPr lang="ru-RU" sz="2400" dirty="0">
                <a:solidFill>
                  <a:schemeClr val="dk1"/>
                </a:solidFill>
              </a:rPr>
              <a:t>квартиры с электрическим отоплением, столкнувшийся со значительным ростом счетов за электроэнергию в отопительный сезон и желающий снизить затраты за счет перехода на трёхтарифный учёт с оптимизацией режима работы обогревателей</a:t>
            </a:r>
            <a:endParaRPr sz="2400" dirty="0">
              <a:solidFill>
                <a:srgbClr val="6000A8"/>
              </a:solidFill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62626"/>
              </a:solidFill>
              <a:sym typeface="Arial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375950" y="2218453"/>
            <a:ext cx="9906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0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5"/>
          <p:cNvSpPr txBox="1"/>
          <p:nvPr/>
        </p:nvSpPr>
        <p:spPr>
          <a:xfrm>
            <a:off x="1528246" y="4834571"/>
            <a:ext cx="8762486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БАЗОВЫЙ ПОЛЬЗОВАТЕЛЬ</a:t>
            </a:r>
            <a:endParaRPr dirty="0"/>
          </a:p>
          <a:p>
            <a:pPr lvl="0" algn="just">
              <a:buClr>
                <a:schemeClr val="dk1"/>
              </a:buClr>
            </a:pPr>
            <a:r>
              <a:rPr lang="ru-RU" sz="2400" dirty="0" smtClean="0">
                <a:solidFill>
                  <a:schemeClr val="dk1"/>
                </a:solidFill>
              </a:rPr>
              <a:t>Владелец </a:t>
            </a:r>
            <a:r>
              <a:rPr lang="ru-RU" sz="2400" dirty="0">
                <a:solidFill>
                  <a:schemeClr val="dk1"/>
                </a:solidFill>
              </a:rPr>
              <a:t>квартиры или специалист управляющей компании, обладающий базовыми навыками использования компьютерных программ и осуществляющий настройку режимов работы системы отопления на основе данных, полученных от имитационной </a:t>
            </a:r>
            <a:r>
              <a:rPr lang="ru-RU" sz="2400" dirty="0" smtClean="0">
                <a:solidFill>
                  <a:schemeClr val="dk1"/>
                </a:solidFill>
              </a:rPr>
              <a:t>модели</a:t>
            </a:r>
            <a:endParaRPr sz="2400" dirty="0">
              <a:solidFill>
                <a:srgbClr val="262626"/>
              </a:solidFill>
              <a:sym typeface="Arial"/>
            </a:endParaRPr>
          </a:p>
        </p:txBody>
      </p:sp>
      <p:sp>
        <p:nvSpPr>
          <p:cNvPr id="191" name="Google Shape;191;p5"/>
          <p:cNvSpPr txBox="1"/>
          <p:nvPr/>
        </p:nvSpPr>
        <p:spPr>
          <a:xfrm>
            <a:off x="375950" y="4603739"/>
            <a:ext cx="9906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000" dirty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5"/>
          <p:cNvSpPr txBox="1"/>
          <p:nvPr/>
        </p:nvSpPr>
        <p:spPr>
          <a:xfrm>
            <a:off x="1528246" y="7590903"/>
            <a:ext cx="8762486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ГРУППЫ ПОТЕНЦИАЛЬНЫХ ПОЛЬЗОВАТЕЛЕЙ</a:t>
            </a:r>
            <a:endParaRPr dirty="0"/>
          </a:p>
          <a:p>
            <a:pPr lvl="0" algn="just">
              <a:buClr>
                <a:schemeClr val="dk1"/>
              </a:buClr>
            </a:pPr>
            <a:r>
              <a:rPr lang="ru-RU" sz="2400" dirty="0" smtClean="0">
                <a:solidFill>
                  <a:schemeClr val="dk1"/>
                </a:solidFill>
              </a:rPr>
              <a:t>Владельцы </a:t>
            </a:r>
            <a:r>
              <a:rPr lang="ru-RU" sz="2400" dirty="0">
                <a:solidFill>
                  <a:schemeClr val="dk1"/>
                </a:solidFill>
              </a:rPr>
              <a:t>квартир с электроотоплением, инженеры-энергетики управляющих компаний, проектировщики систем отопления и разработчики систем «умного дома», заинтересованные в оптимизации энергопотребления и снижении эксплуатационных затрат</a:t>
            </a:r>
            <a:endParaRPr sz="2400" dirty="0">
              <a:solidFill>
                <a:srgbClr val="262626"/>
              </a:solidFill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"/>
          <p:cNvSpPr txBox="1"/>
          <p:nvPr/>
        </p:nvSpPr>
        <p:spPr>
          <a:xfrm>
            <a:off x="375950" y="7360071"/>
            <a:ext cx="115229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000" dirty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430" y="1480790"/>
            <a:ext cx="7142568" cy="8806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/>
          <p:nvPr/>
        </p:nvSpPr>
        <p:spPr>
          <a:xfrm>
            <a:off x="0" y="1485900"/>
            <a:ext cx="5255616" cy="152400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1366551" y="1485900"/>
            <a:ext cx="5255620" cy="152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2733098" y="1485900"/>
            <a:ext cx="5255616" cy="152400"/>
          </a:xfrm>
          <a:prstGeom prst="rect">
            <a:avLst/>
          </a:prstGeom>
          <a:solidFill>
            <a:srgbClr val="9F00FF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4035130" y="1485900"/>
            <a:ext cx="5255616" cy="1524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5401672" y="1485900"/>
            <a:ext cx="5255616" cy="152400"/>
          </a:xfrm>
          <a:prstGeom prst="rect">
            <a:avLst/>
          </a:prstGeom>
          <a:solidFill>
            <a:srgbClr val="FFAC00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381000" y="495300"/>
            <a:ext cx="158878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ОЦЕНКА РЫНКА</a:t>
            </a:r>
            <a:endParaRPr sz="18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-14093" y="9563100"/>
            <a:ext cx="776094" cy="73544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55817" y="9744752"/>
            <a:ext cx="636274" cy="37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6"/>
          <p:cNvSpPr/>
          <p:nvPr/>
        </p:nvSpPr>
        <p:spPr>
          <a:xfrm rot="10800000">
            <a:off x="0" y="0"/>
            <a:ext cx="914400" cy="838200"/>
          </a:xfrm>
          <a:prstGeom prst="triangle">
            <a:avLst>
              <a:gd name="adj" fmla="val 100000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6"/>
          <p:cNvSpPr txBox="1"/>
          <p:nvPr/>
        </p:nvSpPr>
        <p:spPr>
          <a:xfrm>
            <a:off x="1528245" y="2346174"/>
            <a:ext cx="9290737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ОПИСАНИЕ РЫНКА, НА КОТОРОМ ВЫ </a:t>
            </a:r>
            <a:r>
              <a:rPr lang="ru-RU" sz="2800" dirty="0" smtClean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РАБОТАЕТЕ</a:t>
            </a:r>
          </a:p>
          <a:p>
            <a:pPr lvl="0" algn="just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 работает на рынке энергоэффективных решений для жилой недвижимости, ориентированном на владельцев квартир с электрическим отоплением и управляющие компании в регионах с трёхтарифной системой учёта электроэнергии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6000A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6000A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6"/>
          <p:cNvSpPr txBox="1"/>
          <p:nvPr/>
        </p:nvSpPr>
        <p:spPr>
          <a:xfrm>
            <a:off x="375950" y="2218453"/>
            <a:ext cx="9906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rgbClr val="FBB3C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000" dirty="0">
              <a:solidFill>
                <a:srgbClr val="FBB3C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6"/>
          <p:cNvSpPr txBox="1"/>
          <p:nvPr/>
        </p:nvSpPr>
        <p:spPr>
          <a:xfrm>
            <a:off x="1528246" y="4545039"/>
            <a:ext cx="9290736" cy="236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ОБЪЕМ РЫНКА </a:t>
            </a:r>
            <a:endParaRPr dirty="0"/>
          </a:p>
          <a:p>
            <a:pPr lvl="0" algn="just"/>
            <a:r>
              <a:rPr lang="ru-RU" sz="2400" dirty="0" smtClean="0">
                <a:solidFill>
                  <a:srgbClr val="262626"/>
                </a:solidFill>
              </a:rPr>
              <a:t>Охватывая </a:t>
            </a:r>
            <a:r>
              <a:rPr lang="ru-RU" sz="2400" dirty="0">
                <a:solidFill>
                  <a:srgbClr val="262626"/>
                </a:solidFill>
              </a:rPr>
              <a:t>потенциал рынка электроотопления в многоквартирных жилых домах, объём целевого рынка проекта оценивается в несколько миллиардов рублей, исходя из количества домовладений с электроотоплением и средних годовых затрат на отопление</a:t>
            </a:r>
            <a:endParaRPr sz="2400" dirty="0"/>
          </a:p>
        </p:txBody>
      </p:sp>
      <p:sp>
        <p:nvSpPr>
          <p:cNvPr id="211" name="Google Shape;211;p6"/>
          <p:cNvSpPr txBox="1"/>
          <p:nvPr/>
        </p:nvSpPr>
        <p:spPr>
          <a:xfrm>
            <a:off x="375950" y="4399866"/>
            <a:ext cx="9906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rgbClr val="FBB3C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000" dirty="0">
              <a:solidFill>
                <a:srgbClr val="FBB3C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6"/>
          <p:cNvSpPr txBox="1"/>
          <p:nvPr/>
        </p:nvSpPr>
        <p:spPr>
          <a:xfrm>
            <a:off x="1528246" y="7168028"/>
            <a:ext cx="9290736" cy="366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ДИНАМИКА РЫНКА, </a:t>
            </a:r>
            <a:r>
              <a:rPr lang="ru-RU" sz="2800" dirty="0" smtClean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СЕЗОННОСТЬ</a:t>
            </a:r>
          </a:p>
          <a:p>
            <a:pPr lvl="0" algn="just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Рынок демонстрирует устойчивую восходящую динамику, обусловленную ростом тарифов на электроэнергию и распространением многотарифных систем учёта, с ярко выраженной сезонностью спроса в осенне-зимний период, совпадающим с отопительным сезоном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6"/>
          <p:cNvSpPr txBox="1"/>
          <p:nvPr/>
        </p:nvSpPr>
        <p:spPr>
          <a:xfrm>
            <a:off x="375950" y="7077412"/>
            <a:ext cx="115229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>
                <a:solidFill>
                  <a:srgbClr val="FBB3C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000">
              <a:solidFill>
                <a:srgbClr val="FBB3C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"/>
          <p:cNvSpPr/>
          <p:nvPr/>
        </p:nvSpPr>
        <p:spPr>
          <a:xfrm>
            <a:off x="0" y="1485900"/>
            <a:ext cx="5255616" cy="152400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7"/>
          <p:cNvSpPr/>
          <p:nvPr/>
        </p:nvSpPr>
        <p:spPr>
          <a:xfrm>
            <a:off x="1366551" y="1485900"/>
            <a:ext cx="5255620" cy="152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2733098" y="1485900"/>
            <a:ext cx="5255616" cy="152400"/>
          </a:xfrm>
          <a:prstGeom prst="rect">
            <a:avLst/>
          </a:prstGeom>
          <a:solidFill>
            <a:srgbClr val="9F00FF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7"/>
          <p:cNvSpPr/>
          <p:nvPr/>
        </p:nvSpPr>
        <p:spPr>
          <a:xfrm>
            <a:off x="4035130" y="1485900"/>
            <a:ext cx="5255616" cy="1524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7"/>
          <p:cNvSpPr/>
          <p:nvPr/>
        </p:nvSpPr>
        <p:spPr>
          <a:xfrm>
            <a:off x="5401672" y="1485900"/>
            <a:ext cx="5255616" cy="152400"/>
          </a:xfrm>
          <a:prstGeom prst="rect">
            <a:avLst/>
          </a:prstGeom>
          <a:solidFill>
            <a:srgbClr val="FFAC00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7"/>
          <p:cNvSpPr txBox="1"/>
          <p:nvPr/>
        </p:nvSpPr>
        <p:spPr>
          <a:xfrm>
            <a:off x="381000" y="495300"/>
            <a:ext cx="158878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АНАЛИЗ КОНКУРЕНТОВ</a:t>
            </a:r>
            <a:endParaRPr sz="1800">
              <a:solidFill>
                <a:srgbClr val="6000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7"/>
          <p:cNvSpPr/>
          <p:nvPr/>
        </p:nvSpPr>
        <p:spPr>
          <a:xfrm>
            <a:off x="-14093" y="9563100"/>
            <a:ext cx="776094" cy="735444"/>
          </a:xfrm>
          <a:prstGeom prst="rect">
            <a:avLst/>
          </a:prstGeom>
          <a:solidFill>
            <a:srgbClr val="9F00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7"/>
          <p:cNvSpPr/>
          <p:nvPr/>
        </p:nvSpPr>
        <p:spPr>
          <a:xfrm>
            <a:off x="55817" y="9744752"/>
            <a:ext cx="636274" cy="37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7"/>
          <p:cNvSpPr/>
          <p:nvPr/>
        </p:nvSpPr>
        <p:spPr>
          <a:xfrm rot="10800000">
            <a:off x="0" y="0"/>
            <a:ext cx="914400" cy="838200"/>
          </a:xfrm>
          <a:prstGeom prst="triangle">
            <a:avLst>
              <a:gd name="adj" fmla="val 100000"/>
            </a:avLst>
          </a:prstGeom>
          <a:solidFill>
            <a:srgbClr val="9F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7"/>
          <p:cNvSpPr txBox="1"/>
          <p:nvPr/>
        </p:nvSpPr>
        <p:spPr>
          <a:xfrm>
            <a:off x="1528245" y="2449285"/>
            <a:ext cx="10014397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ru-RU" sz="2400" dirty="0">
                <a:solidFill>
                  <a:srgbClr val="6000A8"/>
                </a:solidFill>
              </a:rPr>
              <a:t>В отличие от стандартных терморегуляторов, работающих по текущей температуре, и дорогостоящих систем «умный дом</a:t>
            </a:r>
            <a:r>
              <a:rPr lang="ru-RU" sz="2400" dirty="0" smtClean="0">
                <a:solidFill>
                  <a:srgbClr val="6000A8"/>
                </a:solidFill>
              </a:rPr>
              <a:t>», </a:t>
            </a:r>
            <a:r>
              <a:rPr lang="ru-RU" sz="2400" dirty="0">
                <a:solidFill>
                  <a:srgbClr val="6000A8"/>
                </a:solidFill>
              </a:rPr>
              <a:t>наше решение предлагает целенаправленную и доступную имитационную модель, </a:t>
            </a:r>
            <a:r>
              <a:rPr lang="ru-RU" sz="2400" dirty="0" smtClean="0">
                <a:solidFill>
                  <a:srgbClr val="6000A8"/>
                </a:solidFill>
              </a:rPr>
              <a:t>которая рассчитывает </a:t>
            </a:r>
            <a:r>
              <a:rPr lang="ru-RU" sz="2400" dirty="0">
                <a:solidFill>
                  <a:srgbClr val="6000A8"/>
                </a:solidFill>
              </a:rPr>
              <a:t>экономически оптимальный график работы отопления, основываясь исключительно на прогнозе погоды и тарифах, что обеспечивает максимальную экономию без переплаты за избыточный функционал</a:t>
            </a:r>
            <a:endParaRPr sz="2400" dirty="0"/>
          </a:p>
        </p:txBody>
      </p:sp>
      <p:sp>
        <p:nvSpPr>
          <p:cNvPr id="231" name="Google Shape;231;p7"/>
          <p:cNvSpPr txBox="1"/>
          <p:nvPr/>
        </p:nvSpPr>
        <p:spPr>
          <a:xfrm>
            <a:off x="1528246" y="5585573"/>
            <a:ext cx="792055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ru-RU" sz="2400" dirty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основных конкурентных преимуществ </a:t>
            </a:r>
            <a:r>
              <a:rPr lang="ru-RU" sz="2400" dirty="0" smtClean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нашего </a:t>
            </a:r>
            <a:r>
              <a:rPr lang="ru-RU" sz="2400" dirty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продукта: </a:t>
            </a:r>
            <a:endParaRPr sz="24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7"/>
          <p:cNvSpPr txBox="1"/>
          <p:nvPr/>
        </p:nvSpPr>
        <p:spPr>
          <a:xfrm>
            <a:off x="1528246" y="6498824"/>
            <a:ext cx="115229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FFAC0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4000">
              <a:solidFill>
                <a:srgbClr val="FFA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7"/>
          <p:cNvSpPr/>
          <p:nvPr/>
        </p:nvSpPr>
        <p:spPr>
          <a:xfrm>
            <a:off x="-1259" y="2512450"/>
            <a:ext cx="1367810" cy="735444"/>
          </a:xfrm>
          <a:prstGeom prst="rect">
            <a:avLst/>
          </a:prstGeom>
          <a:solidFill>
            <a:srgbClr val="FFAC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A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7"/>
          <p:cNvSpPr/>
          <p:nvPr/>
        </p:nvSpPr>
        <p:spPr>
          <a:xfrm>
            <a:off x="-14093" y="6484808"/>
            <a:ext cx="1367810" cy="735444"/>
          </a:xfrm>
          <a:prstGeom prst="rect">
            <a:avLst/>
          </a:prstGeom>
          <a:solidFill>
            <a:srgbClr val="FFAC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A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400" y="6470894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400" y="2512450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7"/>
          <p:cNvSpPr txBox="1"/>
          <p:nvPr/>
        </p:nvSpPr>
        <p:spPr>
          <a:xfrm>
            <a:off x="1528246" y="7488480"/>
            <a:ext cx="115229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FFAC00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4000" dirty="0">
              <a:solidFill>
                <a:srgbClr val="FFA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7"/>
          <p:cNvSpPr txBox="1"/>
          <p:nvPr/>
        </p:nvSpPr>
        <p:spPr>
          <a:xfrm>
            <a:off x="1528246" y="8478137"/>
            <a:ext cx="115229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FFAC0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4000">
              <a:solidFill>
                <a:srgbClr val="FFA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7"/>
          <p:cNvSpPr txBox="1"/>
          <p:nvPr/>
        </p:nvSpPr>
        <p:spPr>
          <a:xfrm>
            <a:off x="2391823" y="6626176"/>
            <a:ext cx="700420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ru-RU" sz="2400" i="1" dirty="0">
                <a:solidFill>
                  <a:srgbClr val="6000A8"/>
                </a:solidFill>
              </a:rPr>
              <a:t>Целевая экономическая оптимизация</a:t>
            </a:r>
            <a:endParaRPr sz="1800" dirty="0"/>
          </a:p>
        </p:txBody>
      </p:sp>
      <p:sp>
        <p:nvSpPr>
          <p:cNvPr id="243" name="Google Shape;243;p7"/>
          <p:cNvSpPr txBox="1"/>
          <p:nvPr/>
        </p:nvSpPr>
        <p:spPr>
          <a:xfrm>
            <a:off x="2391823" y="7443491"/>
            <a:ext cx="700420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ru-RU" sz="2400" i="1" dirty="0">
                <a:solidFill>
                  <a:srgbClr val="6000A8"/>
                </a:solidFill>
              </a:rPr>
              <a:t>Доказательная база и прогнозирование результата</a:t>
            </a:r>
            <a:endParaRPr sz="1800" dirty="0"/>
          </a:p>
        </p:txBody>
      </p:sp>
      <p:sp>
        <p:nvSpPr>
          <p:cNvPr id="244" name="Google Shape;244;p7"/>
          <p:cNvSpPr txBox="1"/>
          <p:nvPr/>
        </p:nvSpPr>
        <p:spPr>
          <a:xfrm>
            <a:off x="2391823" y="8601268"/>
            <a:ext cx="700420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ru-RU" sz="2400" i="1" dirty="0">
                <a:solidFill>
                  <a:srgbClr val="6000A8"/>
                </a:solidFill>
              </a:rPr>
              <a:t>Доступность и отсутствие избыточности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"/>
          <p:cNvSpPr/>
          <p:nvPr/>
        </p:nvSpPr>
        <p:spPr>
          <a:xfrm>
            <a:off x="10995660" y="1485900"/>
            <a:ext cx="6622163" cy="88011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dirty="0">
                <a:solidFill>
                  <a:srgbClr val="7F7F7F"/>
                </a:solidFill>
              </a:rPr>
              <a:t>Визуализация</a:t>
            </a:r>
            <a:endParaRPr sz="27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0" y="1485900"/>
            <a:ext cx="5255616" cy="152400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1366551" y="1485900"/>
            <a:ext cx="5255620" cy="152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2733098" y="1485900"/>
            <a:ext cx="5255616" cy="152400"/>
          </a:xfrm>
          <a:prstGeom prst="rect">
            <a:avLst/>
          </a:prstGeom>
          <a:solidFill>
            <a:srgbClr val="9F00FF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4035130" y="1485900"/>
            <a:ext cx="5255616" cy="1524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5401672" y="1485900"/>
            <a:ext cx="5255616" cy="152400"/>
          </a:xfrm>
          <a:prstGeom prst="rect">
            <a:avLst/>
          </a:prstGeom>
          <a:solidFill>
            <a:srgbClr val="FFAC00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381000" y="495300"/>
            <a:ext cx="158878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86C9D6"/>
                </a:solidFill>
                <a:latin typeface="Arial"/>
                <a:ea typeface="Arial"/>
                <a:cs typeface="Arial"/>
                <a:sym typeface="Arial"/>
              </a:rPr>
              <a:t>БИЗНЕС-МОДЕЛЬ</a:t>
            </a:r>
            <a:endParaRPr sz="1800" dirty="0">
              <a:solidFill>
                <a:srgbClr val="86C9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-14093" y="9563100"/>
            <a:ext cx="776094" cy="735444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55817" y="9744752"/>
            <a:ext cx="636274" cy="37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6"/>
          <p:cNvSpPr/>
          <p:nvPr/>
        </p:nvSpPr>
        <p:spPr>
          <a:xfrm rot="10800000">
            <a:off x="0" y="0"/>
            <a:ext cx="914400" cy="838200"/>
          </a:xfrm>
          <a:prstGeom prst="triangle">
            <a:avLst>
              <a:gd name="adj" fmla="val 100000"/>
            </a:avLst>
          </a:prstGeom>
          <a:solidFill>
            <a:srgbClr val="ADDA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6"/>
          <p:cNvSpPr txBox="1"/>
          <p:nvPr/>
        </p:nvSpPr>
        <p:spPr>
          <a:xfrm>
            <a:off x="1528246" y="2449285"/>
            <a:ext cx="7920554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cap="all" dirty="0" smtClean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Ценность и уникальность</a:t>
            </a:r>
            <a:endParaRPr lang="ru-RU" sz="2800" cap="all" dirty="0">
              <a:solidFill>
                <a:srgbClr val="6000A8"/>
              </a:solidFill>
            </a:endParaRPr>
          </a:p>
          <a:p>
            <a:pPr lvl="0" algn="just"/>
            <a:r>
              <a:rPr lang="ru-RU" sz="2000" dirty="0" smtClean="0">
                <a:solidFill>
                  <a:srgbClr val="262626"/>
                </a:solidFill>
              </a:rPr>
              <a:t>предложение плановой экономии: клиент оплачивает не программное обеспечение, а гарантированный результат — процент от фактически сэкономленных средств на оплате электроэнергии, что создаёт прозрачную и взаимовыгодную схему работы</a:t>
            </a:r>
            <a:endParaRPr lang="ru-RU" sz="2000" dirty="0">
              <a:solidFill>
                <a:srgbClr val="262626"/>
              </a:solidFill>
              <a:sym typeface="Arial"/>
            </a:endParaRPr>
          </a:p>
        </p:txBody>
      </p:sp>
      <p:sp>
        <p:nvSpPr>
          <p:cNvPr id="209" name="Google Shape;209;p6"/>
          <p:cNvSpPr txBox="1"/>
          <p:nvPr/>
        </p:nvSpPr>
        <p:spPr>
          <a:xfrm>
            <a:off x="375950" y="2218453"/>
            <a:ext cx="9906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rgbClr val="FBB3C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000" dirty="0">
              <a:solidFill>
                <a:srgbClr val="FBB3C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6"/>
          <p:cNvSpPr txBox="1"/>
          <p:nvPr/>
        </p:nvSpPr>
        <p:spPr>
          <a:xfrm>
            <a:off x="1528246" y="4462379"/>
            <a:ext cx="7920554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cap="all" dirty="0" smtClean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Монетизация</a:t>
            </a:r>
          </a:p>
          <a:p>
            <a:pPr lvl="0" algn="just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осуществляется по модели success fee, где плата за использование решения составляет согласованный процент от суммы, сэкономленной заказчиком на оплате электроэнергии в течение отопительного сезона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1" name="Google Shape;211;p6"/>
          <p:cNvSpPr txBox="1"/>
          <p:nvPr/>
        </p:nvSpPr>
        <p:spPr>
          <a:xfrm>
            <a:off x="375950" y="4231547"/>
            <a:ext cx="9906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rgbClr val="FBB3C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000" dirty="0">
              <a:solidFill>
                <a:srgbClr val="FBB3C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6"/>
          <p:cNvSpPr txBox="1"/>
          <p:nvPr/>
        </p:nvSpPr>
        <p:spPr>
          <a:xfrm>
            <a:off x="1528246" y="6156048"/>
            <a:ext cx="7920554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cap="all" dirty="0" smtClean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Ограничения</a:t>
            </a:r>
          </a:p>
          <a:p>
            <a:pPr lvl="0" algn="just"/>
            <a:r>
              <a:rPr lang="ru-RU" sz="2000" dirty="0" smtClean="0">
                <a:solidFill>
                  <a:srgbClr val="262626"/>
                </a:solidFill>
              </a:rPr>
              <a:t>прямая зависимость дохода проекта от климатических условий (мягкая зима снижает экономию), тарифной политики энергокомпаний и дисциплины пользователей в соблюдении рекомендованных настроек системы</a:t>
            </a:r>
            <a:endParaRPr lang="ru-RU" sz="2000" dirty="0">
              <a:solidFill>
                <a:srgbClr val="262626"/>
              </a:solidFill>
              <a:sym typeface="Arial"/>
            </a:endParaRPr>
          </a:p>
        </p:txBody>
      </p:sp>
      <p:sp>
        <p:nvSpPr>
          <p:cNvPr id="213" name="Google Shape;213;p6"/>
          <p:cNvSpPr txBox="1"/>
          <p:nvPr/>
        </p:nvSpPr>
        <p:spPr>
          <a:xfrm>
            <a:off x="375950" y="5925216"/>
            <a:ext cx="115229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rgbClr val="FBB3C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000" dirty="0">
              <a:solidFill>
                <a:srgbClr val="FBB3C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0;p6">
            <a:extLst>
              <a:ext uri="{FF2B5EF4-FFF2-40B4-BE49-F238E27FC236}">
                <a16:creationId xmlns="" xmlns:a16="http://schemas.microsoft.com/office/drawing/2014/main" id="{118543FA-AF05-4CDD-BAA0-A169E646E16B}"/>
              </a:ext>
            </a:extLst>
          </p:cNvPr>
          <p:cNvSpPr txBox="1"/>
          <p:nvPr/>
        </p:nvSpPr>
        <p:spPr>
          <a:xfrm>
            <a:off x="1528246" y="7982676"/>
            <a:ext cx="7920554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cap="all" dirty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Партнеры и </a:t>
            </a:r>
            <a:r>
              <a:rPr lang="ru-RU" sz="2800" cap="all" dirty="0" smtClean="0">
                <a:solidFill>
                  <a:srgbClr val="6000A8"/>
                </a:solidFill>
                <a:latin typeface="Arial"/>
                <a:ea typeface="Arial"/>
                <a:cs typeface="Arial"/>
                <a:sym typeface="Arial"/>
              </a:rPr>
              <a:t>ресурсы</a:t>
            </a:r>
          </a:p>
          <a:p>
            <a:pPr lvl="0" algn="just"/>
            <a:r>
              <a:rPr lang="ru-RU" sz="2000" dirty="0" smtClean="0">
                <a:solidFill>
                  <a:srgbClr val="262626"/>
                </a:solidFill>
              </a:rPr>
              <a:t>управляющие компании ЖКХ и поставщики оборудования «умный дом», а основные ресурсы — алгоритмы оптимизации, платформа для симуляций и доступ к данным о тарифах и погоде</a:t>
            </a:r>
            <a:endParaRPr lang="ru-RU" sz="2000" dirty="0">
              <a:solidFill>
                <a:srgbClr val="262626"/>
              </a:solidFill>
              <a:sym typeface="Arial"/>
            </a:endParaRPr>
          </a:p>
        </p:txBody>
      </p:sp>
      <p:sp>
        <p:nvSpPr>
          <p:cNvPr id="22" name="Google Shape;211;p6">
            <a:extLst>
              <a:ext uri="{FF2B5EF4-FFF2-40B4-BE49-F238E27FC236}">
                <a16:creationId xmlns="" xmlns:a16="http://schemas.microsoft.com/office/drawing/2014/main" id="{D06EDF0C-42A5-41BE-9490-439E926EF0B5}"/>
              </a:ext>
            </a:extLst>
          </p:cNvPr>
          <p:cNvSpPr txBox="1"/>
          <p:nvPr/>
        </p:nvSpPr>
        <p:spPr>
          <a:xfrm>
            <a:off x="375950" y="7751844"/>
            <a:ext cx="9906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rgbClr val="FBB3C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2000" dirty="0">
              <a:solidFill>
                <a:srgbClr val="FBB3C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3545" y="1326297"/>
            <a:ext cx="6622163" cy="884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8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"/>
          <p:cNvSpPr/>
          <p:nvPr/>
        </p:nvSpPr>
        <p:spPr>
          <a:xfrm>
            <a:off x="0" y="1485900"/>
            <a:ext cx="5255616" cy="152400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1366551" y="1485900"/>
            <a:ext cx="5255620" cy="152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8"/>
          <p:cNvSpPr/>
          <p:nvPr/>
        </p:nvSpPr>
        <p:spPr>
          <a:xfrm>
            <a:off x="2733098" y="1485900"/>
            <a:ext cx="5255616" cy="152400"/>
          </a:xfrm>
          <a:prstGeom prst="rect">
            <a:avLst/>
          </a:prstGeom>
          <a:solidFill>
            <a:srgbClr val="9F00FF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4035130" y="1485900"/>
            <a:ext cx="5255616" cy="1524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8"/>
          <p:cNvSpPr/>
          <p:nvPr/>
        </p:nvSpPr>
        <p:spPr>
          <a:xfrm>
            <a:off x="5401672" y="1485900"/>
            <a:ext cx="5255616" cy="152400"/>
          </a:xfrm>
          <a:prstGeom prst="rect">
            <a:avLst/>
          </a:prstGeom>
          <a:solidFill>
            <a:srgbClr val="FFAC00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8"/>
          <p:cNvSpPr txBox="1"/>
          <p:nvPr/>
        </p:nvSpPr>
        <p:spPr>
          <a:xfrm>
            <a:off x="381000" y="495300"/>
            <a:ext cx="158878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КОМАНДА ПРОЕКТА</a:t>
            </a:r>
            <a:endParaRPr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8"/>
          <p:cNvSpPr/>
          <p:nvPr/>
        </p:nvSpPr>
        <p:spPr>
          <a:xfrm>
            <a:off x="-14093" y="9563100"/>
            <a:ext cx="776094" cy="7354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DDAE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8"/>
          <p:cNvSpPr/>
          <p:nvPr/>
        </p:nvSpPr>
        <p:spPr>
          <a:xfrm>
            <a:off x="55817" y="9744752"/>
            <a:ext cx="636274" cy="37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8"/>
          <p:cNvSpPr/>
          <p:nvPr/>
        </p:nvSpPr>
        <p:spPr>
          <a:xfrm rot="10800000">
            <a:off x="0" y="0"/>
            <a:ext cx="914400" cy="838200"/>
          </a:xfrm>
          <a:prstGeom prst="triangle">
            <a:avLst>
              <a:gd name="adj" fmla="val 10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DDAE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8" name="Google Shape;258;p8"/>
          <p:cNvGraphicFramePr/>
          <p:nvPr>
            <p:extLst>
              <p:ext uri="{D42A27DB-BD31-4B8C-83A1-F6EECF244321}">
                <p14:modId xmlns:p14="http://schemas.microsoft.com/office/powerpoint/2010/main" val="3309736799"/>
              </p:ext>
            </p:extLst>
          </p:nvPr>
        </p:nvGraphicFramePr>
        <p:xfrm>
          <a:off x="1066801" y="2285998"/>
          <a:ext cx="16154400" cy="7277103"/>
        </p:xfrm>
        <a:graphic>
          <a:graphicData uri="http://schemas.openxmlformats.org/drawingml/2006/table">
            <a:tbl>
              <a:tblPr firstRow="1" bandRow="1">
                <a:noFill/>
                <a:tableStyleId>{36420258-7AEB-4361-B5D0-A842EF7D3DC2}</a:tableStyleId>
              </a:tblPr>
              <a:tblGrid>
                <a:gridCol w="579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948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72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2080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7327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 dirty="0">
                          <a:solidFill>
                            <a:schemeClr val="lt1"/>
                          </a:solidFill>
                        </a:rPr>
                        <a:t>№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>
                          <a:solidFill>
                            <a:schemeClr val="lt1"/>
                          </a:solidFill>
                        </a:rPr>
                        <a:t>ФИО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 dirty="0">
                          <a:solidFill>
                            <a:schemeClr val="lt1"/>
                          </a:solidFill>
                        </a:rPr>
                        <a:t>Роль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500">
                          <a:solidFill>
                            <a:schemeClr val="lt1"/>
                          </a:solidFill>
                        </a:rPr>
                        <a:t>Опыт, компетенции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615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Калюков Андрей Александрович</a:t>
                      </a:r>
                      <a:endParaRPr sz="20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Лидер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(определение</a:t>
                      </a:r>
                      <a:r>
                        <a:rPr lang="ru-RU" sz="2000" baseline="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стратегии, реализация концепции)</a:t>
                      </a:r>
                      <a:endParaRPr sz="20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отсутствует</a:t>
                      </a:r>
                      <a:endParaRPr sz="20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615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Будаев Никита Алексеевич</a:t>
                      </a:r>
                      <a:endParaRPr sz="20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Аналитик данных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(создание математических моделей)</a:t>
                      </a:r>
                      <a:endParaRPr sz="20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отсутствует</a:t>
                      </a:r>
                      <a:endParaRPr sz="20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615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Ключников Александр Игоревич</a:t>
                      </a:r>
                      <a:endParaRPr sz="20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Администратор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(координация сроков, бюджета,</a:t>
                      </a:r>
                      <a:r>
                        <a:rPr lang="ru-RU" sz="2000" baseline="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работы команды)</a:t>
                      </a:r>
                      <a:endParaRPr sz="20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отсутствует</a:t>
                      </a:r>
                      <a:endParaRPr sz="20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230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Матюшин Павел</a:t>
                      </a:r>
                      <a:r>
                        <a:rPr lang="ru-RU" sz="2000" baseline="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Александрович</a:t>
                      </a:r>
                      <a:endParaRPr sz="20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Специалист</a:t>
                      </a:r>
                      <a:r>
                        <a:rPr lang="ru-RU" sz="2000" baseline="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по визуализации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aseline="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(переработка сложных расчетов в интуитивные графики и таблицы для клиентов)</a:t>
                      </a:r>
                      <a:endParaRPr sz="20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отсутствует</a:t>
                      </a:r>
                      <a:endParaRPr sz="20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9615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Петренко Валерий Дмитриевич</a:t>
                      </a:r>
                      <a:endParaRPr sz="20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Маркетолог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(поиск клиентов</a:t>
                      </a:r>
                      <a:r>
                        <a:rPr lang="ru-RU" sz="2000" baseline="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20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отсутствует</a:t>
                      </a:r>
                      <a:endParaRPr sz="20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9615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6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Рождественский Андрей Александрович</a:t>
                      </a:r>
                      <a:endParaRPr sz="20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Инженер-энергетик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(адаптация модели под реальное оборудование</a:t>
                      </a:r>
                      <a:r>
                        <a:rPr lang="ru-RU" sz="2000" baseline="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и нормативы)</a:t>
                      </a:r>
                      <a:endParaRPr sz="20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отсутствует</a:t>
                      </a:r>
                      <a:endParaRPr sz="20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00A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1175</Words>
  <Application>Microsoft Office PowerPoint</Application>
  <PresentationFormat>Произвольный</PresentationFormat>
  <Paragraphs>160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 Rzhevskaya</dc:creator>
  <cp:lastModifiedBy>Учетная запись Майкрософт</cp:lastModifiedBy>
  <cp:revision>32</cp:revision>
  <dcterms:created xsi:type="dcterms:W3CDTF">2006-08-16T00:00:00Z</dcterms:created>
  <dcterms:modified xsi:type="dcterms:W3CDTF">2025-12-24T18:20:50Z</dcterms:modified>
</cp:coreProperties>
</file>