
<file path=[Content_Types].xml><?xml version="1.0" encoding="utf-8"?>
<Types xmlns="http://schemas.openxmlformats.org/package/2006/content-types">
  <Default Extension="fntdata" ContentType="application/x-fontdata"/>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
  </p:notesMasterIdLst>
  <p:sldIdLst>
    <p:sldId id="256" r:id="rId2"/>
    <p:sldId id="264" r:id="rId3"/>
    <p:sldId id="257" r:id="rId4"/>
    <p:sldId id="258" r:id="rId5"/>
  </p:sldIdLst>
  <p:sldSz cx="9144000" cy="5143500" type="screen16x9"/>
  <p:notesSz cx="6858000" cy="9144000"/>
  <p:embeddedFontLst>
    <p:embeddedFont>
      <p:font typeface="Calibri" panose="020F0502020204030204" pitchFamily="34" charset="0"/>
      <p:regular r:id="rId7"/>
      <p:bold r:id="rId8"/>
      <p:italic r:id="rId9"/>
      <p:boldItalic r:id="rId10"/>
    </p:embeddedFont>
    <p:embeddedFont>
      <p:font typeface="Proxima Nova" panose="020B0604020202020204" charset="0"/>
      <p:regular r:id="rId11"/>
      <p:bold r:id="rId12"/>
      <p:italic r:id="rId13"/>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96" y="15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
                <a:solidFill>
                  <a:srgbClr val="FF0000"/>
                </a:solidFill>
              </a:rPr>
              <a:t>ПЕРЕД ТЕМ, КАК ПРИСТУПИТЬ К РАБОТЕ, ПРОЧИТАЙТЕ ЗАМЕТКИ ДОКЛАДЧИКА НА ЭТОМ И ОСТАЛЬНЫХ СЛАЙДАХ</a:t>
            </a:r>
            <a:endParaRPr>
              <a:solidFill>
                <a:srgbClr val="FF0000"/>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ru">
                <a:solidFill>
                  <a:schemeClr val="dk1"/>
                </a:solidFill>
              </a:rPr>
              <a:t>Коллеги, перед вами шаблон презентации на финальную презентацию проектов в вузе.</a:t>
            </a:r>
            <a:endParaRPr>
              <a:solidFill>
                <a:schemeClr val="dk1"/>
              </a:solidFill>
            </a:endParaRPr>
          </a:p>
          <a:p>
            <a:pPr marL="0" lvl="0" indent="0" algn="l" rtl="0">
              <a:spcBef>
                <a:spcPts val="0"/>
              </a:spcBef>
              <a:spcAft>
                <a:spcPts val="0"/>
              </a:spcAft>
              <a:buClr>
                <a:schemeClr val="dk1"/>
              </a:buClr>
              <a:buSzPts val="1100"/>
              <a:buFont typeface="Arial"/>
              <a:buNone/>
            </a:pPr>
            <a:r>
              <a:rPr lang="ru">
                <a:solidFill>
                  <a:schemeClr val="dk1"/>
                </a:solidFill>
              </a:rPr>
              <a:t>Шаблон мы даём не просто так: </a:t>
            </a:r>
            <a:r>
              <a:rPr lang="ru" b="1">
                <a:solidFill>
                  <a:schemeClr val="dk1"/>
                </a:solidFill>
              </a:rPr>
              <a:t>вам он поможет сказать всё, что нужно, и уложиться в отведённое время, а экспертам облегчит восприятие и обратную связь</a:t>
            </a:r>
            <a:r>
              <a:rPr lang="ru">
                <a:solidFill>
                  <a:schemeClr val="dk1"/>
                </a:solidFill>
              </a:rPr>
              <a:t>. Пожалуйста, следуйте ему — не нужно менять местами слайды и добавлять информацию, которую мы не запрашиваем.</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ru">
                <a:solidFill>
                  <a:schemeClr val="dk1"/>
                </a:solidFill>
              </a:rPr>
              <a:t>Тем не менее, у вас есть простор для творчества:</a:t>
            </a:r>
            <a:endParaRPr>
              <a:solidFill>
                <a:schemeClr val="dk1"/>
              </a:solidFill>
            </a:endParaRPr>
          </a:p>
          <a:p>
            <a:pPr marL="457200" lvl="0" indent="-298450" algn="l" rtl="0">
              <a:spcBef>
                <a:spcPts val="0"/>
              </a:spcBef>
              <a:spcAft>
                <a:spcPts val="0"/>
              </a:spcAft>
              <a:buClr>
                <a:schemeClr val="dk1"/>
              </a:buClr>
              <a:buSzPts val="1100"/>
              <a:buChar char="-"/>
            </a:pPr>
            <a:r>
              <a:rPr lang="ru">
                <a:solidFill>
                  <a:schemeClr val="dk1"/>
                </a:solidFill>
              </a:rPr>
              <a:t>вы можете поменять тему (цвета, шрифты, фон), но не переусердствуйте с форматированием — сначала доделайте содержание</a:t>
            </a:r>
            <a:endParaRPr>
              <a:solidFill>
                <a:schemeClr val="dk1"/>
              </a:solidFill>
            </a:endParaRPr>
          </a:p>
          <a:p>
            <a:pPr marL="457200" lvl="0" indent="-298450" algn="l" rtl="0">
              <a:spcBef>
                <a:spcPts val="0"/>
              </a:spcBef>
              <a:spcAft>
                <a:spcPts val="0"/>
              </a:spcAft>
              <a:buClr>
                <a:schemeClr val="dk1"/>
              </a:buClr>
              <a:buSzPts val="1100"/>
              <a:buChar char="-"/>
            </a:pPr>
            <a:r>
              <a:rPr lang="ru">
                <a:solidFill>
                  <a:schemeClr val="dk1"/>
                </a:solidFill>
              </a:rPr>
              <a:t>вы можете добавить логотип вуза / факультета / команды </a:t>
            </a:r>
            <a:endParaRPr>
              <a:solidFill>
                <a:schemeClr val="dk1"/>
              </a:solidFill>
            </a:endParaRPr>
          </a:p>
          <a:p>
            <a:pPr marL="457200" lvl="0" indent="-298450" algn="l" rtl="0">
              <a:spcBef>
                <a:spcPts val="0"/>
              </a:spcBef>
              <a:spcAft>
                <a:spcPts val="0"/>
              </a:spcAft>
              <a:buClr>
                <a:schemeClr val="dk1"/>
              </a:buClr>
              <a:buSzPts val="1100"/>
              <a:buChar char="-"/>
            </a:pPr>
            <a:r>
              <a:rPr lang="ru">
                <a:solidFill>
                  <a:schemeClr val="dk1"/>
                </a:solidFill>
              </a:rPr>
              <a:t>вы можете менять заголовки слайдов, если это необходимо, но не меняйте их порядок</a:t>
            </a:r>
            <a:endParaRPr>
              <a:solidFill>
                <a:schemeClr val="dk1"/>
              </a:solidFill>
            </a:endParaRPr>
          </a:p>
          <a:p>
            <a:pPr marL="457200" lvl="0" indent="-298450" algn="l" rtl="0">
              <a:spcBef>
                <a:spcPts val="0"/>
              </a:spcBef>
              <a:spcAft>
                <a:spcPts val="0"/>
              </a:spcAft>
              <a:buClr>
                <a:schemeClr val="dk1"/>
              </a:buClr>
              <a:buSzPts val="1100"/>
              <a:buChar char="-"/>
            </a:pPr>
            <a:r>
              <a:rPr lang="ru">
                <a:solidFill>
                  <a:schemeClr val="dk1"/>
                </a:solidFill>
              </a:rPr>
              <a:t>мы рекомендуем использовать иллюстрации и схемы, имеющие отношение к вашему проекту — но они должны </a:t>
            </a:r>
            <a:r>
              <a:rPr lang="ru" b="1">
                <a:solidFill>
                  <a:schemeClr val="dk1"/>
                </a:solidFill>
              </a:rPr>
              <a:t>помогать </a:t>
            </a:r>
            <a:r>
              <a:rPr lang="ru">
                <a:solidFill>
                  <a:schemeClr val="dk1"/>
                </a:solidFill>
              </a:rPr>
              <a:t>воспринимать информацию, а не запутывать </a:t>
            </a:r>
            <a:endParaRPr>
              <a:solidFill>
                <a:schemeClr val="dk1"/>
              </a:solidFill>
            </a:endParaRPr>
          </a:p>
          <a:p>
            <a:pPr marL="457200" lvl="0" indent="-298450" algn="l" rtl="0">
              <a:spcBef>
                <a:spcPts val="0"/>
              </a:spcBef>
              <a:spcAft>
                <a:spcPts val="0"/>
              </a:spcAft>
              <a:buClr>
                <a:schemeClr val="dk1"/>
              </a:buClr>
              <a:buSzPts val="1100"/>
              <a:buChar char="-"/>
            </a:pPr>
            <a:r>
              <a:rPr lang="ru">
                <a:solidFill>
                  <a:schemeClr val="dk1"/>
                </a:solidFill>
              </a:rPr>
              <a:t>вы можете разбить информацию с одного слайда на несколько для упрощения восприятия написанного</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ru" b="1">
                <a:solidFill>
                  <a:srgbClr val="0000FF"/>
                </a:solidFill>
              </a:rPr>
              <a:t>Друзья, просим вас не зачитывать информацию со слайдов, а рассказывать своими словами!</a:t>
            </a:r>
            <a:endParaRPr b="1">
              <a:solidFill>
                <a:srgbClr val="0000FF"/>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a5e60d0ca3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a5e60d0ca3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
                <a:solidFill>
                  <a:schemeClr val="dk1"/>
                </a:solidFill>
              </a:rPr>
              <a:t>Начните с </a:t>
            </a:r>
            <a:r>
              <a:rPr lang="ru" b="1">
                <a:solidFill>
                  <a:schemeClr val="dk1"/>
                </a:solidFill>
              </a:rPr>
              <a:t>проблемы</a:t>
            </a:r>
            <a:r>
              <a:rPr lang="ru">
                <a:solidFill>
                  <a:schemeClr val="dk1"/>
                </a:solidFill>
              </a:rPr>
              <a:t>, которую призван решить ваш проект.</a:t>
            </a:r>
            <a:endParaRPr>
              <a:solidFill>
                <a:schemeClr val="dk1"/>
              </a:solidFill>
            </a:endParaRPr>
          </a:p>
          <a:p>
            <a:pPr marL="0" lvl="0" indent="0" algn="l" rtl="0">
              <a:spcBef>
                <a:spcPts val="0"/>
              </a:spcBef>
              <a:spcAft>
                <a:spcPts val="0"/>
              </a:spcAft>
              <a:buClr>
                <a:schemeClr val="dk1"/>
              </a:buClr>
              <a:buSzPts val="1100"/>
              <a:buFont typeface="Arial"/>
              <a:buNone/>
            </a:pPr>
            <a:r>
              <a:rPr lang="ru">
                <a:solidFill>
                  <a:schemeClr val="dk1"/>
                </a:solidFill>
              </a:rPr>
              <a:t>Она не существует в вакууме — всегда есть кто-то, кто заинтересован в её решении, иначе это не проблема. Этот кто-то — ваш </a:t>
            </a:r>
            <a:r>
              <a:rPr lang="ru" b="1">
                <a:solidFill>
                  <a:schemeClr val="dk1"/>
                </a:solidFill>
              </a:rPr>
              <a:t>пользователь </a:t>
            </a:r>
            <a:r>
              <a:rPr lang="ru">
                <a:solidFill>
                  <a:schemeClr val="dk1"/>
                </a:solidFill>
              </a:rPr>
              <a:t>или заказчик.  Он может и не являться вашим непосредственным заказчиком, но вы так или иначе действуете в его интересах. Обычно это не один человек, а группа людей, объединенных каким-то признаком.</a:t>
            </a:r>
            <a:endParaRPr>
              <a:solidFill>
                <a:schemeClr val="dk1"/>
              </a:solidFill>
            </a:endParaRPr>
          </a:p>
          <a:p>
            <a:pPr marL="0" lvl="0" indent="0" algn="l" rtl="0">
              <a:spcBef>
                <a:spcPts val="0"/>
              </a:spcBef>
              <a:spcAft>
                <a:spcPts val="0"/>
              </a:spcAft>
              <a:buClr>
                <a:schemeClr val="dk1"/>
              </a:buClr>
              <a:buSzPts val="1100"/>
              <a:buFont typeface="Arial"/>
              <a:buNone/>
            </a:pPr>
            <a:r>
              <a:rPr lang="ru">
                <a:solidFill>
                  <a:schemeClr val="dk1"/>
                </a:solidFill>
              </a:rPr>
              <a:t>Возможно вместо слова “проблема” вам больше подойдёт “нерешённая задача”, “неудовлетворённая потребность”</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ru">
                <a:solidFill>
                  <a:schemeClr val="dk1"/>
                </a:solidFill>
              </a:rPr>
              <a:t>Здесь также уместно указать, почему эта проблема возникает / почему потребность не удовлетворяется</a:t>
            </a:r>
            <a:endParaRPr>
              <a:solidFill>
                <a:schemeClr val="dk1"/>
              </a:solidFill>
            </a:endParaRPr>
          </a:p>
          <a:p>
            <a:pPr marL="0" lvl="0" indent="0" algn="l" rtl="0">
              <a:spcBef>
                <a:spcPts val="0"/>
              </a:spcBef>
              <a:spcAft>
                <a:spcPts val="0"/>
              </a:spcAft>
              <a:buClr>
                <a:schemeClr val="dk1"/>
              </a:buClr>
              <a:buSzPts val="1100"/>
              <a:buFont typeface="Arial"/>
              <a:buNone/>
            </a:pPr>
            <a:r>
              <a:rPr lang="ru">
                <a:solidFill>
                  <a:schemeClr val="dk1"/>
                </a:solidFill>
              </a:rPr>
              <a:t>Скорее всего, нужно будет указать контекст (при каких условиях наблюдается проблема)</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ru">
                <a:solidFill>
                  <a:schemeClr val="dk1"/>
                </a:solidFill>
              </a:rPr>
              <a:t>Если актуальность / серьезность проблемы не всем очевидна, скажите несколько слов о последствиях. Описывая проблему, постарайтесь воздержаться от мнений и оценочных прилагательных, особенно эмоциональных (“катастрофические последствия”, “колоссальный ущерб”) — гораздо лучше то же самое изложить в цифрах и фактах</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ru" b="1">
                <a:solidFill>
                  <a:srgbClr val="0000FF"/>
                </a:solidFill>
              </a:rPr>
              <a:t>Друзья, просим вас не зачитывать информацию со слайдов, а рассказывать своими словами!</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a5e60d0ca3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a5e60d0ca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ru">
                <a:solidFill>
                  <a:schemeClr val="dk1"/>
                </a:solidFill>
              </a:rPr>
              <a:t>Ваше решение — ответ на запрос заказчика / пользователя.</a:t>
            </a:r>
            <a:endParaRPr>
              <a:solidFill>
                <a:schemeClr val="dk1"/>
              </a:solidFill>
            </a:endParaRPr>
          </a:p>
          <a:p>
            <a:pPr marL="0" lvl="0" indent="0" algn="l" rtl="0">
              <a:spcBef>
                <a:spcPts val="0"/>
              </a:spcBef>
              <a:spcAft>
                <a:spcPts val="0"/>
              </a:spcAft>
              <a:buClr>
                <a:schemeClr val="dk1"/>
              </a:buClr>
              <a:buSzPts val="1100"/>
              <a:buFont typeface="Arial"/>
              <a:buNone/>
            </a:pPr>
            <a:r>
              <a:rPr lang="ru">
                <a:solidFill>
                  <a:schemeClr val="dk1"/>
                </a:solidFill>
              </a:rPr>
              <a:t>Обратите внимание на то, что решение должно решать проблему! Если это не так, это сигнал к тому, что нужно пересмотреть либо проблему, либо решение.</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ru">
                <a:solidFill>
                  <a:schemeClr val="dk1"/>
                </a:solidFill>
              </a:rPr>
              <a:t>Решение — это конечная цель, ради которой и создавался ваш проект. Возможно, она лежит за пределами проектного интенсива.</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ru" b="1">
                <a:solidFill>
                  <a:srgbClr val="0000FF"/>
                </a:solidFill>
              </a:rPr>
              <a:t>Друзья, просим вас не зачитывать информацию со слайдов, а рассказывать своими словами!</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Proxima Nova"/>
              <a:buNone/>
              <a:defRPr sz="5200">
                <a:latin typeface="Proxima Nova"/>
                <a:ea typeface="Proxima Nova"/>
                <a:cs typeface="Proxima Nova"/>
                <a:sym typeface="Proxima Nov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Proxima Nova"/>
              <a:buNone/>
              <a:defRPr sz="2800">
                <a:latin typeface="Proxima Nova"/>
                <a:ea typeface="Proxima Nova"/>
                <a:cs typeface="Proxima Nova"/>
                <a:sym typeface="Proxima Nova"/>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Proxima Nova"/>
              <a:buNone/>
              <a:defRPr sz="2800" b="1">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roxima Nova"/>
                <a:ea typeface="Proxima Nova"/>
                <a:cs typeface="Proxima Nova"/>
                <a:sym typeface="Proxima Nova"/>
              </a:defRPr>
            </a:lvl1pPr>
            <a:lvl2pPr lvl="1" algn="r">
              <a:buNone/>
              <a:defRPr sz="1000">
                <a:solidFill>
                  <a:schemeClr val="dk2"/>
                </a:solidFill>
                <a:latin typeface="Proxima Nova"/>
                <a:ea typeface="Proxima Nova"/>
                <a:cs typeface="Proxima Nova"/>
                <a:sym typeface="Proxima Nova"/>
              </a:defRPr>
            </a:lvl2pPr>
            <a:lvl3pPr lvl="2" algn="r">
              <a:buNone/>
              <a:defRPr sz="1000">
                <a:solidFill>
                  <a:schemeClr val="dk2"/>
                </a:solidFill>
                <a:latin typeface="Proxima Nova"/>
                <a:ea typeface="Proxima Nova"/>
                <a:cs typeface="Proxima Nova"/>
                <a:sym typeface="Proxima Nova"/>
              </a:defRPr>
            </a:lvl3pPr>
            <a:lvl4pPr lvl="3" algn="r">
              <a:buNone/>
              <a:defRPr sz="1000">
                <a:solidFill>
                  <a:schemeClr val="dk2"/>
                </a:solidFill>
                <a:latin typeface="Proxima Nova"/>
                <a:ea typeface="Proxima Nova"/>
                <a:cs typeface="Proxima Nova"/>
                <a:sym typeface="Proxima Nova"/>
              </a:defRPr>
            </a:lvl4pPr>
            <a:lvl5pPr lvl="4" algn="r">
              <a:buNone/>
              <a:defRPr sz="1000">
                <a:solidFill>
                  <a:schemeClr val="dk2"/>
                </a:solidFill>
                <a:latin typeface="Proxima Nova"/>
                <a:ea typeface="Proxima Nova"/>
                <a:cs typeface="Proxima Nova"/>
                <a:sym typeface="Proxima Nova"/>
              </a:defRPr>
            </a:lvl5pPr>
            <a:lvl6pPr lvl="5" algn="r">
              <a:buNone/>
              <a:defRPr sz="1000">
                <a:solidFill>
                  <a:schemeClr val="dk2"/>
                </a:solidFill>
                <a:latin typeface="Proxima Nova"/>
                <a:ea typeface="Proxima Nova"/>
                <a:cs typeface="Proxima Nova"/>
                <a:sym typeface="Proxima Nova"/>
              </a:defRPr>
            </a:lvl6pPr>
            <a:lvl7pPr lvl="6" algn="r">
              <a:buNone/>
              <a:defRPr sz="1000">
                <a:solidFill>
                  <a:schemeClr val="dk2"/>
                </a:solidFill>
                <a:latin typeface="Proxima Nova"/>
                <a:ea typeface="Proxima Nova"/>
                <a:cs typeface="Proxima Nova"/>
                <a:sym typeface="Proxima Nova"/>
              </a:defRPr>
            </a:lvl7pPr>
            <a:lvl8pPr lvl="7" algn="r">
              <a:buNone/>
              <a:defRPr sz="1000">
                <a:solidFill>
                  <a:schemeClr val="dk2"/>
                </a:solidFill>
                <a:latin typeface="Proxima Nova"/>
                <a:ea typeface="Proxima Nova"/>
                <a:cs typeface="Proxima Nova"/>
                <a:sym typeface="Proxima Nova"/>
              </a:defRPr>
            </a:lvl8pPr>
            <a:lvl9pPr lvl="8" algn="r">
              <a:buNone/>
              <a:defRPr sz="1000">
                <a:solidFill>
                  <a:schemeClr val="dk2"/>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r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678509"/>
            <a:ext cx="8520600" cy="1323584"/>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u-RU" sz="4200" dirty="0">
                <a:solidFill>
                  <a:schemeClr val="bg1"/>
                </a:solidFill>
              </a:rPr>
              <a:t>Цифровые сервисы в помощь фермеру</a:t>
            </a:r>
            <a:endParaRPr sz="4200" dirty="0">
              <a:solidFill>
                <a:schemeClr val="bg1"/>
              </a:solidFill>
            </a:endParaRPr>
          </a:p>
        </p:txBody>
      </p:sp>
      <p:sp>
        <p:nvSpPr>
          <p:cNvPr id="56" name="Google Shape;56;p13"/>
          <p:cNvSpPr txBox="1">
            <a:spLocks noGrp="1"/>
          </p:cNvSpPr>
          <p:nvPr>
            <p:ph type="subTitle" idx="1"/>
          </p:nvPr>
        </p:nvSpPr>
        <p:spPr>
          <a:xfrm>
            <a:off x="1107613" y="3922527"/>
            <a:ext cx="3160801" cy="9266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ru-RU" sz="1800" dirty="0">
                <a:solidFill>
                  <a:schemeClr val="bg1"/>
                </a:solidFill>
                <a:effectLst/>
                <a:latin typeface="Calibri" panose="020F0502020204030204" pitchFamily="34" charset="0"/>
                <a:ea typeface="Times New Roman" panose="02020603050405020304" pitchFamily="18" charset="0"/>
              </a:rPr>
              <a:t>Нано-, </a:t>
            </a:r>
            <a:r>
              <a:rPr lang="ru-RU" sz="1800" dirty="0" err="1">
                <a:solidFill>
                  <a:schemeClr val="bg1"/>
                </a:solidFill>
                <a:effectLst/>
                <a:latin typeface="Calibri" panose="020F0502020204030204" pitchFamily="34" charset="0"/>
                <a:ea typeface="Times New Roman" panose="02020603050405020304" pitchFamily="18" charset="0"/>
              </a:rPr>
              <a:t>био</a:t>
            </a:r>
            <a:r>
              <a:rPr lang="ru-RU" sz="1800" dirty="0">
                <a:solidFill>
                  <a:schemeClr val="bg1"/>
                </a:solidFill>
                <a:effectLst/>
                <a:latin typeface="Calibri" panose="020F0502020204030204" pitchFamily="34" charset="0"/>
                <a:ea typeface="Times New Roman" panose="02020603050405020304" pitchFamily="18" charset="0"/>
              </a:rPr>
              <a:t>-, информационные, когнитивные технологии</a:t>
            </a:r>
            <a:endParaRPr sz="2000" dirty="0">
              <a:solidFill>
                <a:schemeClr val="bg1"/>
              </a:solidFill>
            </a:endParaRPr>
          </a:p>
        </p:txBody>
      </p:sp>
      <p:sp>
        <p:nvSpPr>
          <p:cNvPr id="5" name="Google Shape;56;p13"/>
          <p:cNvSpPr txBox="1">
            <a:spLocks/>
          </p:cNvSpPr>
          <p:nvPr/>
        </p:nvSpPr>
        <p:spPr>
          <a:xfrm>
            <a:off x="5786776" y="2556301"/>
            <a:ext cx="3045524" cy="5258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1pPr>
            <a:lvl2pPr marL="914400" marR="0" lvl="1" indent="-317500" algn="ctr"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2pPr>
            <a:lvl3pPr marL="1371600" marR="0" lvl="2" indent="-317500" algn="ctr"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3pPr>
            <a:lvl4pPr marL="1828800" marR="0" lvl="3" indent="-317500" algn="ctr"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4pPr>
            <a:lvl5pPr marL="2286000" marR="0" lvl="4" indent="-317500" algn="ctr"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5pPr>
            <a:lvl6pPr marL="2743200" marR="0" lvl="5" indent="-317500" algn="ctr"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6pPr>
            <a:lvl7pPr marL="3200400" marR="0" lvl="6" indent="-317500" algn="ctr"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7pPr>
            <a:lvl8pPr marL="3657600" marR="0" lvl="7" indent="-317500" algn="ctr"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8pPr>
            <a:lvl9pPr marL="4114800" marR="0" lvl="8" indent="-317500" algn="ctr"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9pPr>
          </a:lstStyle>
          <a:p>
            <a:pPr marL="0" indent="0" algn="l"/>
            <a:r>
              <a:rPr lang="ru-RU" sz="2000" dirty="0">
                <a:solidFill>
                  <a:schemeClr val="bg1"/>
                </a:solidFill>
              </a:rPr>
              <a:t>Команда</a:t>
            </a:r>
            <a:r>
              <a:rPr lang="en-US" sz="2000" dirty="0">
                <a:solidFill>
                  <a:schemeClr val="bg1"/>
                </a:solidFill>
              </a:rPr>
              <a:t>:</a:t>
            </a:r>
            <a:r>
              <a:rPr lang="ru-RU" sz="2000" dirty="0">
                <a:solidFill>
                  <a:schemeClr val="bg1"/>
                </a:solidFill>
              </a:rPr>
              <a:t> Ли А.О, </a:t>
            </a:r>
            <a:r>
              <a:rPr lang="ru-RU" sz="2000" dirty="0" err="1">
                <a:solidFill>
                  <a:schemeClr val="bg1"/>
                </a:solidFill>
              </a:rPr>
              <a:t>Клевенко</a:t>
            </a:r>
            <a:r>
              <a:rPr lang="ru-RU" sz="2000" dirty="0">
                <a:solidFill>
                  <a:schemeClr val="bg1"/>
                </a:solidFill>
              </a:rPr>
              <a:t> Е. А., </a:t>
            </a:r>
          </a:p>
          <a:p>
            <a:pPr marL="0" indent="0" algn="l"/>
            <a:r>
              <a:rPr lang="ru-RU" sz="2000" dirty="0">
                <a:solidFill>
                  <a:schemeClr val="bg1"/>
                </a:solidFill>
              </a:rPr>
              <a:t>Бараева Н. А.</a:t>
            </a:r>
            <a:r>
              <a:rPr lang="en-US" sz="2000" dirty="0">
                <a:solidFill>
                  <a:schemeClr val="bg1"/>
                </a:solidFill>
              </a:rPr>
              <a:t>,</a:t>
            </a:r>
            <a:r>
              <a:rPr lang="ru-RU" sz="2000" dirty="0">
                <a:solidFill>
                  <a:schemeClr val="bg1"/>
                </a:solidFill>
              </a:rPr>
              <a:t> </a:t>
            </a:r>
          </a:p>
          <a:p>
            <a:pPr marL="0" indent="0" algn="l"/>
            <a:r>
              <a:rPr lang="ru-RU" sz="2000" dirty="0" err="1">
                <a:solidFill>
                  <a:schemeClr val="bg1"/>
                </a:solidFill>
              </a:rPr>
              <a:t>Лисятина</a:t>
            </a:r>
            <a:r>
              <a:rPr lang="ru-RU" sz="2000" dirty="0">
                <a:solidFill>
                  <a:schemeClr val="bg1"/>
                </a:solidFill>
              </a:rPr>
              <a:t> Е. А., </a:t>
            </a:r>
            <a:r>
              <a:rPr lang="ru-RU" sz="2000" dirty="0" err="1">
                <a:solidFill>
                  <a:schemeClr val="bg1"/>
                </a:solidFill>
              </a:rPr>
              <a:t>Окружнова</a:t>
            </a:r>
            <a:r>
              <a:rPr lang="ru-RU" sz="2000" dirty="0">
                <a:solidFill>
                  <a:schemeClr val="bg1"/>
                </a:solidFill>
              </a:rPr>
              <a:t> А. А., Коновалова Ю.С.</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4327" y="272813"/>
            <a:ext cx="8520600" cy="841800"/>
          </a:xfrm>
        </p:spPr>
        <p:txBody>
          <a:bodyPr/>
          <a:lstStyle/>
          <a:p>
            <a:r>
              <a:rPr lang="ru-RU" sz="3600" dirty="0">
                <a:solidFill>
                  <a:schemeClr val="bg1"/>
                </a:solidFill>
                <a:latin typeface="Proxima Nova"/>
                <a:sym typeface="Proxima Nova"/>
              </a:rPr>
              <a:t>Приложение «Цифровые сервисы в помощь фермеру»</a:t>
            </a:r>
            <a:endParaRPr lang="ru-RU" dirty="0">
              <a:solidFill>
                <a:schemeClr val="bg1"/>
              </a:solidFill>
            </a:endParaRPr>
          </a:p>
        </p:txBody>
      </p:sp>
      <p:sp>
        <p:nvSpPr>
          <p:cNvPr id="3" name="Google Shape;62;p14"/>
          <p:cNvSpPr txBox="1">
            <a:spLocks/>
          </p:cNvSpPr>
          <p:nvPr/>
        </p:nvSpPr>
        <p:spPr>
          <a:xfrm>
            <a:off x="311700" y="1152475"/>
            <a:ext cx="8520600" cy="3416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buClr>
                <a:schemeClr val="dk2"/>
              </a:buClr>
              <a:buSzPts val="1800"/>
            </a:pPr>
            <a:r>
              <a:rPr lang="ru-RU" sz="1800" dirty="0">
                <a:solidFill>
                  <a:schemeClr val="bg1"/>
                </a:solidFill>
                <a:latin typeface="Proxima Nova"/>
                <a:sym typeface="Proxima Nova"/>
              </a:rPr>
              <a:t>Приложение «Цифровые сервисы в помощь фермеру» (ЦСПФ) представляет собой «единое окно» или агрегатор различных сервисов, которые позволят повысить эффективность работы фермерского хозяйства за счет использования современных технологий.</a:t>
            </a:r>
          </a:p>
          <a:p>
            <a:pPr>
              <a:lnSpc>
                <a:spcPct val="115000"/>
              </a:lnSpc>
              <a:buClr>
                <a:schemeClr val="dk2"/>
              </a:buClr>
              <a:buSzPts val="1800"/>
            </a:pPr>
            <a:r>
              <a:rPr lang="ru-RU" sz="1800" dirty="0">
                <a:solidFill>
                  <a:schemeClr val="bg1"/>
                </a:solidFill>
                <a:latin typeface="Proxima Nova"/>
                <a:sym typeface="Proxima Nova"/>
              </a:rPr>
              <a:t>Цель проекта</a:t>
            </a:r>
            <a:r>
              <a:rPr lang="en-US" sz="1800" dirty="0">
                <a:solidFill>
                  <a:schemeClr val="bg1"/>
                </a:solidFill>
                <a:latin typeface="Proxima Nova"/>
                <a:sym typeface="Proxima Nova"/>
              </a:rPr>
              <a:t>:</a:t>
            </a:r>
            <a:r>
              <a:rPr lang="ru-RU" sz="1800" dirty="0">
                <a:solidFill>
                  <a:schemeClr val="bg1"/>
                </a:solidFill>
                <a:latin typeface="Proxima Nova"/>
                <a:sym typeface="Proxima Nova"/>
              </a:rPr>
              <a:t> разработка необходимой документации для последующей разработки приложения.</a:t>
            </a:r>
          </a:p>
          <a:p>
            <a:pPr>
              <a:lnSpc>
                <a:spcPct val="115000"/>
              </a:lnSpc>
              <a:buClr>
                <a:schemeClr val="dk2"/>
              </a:buClr>
              <a:buSzPts val="1800"/>
            </a:pPr>
            <a:r>
              <a:rPr lang="ru-RU" sz="1800" dirty="0">
                <a:solidFill>
                  <a:schemeClr val="bg1"/>
                </a:solidFill>
                <a:latin typeface="Proxima Nova"/>
                <a:sym typeface="Proxima Nova"/>
              </a:rPr>
              <a:t>Задачи проекта</a:t>
            </a:r>
            <a:r>
              <a:rPr lang="en-US" sz="1800" dirty="0">
                <a:solidFill>
                  <a:schemeClr val="bg1"/>
                </a:solidFill>
                <a:latin typeface="Proxima Nova"/>
                <a:sym typeface="Proxima Nova"/>
              </a:rPr>
              <a:t>:</a:t>
            </a:r>
            <a:r>
              <a:rPr lang="ru-RU" sz="1800" dirty="0">
                <a:solidFill>
                  <a:schemeClr val="bg1"/>
                </a:solidFill>
                <a:latin typeface="Proxima Nova"/>
                <a:sym typeface="Proxima Nova"/>
              </a:rPr>
              <a:t> разработка технического задания, описания функциональных возможностей, дизайна пользовательского интерфейса (</a:t>
            </a:r>
            <a:r>
              <a:rPr lang="en-US" sz="1800" dirty="0">
                <a:solidFill>
                  <a:schemeClr val="bg1"/>
                </a:solidFill>
                <a:latin typeface="Proxima Nova"/>
                <a:sym typeface="Proxima Nova"/>
              </a:rPr>
              <a:t>UI</a:t>
            </a:r>
            <a:r>
              <a:rPr lang="ru-RU" sz="1800" dirty="0">
                <a:solidFill>
                  <a:schemeClr val="bg1"/>
                </a:solidFill>
                <a:latin typeface="Proxima Nova"/>
                <a:sym typeface="Proxima Nova"/>
              </a:rPr>
              <a:t>)</a:t>
            </a:r>
          </a:p>
        </p:txBody>
      </p:sp>
    </p:spTree>
    <p:extLst>
      <p:ext uri="{BB962C8B-B14F-4D97-AF65-F5344CB8AC3E}">
        <p14:creationId xmlns:p14="http://schemas.microsoft.com/office/powerpoint/2010/main" val="995532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dirty="0">
                <a:solidFill>
                  <a:schemeClr val="bg1"/>
                </a:solidFill>
              </a:rPr>
              <a:t>Проблема пользователя / заказчика</a:t>
            </a:r>
            <a:endParaRPr dirty="0">
              <a:solidFill>
                <a:schemeClr val="bg1"/>
              </a:solidFill>
            </a:endParaRPr>
          </a:p>
        </p:txBody>
      </p:sp>
      <p:sp>
        <p:nvSpPr>
          <p:cNvPr id="62" name="Google Shape;62;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ru-RU" dirty="0">
                <a:solidFill>
                  <a:schemeClr val="bg1"/>
                </a:solidFill>
              </a:rPr>
              <a:t>У фермера могут быть различные потребности, которые позволяют закрыть цифровые технологии. Примером, может быть процесс рождения телят, который может длиться достаточно долго (более суток), при этом существуют приложения, которые позволяют анализировать видеоряд и присылать напоминания в виде СМС или </a:t>
            </a:r>
            <a:r>
              <a:rPr lang="en-US" dirty="0">
                <a:solidFill>
                  <a:schemeClr val="bg1"/>
                </a:solidFill>
              </a:rPr>
              <a:t>push</a:t>
            </a:r>
            <a:r>
              <a:rPr lang="ru-RU" dirty="0">
                <a:solidFill>
                  <a:schemeClr val="bg1"/>
                </a:solidFill>
              </a:rPr>
              <a:t>-уведомления о том что роды начались. Существуют сервисы для точного земледелия, цифровые справочники подбора семян, сервисы прогнозов погоды для сельского хозяйства, контроль поголовья с помощью </a:t>
            </a:r>
            <a:r>
              <a:rPr lang="en-US" dirty="0">
                <a:solidFill>
                  <a:schemeClr val="bg1"/>
                </a:solidFill>
              </a:rPr>
              <a:t>RFID</a:t>
            </a:r>
            <a:r>
              <a:rPr lang="ru-RU" dirty="0">
                <a:solidFill>
                  <a:schemeClr val="bg1"/>
                </a:solidFill>
              </a:rPr>
              <a:t>-меток и многие другие. В большом количестве сервисов сложно сориентироваться, а зачастую фермер не знает об их существовании.</a:t>
            </a:r>
            <a:endParaRPr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 dirty="0">
                <a:solidFill>
                  <a:schemeClr val="bg1"/>
                </a:solidFill>
              </a:rPr>
              <a:t>Решение</a:t>
            </a:r>
            <a:endParaRPr dirty="0">
              <a:solidFill>
                <a:schemeClr val="bg1"/>
              </a:solidFill>
            </a:endParaRPr>
          </a:p>
        </p:txBody>
      </p:sp>
      <p:sp>
        <p:nvSpPr>
          <p:cNvPr id="68" name="Google Shape;68;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ru-RU" dirty="0">
                <a:solidFill>
                  <a:schemeClr val="bg1"/>
                </a:solidFill>
              </a:rPr>
              <a:t>Приложение позволит выбрать сервисы наиболее востребованные конкретным фермером, добавить виджеты и аккумулировать данные в одном сервисе. В дальнейшем функциональные возможности можно расширить и создать «цифровую витрину фермерской продукции» (маркетплейс фермерских продуктов).</a:t>
            </a: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TotalTime>
  <Words>697</Words>
  <Application>Microsoft Office PowerPoint</Application>
  <PresentationFormat>Экран (16:9)</PresentationFormat>
  <Paragraphs>42</Paragraphs>
  <Slides>4</Slides>
  <Notes>3</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4</vt:i4>
      </vt:variant>
    </vt:vector>
  </HeadingPairs>
  <TitlesOfParts>
    <vt:vector size="8" baseType="lpstr">
      <vt:lpstr>Calibri</vt:lpstr>
      <vt:lpstr>Proxima Nova</vt:lpstr>
      <vt:lpstr>Arial</vt:lpstr>
      <vt:lpstr>Simple Light</vt:lpstr>
      <vt:lpstr>Цифровые сервисы в помощь фермеру</vt:lpstr>
      <vt:lpstr>Приложение «Цифровые сервисы в помощь фермеру»</vt:lpstr>
      <vt:lpstr>Проблема пользователя / заказчика</vt:lpstr>
      <vt:lpstr>Решение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Название проекта</dc:title>
  <dc:creator>User</dc:creator>
  <cp:lastModifiedBy>NoteBook</cp:lastModifiedBy>
  <cp:revision>13</cp:revision>
  <dcterms:modified xsi:type="dcterms:W3CDTF">2022-10-24T06:39:49Z</dcterms:modified>
</cp:coreProperties>
</file>