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8" r:id="rId3"/>
    <p:sldId id="259" r:id="rId4"/>
    <p:sldId id="260" r:id="rId5"/>
    <p:sldId id="261" r:id="rId6"/>
    <p:sldId id="262" r:id="rId7"/>
    <p:sldId id="263" r:id="rId8"/>
    <p:sldId id="264" r:id="rId9"/>
    <p:sldId id="265" r:id="rId10"/>
    <p:sldId id="266" r:id="rId11"/>
    <p:sldId id="267" r:id="rId12"/>
    <p:sldId id="277" r:id="rId13"/>
  </p:sldIdLst>
  <p:sldSz cx="12192000" cy="6858000"/>
  <p:notesSz cx="12192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5">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tdnB+QKST44T0kYmAXF4WJwKo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B60DEF-E4D2-4328-9374-F8487588C77A}">
  <a:tblStyle styleId="{0CB60DEF-E4D2-4328-9374-F8487588C77A}" styleName="Table_0">
    <a:wholeTbl>
      <a:tcTxStyle b="off" i="off">
        <a:font>
          <a:latin typeface="Gilroy"/>
          <a:ea typeface="Gilroy"/>
          <a:cs typeface="Gilroy"/>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F2F8F9"/>
          </a:solidFill>
        </a:fill>
      </a:tcStyle>
    </a:band1H>
    <a:band2H>
      <a:tcTxStyle b="off" i="off"/>
      <a:tcStyle>
        <a:tcBdr/>
      </a:tcStyle>
    </a:band2H>
    <a:band1V>
      <a:tcTxStyle b="off" i="off"/>
      <a:tcStyle>
        <a:tcBdr/>
        <a:fill>
          <a:solidFill>
            <a:srgbClr val="F2F8F9"/>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Gilroy"/>
          <a:ea typeface="Gilroy"/>
          <a:cs typeface="Gilroy"/>
        </a:font>
        <a:schemeClr val="lt1"/>
      </a:tcTxStyle>
      <a:tcStyle>
        <a:tcBdr/>
        <a:fill>
          <a:solidFill>
            <a:schemeClr val="accent5"/>
          </a:solidFill>
        </a:fill>
      </a:tcStyle>
    </a:firstRow>
    <a:neCell>
      <a:tcTxStyle b="off" i="off"/>
      <a:tcStyle>
        <a:tcBdr/>
      </a:tcStyle>
    </a:neCell>
    <a:nwCell>
      <a:tcTxStyle b="off" i="off"/>
      <a:tcStyle>
        <a:tcBdr/>
      </a:tcStyle>
    </a:nwCell>
  </a:tblStyle>
  <a:tblStyle styleId="{EFF7495C-5A71-4AA7-9907-2110863F2E55}"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45" y="43"/>
      </p:cViewPr>
      <p:guideLst>
        <p:guide orient="horz" pos="2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33" Type="http://schemas.openxmlformats.org/officeDocument/2006/relationships/tableStyles" Target="tableStyles.xml"/><Relationship Id="rId2" Type="http://schemas.openxmlformats.org/officeDocument/2006/relationships/slide" Target="slides/slide1.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otion.so/intensive2035/e16bcedd0635425083043cee40507eff?pvs=4"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otion.so/intensive2035/08ff407807a14bdd940722bd2c2f5fe5?pvs=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 name="Google Shape;4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9dfee8460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9dfee8460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ru-RU" sz="1100" b="0" i="0" u="none" strike="noStrike" cap="none">
                <a:solidFill>
                  <a:srgbClr val="000000"/>
                </a:solidFill>
                <a:latin typeface="Arial"/>
                <a:ea typeface="Arial"/>
                <a:cs typeface="Arial"/>
                <a:sym typeface="Arial"/>
              </a:rPr>
              <a:t>Слайд с командой — это ваш способ представиться и показать, что вы способны справиться с поставленной задачей.</a:t>
            </a:r>
            <a:endParaRPr b="0"/>
          </a:p>
          <a:p>
            <a:pPr marL="457200" lvl="0" indent="-298450" algn="l" rtl="0">
              <a:lnSpc>
                <a:spcPct val="100000"/>
              </a:lnSpc>
              <a:spcBef>
                <a:spcPts val="0"/>
              </a:spcBef>
              <a:spcAft>
                <a:spcPts val="0"/>
              </a:spcAft>
              <a:buSzPts val="1100"/>
              <a:buChar char="●"/>
            </a:pPr>
            <a:r>
              <a:rPr lang="ru-RU" sz="1100" b="0" i="0" u="none" strike="noStrike" cap="none">
                <a:solidFill>
                  <a:srgbClr val="000000"/>
                </a:solidFill>
                <a:latin typeface="Arial"/>
                <a:ea typeface="Arial"/>
                <a:cs typeface="Arial"/>
                <a:sym typeface="Arial"/>
              </a:rPr>
              <a:t>Обычно здесь размещают фотографии, указывают, как кого зовут, должность в проекте</a:t>
            </a:r>
            <a:endParaRPr b="0"/>
          </a:p>
          <a:p>
            <a:pPr marL="457200" lvl="0" indent="-298450" algn="l" rtl="0">
              <a:lnSpc>
                <a:spcPct val="100000"/>
              </a:lnSpc>
              <a:spcBef>
                <a:spcPts val="0"/>
              </a:spcBef>
              <a:spcAft>
                <a:spcPts val="0"/>
              </a:spcAft>
              <a:buSzPts val="1100"/>
              <a:buChar char="●"/>
            </a:pPr>
            <a:r>
              <a:rPr lang="ru-RU" sz="1100" b="0" i="0" u="none" strike="noStrike" cap="none">
                <a:solidFill>
                  <a:srgbClr val="000000"/>
                </a:solidFill>
                <a:latin typeface="Arial"/>
                <a:ea typeface="Arial"/>
                <a:cs typeface="Arial"/>
                <a:sym typeface="Arial"/>
              </a:rPr>
              <a:t>Уместно рассказать о каких-то компетенциях и достижениях (если они у вас есть). Главное, чтобы эти они имели отношение к тому, что вы делаете. </a:t>
            </a:r>
            <a:endParaRPr b="0"/>
          </a:p>
          <a:p>
            <a:pPr marL="457200" lvl="0" indent="-298450" algn="l" rtl="0">
              <a:lnSpc>
                <a:spcPct val="100000"/>
              </a:lnSpc>
              <a:spcBef>
                <a:spcPts val="0"/>
              </a:spcBef>
              <a:spcAft>
                <a:spcPts val="0"/>
              </a:spcAft>
              <a:buSzPts val="1100"/>
              <a:buChar char="●"/>
            </a:pPr>
            <a:r>
              <a:rPr lang="ru-RU" sz="1100" b="0" i="1" u="none" strike="noStrike" cap="none">
                <a:solidFill>
                  <a:srgbClr val="000000"/>
                </a:solidFill>
                <a:latin typeface="Arial"/>
                <a:ea typeface="Arial"/>
                <a:cs typeface="Arial"/>
                <a:sym typeface="Arial"/>
              </a:rPr>
              <a:t>Например, в вашей команде есть участник, который помимо прочего работает фитнес-тренером. Если ваш проект связан, например, со спортивным питанием или мобильным приложением для спортсменов, то это большой плюс. Если же проект связан с компьютерным зрением или вы разрабатываете компьютерную игру — это не имеет значение и лучше этот факт опустить.   </a:t>
            </a:r>
            <a:endParaRPr b="0"/>
          </a:p>
          <a:p>
            <a:pPr marL="457200" lvl="0" indent="-298450" algn="l" rtl="0">
              <a:lnSpc>
                <a:spcPct val="100000"/>
              </a:lnSpc>
              <a:spcBef>
                <a:spcPts val="0"/>
              </a:spcBef>
              <a:spcAft>
                <a:spcPts val="0"/>
              </a:spcAft>
              <a:buSzPts val="1100"/>
              <a:buChar char="●"/>
            </a:pPr>
            <a:r>
              <a:rPr lang="ru-RU" b="0"/>
              <a:t/>
            </a:r>
            <a:br>
              <a:rPr lang="ru-RU" b="0"/>
            </a:br>
            <a:r>
              <a:rPr lang="ru-RU" sz="1100" b="0" i="0" u="none" strike="noStrike" cap="none">
                <a:solidFill>
                  <a:srgbClr val="000000"/>
                </a:solidFill>
                <a:latin typeface="Arial"/>
                <a:ea typeface="Arial"/>
                <a:cs typeface="Arial"/>
                <a:sym typeface="Arial"/>
              </a:rPr>
              <a:t>Но ни в коем случае ничего не придумывайте и не вводите ваших зрителей в заблуждение!</a:t>
            </a:r>
            <a:endParaRPr b="0"/>
          </a:p>
          <a:p>
            <a:pPr marL="457200" lvl="0" indent="-298450" algn="l" rtl="0">
              <a:lnSpc>
                <a:spcPct val="100000"/>
              </a:lnSpc>
              <a:spcBef>
                <a:spcPts val="0"/>
              </a:spcBef>
              <a:spcAft>
                <a:spcPts val="0"/>
              </a:spcAft>
              <a:buSzPts val="1100"/>
              <a:buChar char="●"/>
            </a:pPr>
            <a:r>
              <a:rPr lang="ru-RU"/>
              <a:t/>
            </a:r>
            <a:br>
              <a:rPr lang="ru-RU"/>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Перед заполнением слайда обратите внимание на статьи о заполнении паспорта проектной идеи и об ошибках при его заполнении</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Как заполнять паспорт проекта </a:t>
            </a:r>
            <a:r>
              <a:rPr lang="ru-RU"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https://www.notion.so/intensive2035/e16bcedd0635425083043cee40507eff?pvs=4</a:t>
            </a:r>
            <a:r>
              <a:rPr lang="ru-RU" sz="1100" b="0" i="0" u="none" strike="noStrike" cap="none" dirty="0">
                <a:solidFill>
                  <a:srgbClr val="000000"/>
                </a:solidFill>
                <a:latin typeface="Arial"/>
                <a:ea typeface="Arial"/>
                <a:cs typeface="Arial"/>
                <a:sym typeface="Arial"/>
              </a:rPr>
              <a:t> </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Ошибки при заполнении паспорта проекта </a:t>
            </a:r>
            <a:r>
              <a:rPr lang="ru-RU" sz="11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https://www.notion.so/intensive2035/08ff407807a14bdd940722bd2c2f5fe5?pvs=4</a:t>
            </a:r>
            <a:r>
              <a:rPr lang="ru-RU" sz="1100" b="0" i="0" u="none" strike="noStrike" cap="none" dirty="0">
                <a:solidFill>
                  <a:srgbClr val="000000"/>
                </a:solidFill>
                <a:latin typeface="Arial"/>
                <a:ea typeface="Arial"/>
                <a:cs typeface="Arial"/>
                <a:sym typeface="Arial"/>
              </a:rPr>
              <a:t> </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Проблема, которую вы решаете, не существует в вакууме.</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Должен быть кто-то, кто от неё страдает, иначе это не проблема. В качестве пользователя мы предлагаем выбрать группу людей, для которых эта проблема актуальна. Например, в группу могут входить люди определенной профессии или рода деятельности, жители района или города, потребители какого-то товара или услуги, владельцы какой-то собственности и так далее.</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Проблема возникает не на пустом месте.</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А тогда, когда пользователь совершает некоторые действия, чтобы прийти к желаемому результату. Масштабы действия могут быть разные: от продажи квартиры и выбора учебного заведения до заполнения формы на сайте или выброса мусора.</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Так или иначе, при совершении этого действия что-то идёт не так, пользователь сталкивается с каким-то неудобством, барьером, которое либо вообще не даёт совершить это действие, либо затрудняет его, делает неприятным.</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Хороший индикатор: пользователь вынужден тратить дополнительное время, деньги, нервы, здоровье, чтобы решить свою первоначальную задачу.</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Обратите внимание, что задача часто всё же решается, хоть и не самым оптимальным способом. Как раз в этом месте вы можете предложить более оптимальное решение, то есть, менее затратное по деньгам, времени или нервам. Именно решение вам и предстоит разработать в ходе </a:t>
            </a:r>
            <a:r>
              <a:rPr lang="ru-RU" sz="1100" b="0" i="0" u="none" strike="noStrike" cap="none" dirty="0" err="1">
                <a:solidFill>
                  <a:srgbClr val="000000"/>
                </a:solidFill>
                <a:latin typeface="Arial"/>
                <a:ea typeface="Arial"/>
                <a:cs typeface="Arial"/>
                <a:sym typeface="Arial"/>
              </a:rPr>
              <a:t>интенсива</a:t>
            </a:r>
            <a:r>
              <a:rPr lang="ru-RU" sz="1100" b="0" i="0" u="none" strike="noStrike" cap="none" dirty="0">
                <a:solidFill>
                  <a:srgbClr val="000000"/>
                </a:solidFill>
                <a:latin typeface="Arial"/>
                <a:ea typeface="Arial"/>
                <a:cs typeface="Arial"/>
                <a:sym typeface="Arial"/>
              </a:rPr>
              <a:t>.</a:t>
            </a:r>
            <a:endParaRPr b="0" dirty="0"/>
          </a:p>
          <a:p>
            <a:pPr marL="457200" lvl="0" indent="-298450" algn="l" rtl="0">
              <a:lnSpc>
                <a:spcPct val="100000"/>
              </a:lnSpc>
              <a:spcBef>
                <a:spcPts val="0"/>
              </a:spcBef>
              <a:spcAft>
                <a:spcPts val="0"/>
              </a:spcAft>
              <a:buSzPts val="1100"/>
              <a:buChar char="●"/>
            </a:pPr>
            <a:r>
              <a:rPr lang="ru-RU" dirty="0"/>
              <a:t/>
            </a:r>
            <a:br>
              <a:rPr lang="ru-RU" dirty="0"/>
            </a:b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Поиск аналогов своего продукта/услуги помогает команде позаимствовать чужие удачные решения для внедрения в собственный продукт, а также даёт базовое представление о рынке и о том, что сейчас на нём востребовано.</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Аналоги продукта бываю полными (прямые конкуренты) и частичными (косвенные конкуренты).</a:t>
            </a:r>
            <a:endParaRPr b="0" dirty="0"/>
          </a:p>
          <a:p>
            <a:pPr marL="457200" lvl="0" indent="-298450" algn="l" rtl="0">
              <a:lnSpc>
                <a:spcPct val="100000"/>
              </a:lnSpc>
              <a:spcBef>
                <a:spcPts val="0"/>
              </a:spcBef>
              <a:spcAft>
                <a:spcPts val="0"/>
              </a:spcAft>
              <a:buSzPts val="1100"/>
              <a:buChar char="●"/>
            </a:pPr>
            <a:r>
              <a:rPr lang="ru-RU" b="0" dirty="0"/>
              <a:t/>
            </a:r>
            <a:br>
              <a:rPr lang="ru-RU" b="0" dirty="0"/>
            </a:br>
            <a:r>
              <a:rPr lang="ru-RU" sz="1100" b="1" i="0" u="none" strike="noStrike" cap="none" dirty="0">
                <a:solidFill>
                  <a:srgbClr val="000000"/>
                </a:solidFill>
                <a:latin typeface="Arial"/>
                <a:ea typeface="Arial"/>
                <a:cs typeface="Arial"/>
                <a:sym typeface="Arial"/>
              </a:rPr>
              <a:t>Полные аналоги</a:t>
            </a:r>
            <a:r>
              <a:rPr lang="ru-RU" sz="1100" b="0" i="0" u="none" strike="noStrike" cap="none" dirty="0">
                <a:solidFill>
                  <a:srgbClr val="000000"/>
                </a:solidFill>
                <a:latin typeface="Arial"/>
                <a:ea typeface="Arial"/>
                <a:cs typeface="Arial"/>
                <a:sym typeface="Arial"/>
              </a:rPr>
              <a:t> (прямые конкуренты) — это продукты, которые похожи на ваш, ориентированы на ту же аудиторию и решают те же задачи, что и ваш продукт. Например, полными аналогами машины марки </a:t>
            </a:r>
            <a:r>
              <a:rPr lang="ru-RU" sz="1100" b="0" i="0" u="none" strike="noStrike" cap="none" dirty="0" err="1">
                <a:solidFill>
                  <a:srgbClr val="000000"/>
                </a:solidFill>
                <a:latin typeface="Arial"/>
                <a:ea typeface="Arial"/>
                <a:cs typeface="Arial"/>
                <a:sym typeface="Arial"/>
              </a:rPr>
              <a:t>Kia</a:t>
            </a:r>
            <a:r>
              <a:rPr lang="ru-RU" sz="1100" b="0" i="0" u="none" strike="noStrike" cap="none" dirty="0">
                <a:solidFill>
                  <a:srgbClr val="000000"/>
                </a:solidFill>
                <a:latin typeface="Arial"/>
                <a:ea typeface="Arial"/>
                <a:cs typeface="Arial"/>
                <a:sym typeface="Arial"/>
              </a:rPr>
              <a:t> будут машины </a:t>
            </a:r>
            <a:r>
              <a:rPr lang="ru-RU" sz="1100" b="0" i="0" u="none" strike="noStrike" cap="none" dirty="0" err="1">
                <a:solidFill>
                  <a:srgbClr val="000000"/>
                </a:solidFill>
                <a:latin typeface="Arial"/>
                <a:ea typeface="Arial"/>
                <a:cs typeface="Arial"/>
                <a:sym typeface="Arial"/>
              </a:rPr>
              <a:t>Skoda</a:t>
            </a:r>
            <a:r>
              <a:rPr lang="ru-RU" sz="1100" b="0" i="0" u="none" strike="noStrike" cap="none" dirty="0">
                <a:solidFill>
                  <a:srgbClr val="000000"/>
                </a:solidFill>
                <a:latin typeface="Arial"/>
                <a:ea typeface="Arial"/>
                <a:cs typeface="Arial"/>
                <a:sym typeface="Arial"/>
              </a:rPr>
              <a:t> и </a:t>
            </a:r>
            <a:r>
              <a:rPr lang="ru-RU" sz="1100" b="0" i="0" u="none" strike="noStrike" cap="none" dirty="0" err="1">
                <a:solidFill>
                  <a:srgbClr val="000000"/>
                </a:solidFill>
                <a:latin typeface="Arial"/>
                <a:ea typeface="Arial"/>
                <a:cs typeface="Arial"/>
                <a:sym typeface="Arial"/>
              </a:rPr>
              <a:t>Volkswagen</a:t>
            </a:r>
            <a:r>
              <a:rPr lang="ru-RU" sz="1100" b="0" i="0" u="none" strike="noStrike" cap="none" dirty="0">
                <a:solidFill>
                  <a:srgbClr val="000000"/>
                </a:solidFill>
                <a:latin typeface="Arial"/>
                <a:ea typeface="Arial"/>
                <a:cs typeface="Arial"/>
                <a:sym typeface="Arial"/>
              </a:rPr>
              <a:t>.</a:t>
            </a:r>
            <a:endParaRPr b="0" dirty="0"/>
          </a:p>
          <a:p>
            <a:pPr marL="457200" lvl="0" indent="-298450" algn="l" rtl="0">
              <a:lnSpc>
                <a:spcPct val="100000"/>
              </a:lnSpc>
              <a:spcBef>
                <a:spcPts val="0"/>
              </a:spcBef>
              <a:spcAft>
                <a:spcPts val="0"/>
              </a:spcAft>
              <a:buSzPts val="1100"/>
              <a:buChar char="●"/>
            </a:pPr>
            <a:r>
              <a:rPr lang="ru-RU" sz="1100" b="1" i="0" u="none" strike="noStrike" cap="none" dirty="0">
                <a:solidFill>
                  <a:srgbClr val="000000"/>
                </a:solidFill>
                <a:latin typeface="Arial"/>
                <a:ea typeface="Arial"/>
                <a:cs typeface="Arial"/>
                <a:sym typeface="Arial"/>
              </a:rPr>
              <a:t>Частичными аналогами</a:t>
            </a:r>
            <a:r>
              <a:rPr lang="ru-RU" sz="1100" b="0" i="0" u="none" strike="noStrike" cap="none" dirty="0">
                <a:solidFill>
                  <a:srgbClr val="000000"/>
                </a:solidFill>
                <a:latin typeface="Arial"/>
                <a:ea typeface="Arial"/>
                <a:cs typeface="Arial"/>
                <a:sym typeface="Arial"/>
              </a:rPr>
              <a:t> (косвенными конкурентами) могут быть либо продукты, которые не похожи на ваш, но решают ту же проблему клиентов, либо схожие с вашим продукты, ориентированные на другую целевую аудиторию. Например, энергетические напитки — это частичные аналоги кофе, потому что они решают ту же задачу сохранения бодрости. Магазины профессиональной косметики — косвенные конкуренты салонов красоты, так как они вынуждают клиентов проводить себе процедуры самостоятельно, но при этом экономят им деньги. Косвенными конкурентами так же стоит считать иностранные продукты или услуги, не представленные в России, то есть ориентированные на другую целевую аудиторию. Важно посмотреть и их, так как они показывают перспективы развития технологического направления в России в дальнейшем.</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Как и с остальными слайдами, мы не ограничиваем вас в шаблоне. Вы можете изложить результаты в виде сравнительной таблицы, где ваш проект сравнивается с аналогичными по каким-то параметрам или свойствам. Главное, чтобы было понятно, </a:t>
            </a:r>
            <a:r>
              <a:rPr lang="ru-RU" sz="1100" b="1" i="0" u="none" strike="noStrike" cap="none" dirty="0">
                <a:solidFill>
                  <a:srgbClr val="000000"/>
                </a:solidFill>
                <a:latin typeface="Arial"/>
                <a:ea typeface="Arial"/>
                <a:cs typeface="Arial"/>
                <a:sym typeface="Arial"/>
              </a:rPr>
              <a:t>чем ваш проект отличается от аналогов, в чем превосходит их и как это помогает решать заявленную проблему.</a:t>
            </a:r>
            <a:endParaRPr b="0" dirty="0"/>
          </a:p>
          <a:p>
            <a:pPr marL="457200" lvl="0" indent="-298450" algn="l" rtl="0">
              <a:lnSpc>
                <a:spcPct val="100000"/>
              </a:lnSpc>
              <a:spcBef>
                <a:spcPts val="0"/>
              </a:spcBef>
              <a:spcAft>
                <a:spcPts val="0"/>
              </a:spcAft>
              <a:buSzPts val="1100"/>
              <a:buChar char="●"/>
            </a:pPr>
            <a:r>
              <a:rPr lang="ru-RU" dirty="0"/>
              <a:t/>
            </a:r>
            <a:br>
              <a:rPr lang="ru-RU" dirty="0"/>
            </a:b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Мы используем такой шаблон формулировки решения, но не настаиваем на нем: </a:t>
            </a:r>
            <a:endParaRPr b="0" dirty="0"/>
          </a:p>
          <a:p>
            <a:pPr marL="457200" lvl="0" indent="-298450" algn="l" rtl="0">
              <a:lnSpc>
                <a:spcPct val="100000"/>
              </a:lnSpc>
              <a:spcBef>
                <a:spcPts val="0"/>
              </a:spcBef>
              <a:spcAft>
                <a:spcPts val="0"/>
              </a:spcAft>
              <a:buSzPts val="1100"/>
              <a:buChar char="●"/>
            </a:pPr>
            <a:r>
              <a:rPr lang="ru-RU" sz="1100" b="0" i="1" u="none" strike="noStrike" cap="none" dirty="0">
                <a:solidFill>
                  <a:srgbClr val="000000"/>
                </a:solidFill>
                <a:latin typeface="Arial"/>
                <a:ea typeface="Arial"/>
                <a:cs typeface="Arial"/>
                <a:sym typeface="Arial"/>
              </a:rPr>
              <a:t>Для &lt;пользователей&gt;, которым нужно &lt;цель/желание потребность пользователя&gt;, Наш &lt;вид решения&gt; будет выполнять &lt;главную функцию&gt;. В отличие от &lt;альтернатив&gt;, наш продукт лучше тем, что &lt;описание преимуществ&gt;.</a:t>
            </a:r>
            <a:endParaRPr b="0" dirty="0"/>
          </a:p>
          <a:p>
            <a:pPr marL="457200" lvl="0" indent="-298450" algn="l" rtl="0">
              <a:lnSpc>
                <a:spcPct val="100000"/>
              </a:lnSpc>
              <a:spcBef>
                <a:spcPts val="0"/>
              </a:spcBef>
              <a:spcAft>
                <a:spcPts val="0"/>
              </a:spcAft>
              <a:buSzPts val="1100"/>
              <a:buChar char="●"/>
            </a:pPr>
            <a:r>
              <a:rPr lang="ru-RU" b="0" dirty="0"/>
              <a:t/>
            </a:r>
            <a:br>
              <a:rPr lang="ru-RU" b="0" dirty="0"/>
            </a:br>
            <a:r>
              <a:rPr lang="ru-RU" sz="1100" b="0" i="0" u="none" strike="noStrike" cap="none" dirty="0">
                <a:solidFill>
                  <a:srgbClr val="000000"/>
                </a:solidFill>
                <a:latin typeface="Arial"/>
                <a:ea typeface="Arial"/>
                <a:cs typeface="Arial"/>
                <a:sym typeface="Arial"/>
              </a:rPr>
              <a:t>Так или иначе, из описания вашего решения должно быть понятно следующее:</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чья проблема решается</a:t>
            </a:r>
            <a:endParaRPr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что это за проблема</a:t>
            </a:r>
            <a:endParaRPr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что представляет собой ваше решение</a:t>
            </a:r>
            <a:endParaRPr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чем оно лучше аналогичных</a:t>
            </a:r>
            <a:endParaRPr dirty="0"/>
          </a:p>
          <a:p>
            <a:pPr marL="457200" lvl="0" indent="-298450" algn="l" rtl="0">
              <a:lnSpc>
                <a:spcPct val="100000"/>
              </a:lnSpc>
              <a:spcBef>
                <a:spcPts val="0"/>
              </a:spcBef>
              <a:spcAft>
                <a:spcPts val="0"/>
              </a:spcAft>
              <a:buSzPts val="1100"/>
              <a:buChar char="●"/>
            </a:pPr>
            <a:r>
              <a:rPr lang="ru-RU" b="0" dirty="0"/>
              <a:t/>
            </a:r>
            <a:br>
              <a:rPr lang="ru-RU" b="0" dirty="0"/>
            </a:br>
            <a:r>
              <a:rPr lang="ru-RU" sz="1100" b="0" i="0" u="none" strike="noStrike" cap="none" dirty="0">
                <a:solidFill>
                  <a:srgbClr val="000000"/>
                </a:solidFill>
                <a:latin typeface="Arial"/>
                <a:ea typeface="Arial"/>
                <a:cs typeface="Arial"/>
                <a:sym typeface="Arial"/>
              </a:rPr>
              <a:t>Например</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Для </a:t>
            </a:r>
            <a:r>
              <a:rPr lang="ru-RU" sz="1100" b="1" i="0" u="none" strike="noStrike" cap="none" dirty="0">
                <a:solidFill>
                  <a:srgbClr val="000000"/>
                </a:solidFill>
                <a:latin typeface="Arial"/>
                <a:ea typeface="Arial"/>
                <a:cs typeface="Arial"/>
                <a:sym typeface="Arial"/>
              </a:rPr>
              <a:t>&lt;мам с колясками&gt;</a:t>
            </a:r>
            <a:r>
              <a:rPr lang="ru-RU" sz="1100" b="0" i="0" u="none" strike="noStrike" cap="none" dirty="0">
                <a:solidFill>
                  <a:srgbClr val="000000"/>
                </a:solidFill>
                <a:latin typeface="Arial"/>
                <a:ea typeface="Arial"/>
                <a:cs typeface="Arial"/>
                <a:sym typeface="Arial"/>
              </a:rPr>
              <a:t>,</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которым нужно </a:t>
            </a:r>
            <a:r>
              <a:rPr lang="ru-RU" sz="1100" b="1" i="0" u="none" strike="noStrike" cap="none" dirty="0">
                <a:solidFill>
                  <a:srgbClr val="000000"/>
                </a:solidFill>
                <a:latin typeface="Arial"/>
                <a:ea typeface="Arial"/>
                <a:cs typeface="Arial"/>
                <a:sym typeface="Arial"/>
              </a:rPr>
              <a:t>&lt;два раза в день гулять с ребенком&gt;</a:t>
            </a:r>
            <a:r>
              <a:rPr lang="ru-RU" sz="1100" b="0" i="0" u="none" strike="noStrike" cap="none" dirty="0">
                <a:solidFill>
                  <a:srgbClr val="000000"/>
                </a:solidFill>
                <a:latin typeface="Arial"/>
                <a:ea typeface="Arial"/>
                <a:cs typeface="Arial"/>
                <a:sym typeface="Arial"/>
              </a:rPr>
              <a:t>,</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наше </a:t>
            </a:r>
            <a:r>
              <a:rPr lang="ru-RU" sz="1100" b="1" i="0" u="none" strike="noStrike" cap="none" dirty="0">
                <a:solidFill>
                  <a:srgbClr val="000000"/>
                </a:solidFill>
                <a:latin typeface="Arial"/>
                <a:ea typeface="Arial"/>
                <a:cs typeface="Arial"/>
                <a:sym typeface="Arial"/>
              </a:rPr>
              <a:t>&lt;мобильное приложение&gt;</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будет </a:t>
            </a:r>
            <a:r>
              <a:rPr lang="ru-RU" sz="1100" b="1" i="0" u="none" strike="noStrike" cap="none" dirty="0">
                <a:solidFill>
                  <a:srgbClr val="000000"/>
                </a:solidFill>
                <a:latin typeface="Arial"/>
                <a:ea typeface="Arial"/>
                <a:cs typeface="Arial"/>
                <a:sym typeface="Arial"/>
              </a:rPr>
              <a:t>&lt;строить удобные и интересные пешеходные маршруты прогулок&gt;.</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В отличие от </a:t>
            </a:r>
            <a:r>
              <a:rPr lang="ru-RU" sz="1100" b="1" i="0" u="none" strike="noStrike" cap="none" dirty="0">
                <a:solidFill>
                  <a:srgbClr val="000000"/>
                </a:solidFill>
                <a:latin typeface="Arial"/>
                <a:ea typeface="Arial"/>
                <a:cs typeface="Arial"/>
                <a:sym typeface="Arial"/>
              </a:rPr>
              <a:t>&lt;</a:t>
            </a:r>
            <a:r>
              <a:rPr lang="ru-RU" sz="1100" b="1" i="0" u="none" strike="noStrike" cap="none" dirty="0" err="1">
                <a:solidFill>
                  <a:srgbClr val="000000"/>
                </a:solidFill>
                <a:latin typeface="Arial"/>
                <a:ea typeface="Arial"/>
                <a:cs typeface="Arial"/>
                <a:sym typeface="Arial"/>
              </a:rPr>
              <a:t>Яндекс.Карт</a:t>
            </a:r>
            <a:r>
              <a:rPr lang="ru-RU" sz="1100" b="1" i="0" u="none" strike="noStrike" cap="none" dirty="0">
                <a:solidFill>
                  <a:srgbClr val="000000"/>
                </a:solidFill>
                <a:latin typeface="Arial"/>
                <a:ea typeface="Arial"/>
                <a:cs typeface="Arial"/>
                <a:sym typeface="Arial"/>
              </a:rPr>
              <a:t>, </a:t>
            </a:r>
            <a:r>
              <a:rPr lang="ru-RU" sz="1100" b="1" i="0" u="none" strike="noStrike" cap="none" dirty="0" err="1">
                <a:solidFill>
                  <a:srgbClr val="000000"/>
                </a:solidFill>
                <a:latin typeface="Arial"/>
                <a:ea typeface="Arial"/>
                <a:cs typeface="Arial"/>
                <a:sym typeface="Arial"/>
              </a:rPr>
              <a:t>Google</a:t>
            </a:r>
            <a:r>
              <a:rPr lang="ru-RU" sz="1100" b="1" i="0" u="none" strike="noStrike" cap="none" dirty="0">
                <a:solidFill>
                  <a:srgbClr val="000000"/>
                </a:solidFill>
                <a:latin typeface="Arial"/>
                <a:ea typeface="Arial"/>
                <a:cs typeface="Arial"/>
                <a:sym typeface="Arial"/>
              </a:rPr>
              <a:t> </a:t>
            </a:r>
            <a:r>
              <a:rPr lang="ru-RU" sz="1100" b="1" i="0" u="none" strike="noStrike" cap="none" dirty="0" err="1">
                <a:solidFill>
                  <a:srgbClr val="000000"/>
                </a:solidFill>
                <a:latin typeface="Arial"/>
                <a:ea typeface="Arial"/>
                <a:cs typeface="Arial"/>
                <a:sym typeface="Arial"/>
              </a:rPr>
              <a:t>Maps</a:t>
            </a:r>
            <a:r>
              <a:rPr lang="ru-RU" sz="1100" b="1" i="0" u="none" strike="noStrike" cap="none" dirty="0">
                <a:solidFill>
                  <a:srgbClr val="000000"/>
                </a:solidFill>
                <a:latin typeface="Arial"/>
                <a:ea typeface="Arial"/>
                <a:cs typeface="Arial"/>
                <a:sym typeface="Arial"/>
              </a:rPr>
              <a:t> и 2Gis&gt;</a:t>
            </a:r>
            <a:r>
              <a:rPr lang="ru-RU" sz="1100" b="0" i="0" u="none" strike="noStrike" cap="none" dirty="0">
                <a:solidFill>
                  <a:srgbClr val="000000"/>
                </a:solidFill>
                <a:latin typeface="Arial"/>
                <a:ea typeface="Arial"/>
                <a:cs typeface="Arial"/>
                <a:sym typeface="Arial"/>
              </a:rPr>
              <a:t>, наше приложение будет лучше тем,</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что </a:t>
            </a:r>
            <a:r>
              <a:rPr lang="ru-RU" sz="1100" b="1" i="0" u="none" strike="noStrike" cap="none" dirty="0">
                <a:solidFill>
                  <a:srgbClr val="000000"/>
                </a:solidFill>
                <a:latin typeface="Arial"/>
                <a:ea typeface="Arial"/>
                <a:cs typeface="Arial"/>
                <a:sym typeface="Arial"/>
              </a:rPr>
              <a:t>&lt;оно будет учитывать все пандусы, лестницы, бордюры и подземные переходы и не будет предлагать мамам с колясками идти туда, где невозможно нормально пройти пешеходу&gt;.</a:t>
            </a:r>
            <a:endParaRPr b="0" dirty="0"/>
          </a:p>
          <a:p>
            <a:pPr marL="457200" lvl="0" indent="-298450" algn="l" rtl="0">
              <a:lnSpc>
                <a:spcPct val="100000"/>
              </a:lnSpc>
              <a:spcBef>
                <a:spcPts val="0"/>
              </a:spcBef>
              <a:spcAft>
                <a:spcPts val="0"/>
              </a:spcAft>
              <a:buSzPts val="1100"/>
              <a:buChar char="●"/>
            </a:pPr>
            <a:r>
              <a:rPr lang="ru-RU" b="0" dirty="0"/>
              <a:t/>
            </a:r>
            <a:br>
              <a:rPr lang="ru-RU" b="0" dirty="0"/>
            </a:b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Насколько актуальна проблема, которую вы решаете?</a:t>
            </a:r>
            <a:endParaRPr b="0"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кто несёт ущерб и в чём он выражается? (время, деньги, здоровье и т.д.)</a:t>
            </a:r>
            <a:endParaRPr dirty="0"/>
          </a:p>
          <a:p>
            <a:pPr marL="457200" lvl="0" indent="-298450" algn="l" rtl="0">
              <a:lnSpc>
                <a:spcPct val="100000"/>
              </a:lnSpc>
              <a:spcBef>
                <a:spcPts val="0"/>
              </a:spcBef>
              <a:spcAft>
                <a:spcPts val="0"/>
              </a:spcAft>
              <a:buSzPts val="1100"/>
              <a:buChar char="●"/>
            </a:pPr>
            <a:r>
              <a:rPr lang="ru-RU" sz="1100" b="0" i="0" u="none" strike="noStrike" cap="none" dirty="0">
                <a:solidFill>
                  <a:srgbClr val="000000"/>
                </a:solidFill>
                <a:latin typeface="Arial"/>
                <a:ea typeface="Arial"/>
                <a:cs typeface="Arial"/>
                <a:sym typeface="Arial"/>
              </a:rPr>
              <a:t>что будет, если проблему не решать? к каким последствиям это приведёт в ближайшее время и в отдалённой перспективе?</a:t>
            </a:r>
            <a:endParaRPr dirty="0"/>
          </a:p>
          <a:p>
            <a:pPr marL="457200" lvl="0" indent="-298450" algn="l" rtl="0">
              <a:lnSpc>
                <a:spcPct val="100000"/>
              </a:lnSpc>
              <a:spcBef>
                <a:spcPts val="0"/>
              </a:spcBef>
              <a:spcAft>
                <a:spcPts val="0"/>
              </a:spcAft>
              <a:buSzPts val="1100"/>
              <a:buChar char="●"/>
            </a:pPr>
            <a:r>
              <a:rPr lang="ru-RU" b="0" dirty="0"/>
              <a:t/>
            </a:r>
            <a:br>
              <a:rPr lang="ru-RU" b="0" dirty="0"/>
            </a:br>
            <a:r>
              <a:rPr lang="ru-RU" sz="1100" b="0" i="0" u="none" strike="noStrike" cap="none" dirty="0">
                <a:solidFill>
                  <a:srgbClr val="000000"/>
                </a:solidFill>
                <a:latin typeface="Arial"/>
                <a:ea typeface="Arial"/>
                <a:cs typeface="Arial"/>
                <a:sym typeface="Arial"/>
              </a:rPr>
              <a:t>У вас может ещё не быть никаких данных о рынке или других цифр, которые подтверждают актуальность проблемы или задачи. Если так, пока пропустите этот слайд, но к нему нужно будет вернуться на втором этапе </a:t>
            </a:r>
            <a:r>
              <a:rPr lang="ru-RU" sz="1100" b="0" i="0" u="none" strike="noStrike" cap="none" dirty="0" err="1">
                <a:solidFill>
                  <a:srgbClr val="000000"/>
                </a:solidFill>
                <a:latin typeface="Arial"/>
                <a:ea typeface="Arial"/>
                <a:cs typeface="Arial"/>
                <a:sym typeface="Arial"/>
              </a:rPr>
              <a:t>интенсива</a:t>
            </a:r>
            <a:r>
              <a:rPr lang="ru-RU" sz="1100" b="0" i="0" u="none" strike="noStrike" cap="none" dirty="0">
                <a:solidFill>
                  <a:srgbClr val="000000"/>
                </a:solidFill>
                <a:latin typeface="Arial"/>
                <a:ea typeface="Arial"/>
                <a:cs typeface="Arial"/>
                <a:sym typeface="Arial"/>
              </a:rPr>
              <a:t> во время исследования.</a:t>
            </a:r>
            <a:endParaRPr b="0" dirty="0"/>
          </a:p>
          <a:p>
            <a:pPr marL="457200" lvl="0" indent="-298450" algn="l" rtl="0">
              <a:lnSpc>
                <a:spcPct val="100000"/>
              </a:lnSpc>
              <a:spcBef>
                <a:spcPts val="0"/>
              </a:spcBef>
              <a:spcAft>
                <a:spcPts val="0"/>
              </a:spcAft>
              <a:buSzPts val="1100"/>
              <a:buChar char="●"/>
            </a:pPr>
            <a:r>
              <a:rPr lang="ru-RU" b="0" dirty="0"/>
              <a:t/>
            </a:r>
            <a:br>
              <a:rPr lang="ru-RU" b="0" dirty="0"/>
            </a:b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9dfee845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29dfee8451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9dfee8460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9dfee8460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9dfee846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9dfee846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9dfee8460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9dfee8460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Заголовок" type="tx">
  <p:cSld name="TITLE_AND_BODY">
    <p:spTree>
      <p:nvGrpSpPr>
        <p:cNvPr id="1" name="Shape 21"/>
        <p:cNvGrpSpPr/>
        <p:nvPr/>
      </p:nvGrpSpPr>
      <p:grpSpPr>
        <a:xfrm>
          <a:off x="0" y="0"/>
          <a:ext cx="0" cy="0"/>
          <a:chOff x="0" y="0"/>
          <a:chExt cx="0" cy="0"/>
        </a:xfrm>
      </p:grpSpPr>
      <p:sp>
        <p:nvSpPr>
          <p:cNvPr id="22" name="Google Shape;22;p19"/>
          <p:cNvSpPr txBox="1">
            <a:spLocks noGrp="1"/>
          </p:cNvSpPr>
          <p:nvPr>
            <p:ph type="body" idx="1"/>
          </p:nvPr>
        </p:nvSpPr>
        <p:spPr>
          <a:xfrm>
            <a:off x="600671" y="5929932"/>
            <a:ext cx="10985503" cy="318491"/>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342900" algn="l" rtl="0">
              <a:lnSpc>
                <a:spcPct val="100000"/>
              </a:lnSpc>
              <a:spcBef>
                <a:spcPts val="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19"/>
          <p:cNvSpPr txBox="1">
            <a:spLocks noGrp="1"/>
          </p:cNvSpPr>
          <p:nvPr>
            <p:ph type="title"/>
          </p:nvPr>
        </p:nvSpPr>
        <p:spPr>
          <a:xfrm>
            <a:off x="603249" y="1287496"/>
            <a:ext cx="10985503" cy="232410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19"/>
          <p:cNvSpPr txBox="1">
            <a:spLocks noGrp="1"/>
          </p:cNvSpPr>
          <p:nvPr>
            <p:ph type="body" idx="2"/>
          </p:nvPr>
        </p:nvSpPr>
        <p:spPr>
          <a:xfrm>
            <a:off x="600672" y="3611595"/>
            <a:ext cx="10985501" cy="9525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2750"/>
              <a:buFont typeface="Arial"/>
              <a:buNone/>
              <a:defRPr sz="275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1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92"/>
              <a:buFont typeface="Arial"/>
              <a:buNone/>
              <a:defRPr sz="1092"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202173" y="318641"/>
            <a:ext cx="10514926" cy="7999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3638"/>
              <a:buFont typeface="Arial"/>
              <a:buNone/>
              <a:defRPr sz="3638"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p:cSld name="Заголовок и объект">
    <p:spTree>
      <p:nvGrpSpPr>
        <p:cNvPr id="1" name="Shape 3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Пользовательский макет">
  <p:cSld name="1_Пользовательский макет">
    <p:spTree>
      <p:nvGrpSpPr>
        <p:cNvPr id="1" name="Shape 35"/>
        <p:cNvGrpSpPr/>
        <p:nvPr/>
      </p:nvGrpSpPr>
      <p:grpSpPr>
        <a:xfrm>
          <a:off x="0" y="0"/>
          <a:ext cx="0" cy="0"/>
          <a:chOff x="0" y="0"/>
          <a:chExt cx="0" cy="0"/>
        </a:xfrm>
      </p:grpSpPr>
      <p:sp>
        <p:nvSpPr>
          <p:cNvPr id="36" name="Google Shape;36;p25"/>
          <p:cNvSpPr txBox="1">
            <a:spLocks noGrp="1"/>
          </p:cNvSpPr>
          <p:nvPr>
            <p:ph type="title"/>
          </p:nvPr>
        </p:nvSpPr>
        <p:spPr>
          <a:xfrm>
            <a:off x="202173" y="318641"/>
            <a:ext cx="10514926" cy="7999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3638"/>
              <a:buFont typeface="Arial"/>
              <a:buNone/>
              <a:defRPr sz="3638"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8"/>
          <p:cNvGrpSpPr/>
          <p:nvPr/>
        </p:nvGrpSpPr>
        <p:grpSpPr>
          <a:xfrm>
            <a:off x="-15875" y="6554570"/>
            <a:ext cx="12236450" cy="327002"/>
            <a:chOff x="-15875" y="6554788"/>
            <a:chExt cx="12236450" cy="327025"/>
          </a:xfrm>
        </p:grpSpPr>
        <p:sp>
          <p:nvSpPr>
            <p:cNvPr id="7" name="Google Shape;7;p18"/>
            <p:cNvSpPr/>
            <p:nvPr/>
          </p:nvSpPr>
          <p:spPr>
            <a:xfrm>
              <a:off x="-15875" y="6554788"/>
              <a:ext cx="1503363" cy="327025"/>
            </a:xfrm>
            <a:prstGeom prst="rect">
              <a:avLst/>
            </a:prstGeom>
            <a:blipFill rotWithShape="1">
              <a:blip r:embed="rId8">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8" name="Google Shape;8;p18"/>
            <p:cNvSpPr/>
            <p:nvPr/>
          </p:nvSpPr>
          <p:spPr>
            <a:xfrm>
              <a:off x="1481138" y="6554788"/>
              <a:ext cx="1501775" cy="327025"/>
            </a:xfrm>
            <a:prstGeom prst="rect">
              <a:avLst/>
            </a:prstGeom>
            <a:blipFill rotWithShape="1">
              <a:blip r:embed="rId9">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9" name="Google Shape;9;p18"/>
            <p:cNvSpPr/>
            <p:nvPr/>
          </p:nvSpPr>
          <p:spPr>
            <a:xfrm>
              <a:off x="2968625" y="6554788"/>
              <a:ext cx="1501775" cy="327025"/>
            </a:xfrm>
            <a:prstGeom prst="rect">
              <a:avLst/>
            </a:prstGeom>
            <a:blipFill rotWithShape="1">
              <a:blip r:embed="rId10">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0" name="Google Shape;10;p18"/>
            <p:cNvSpPr/>
            <p:nvPr/>
          </p:nvSpPr>
          <p:spPr>
            <a:xfrm>
              <a:off x="4449763" y="6554788"/>
              <a:ext cx="1503362" cy="327025"/>
            </a:xfrm>
            <a:prstGeom prst="rect">
              <a:avLst/>
            </a:prstGeom>
            <a:blipFill rotWithShape="1">
              <a:blip r:embed="rId11">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1" name="Google Shape;11;p18"/>
            <p:cNvSpPr/>
            <p:nvPr/>
          </p:nvSpPr>
          <p:spPr>
            <a:xfrm>
              <a:off x="5951538" y="6554788"/>
              <a:ext cx="1501775" cy="327025"/>
            </a:xfrm>
            <a:prstGeom prst="rect">
              <a:avLst/>
            </a:prstGeom>
            <a:blipFill rotWithShape="1">
              <a:blip r:embed="rId10">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2" name="Google Shape;12;p18"/>
            <p:cNvSpPr/>
            <p:nvPr/>
          </p:nvSpPr>
          <p:spPr>
            <a:xfrm>
              <a:off x="7419975" y="6554788"/>
              <a:ext cx="1501775" cy="327025"/>
            </a:xfrm>
            <a:prstGeom prst="rect">
              <a:avLst/>
            </a:prstGeom>
            <a:blipFill rotWithShape="1">
              <a:blip r:embed="rId12">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3" name="Google Shape;13;p18"/>
            <p:cNvSpPr/>
            <p:nvPr/>
          </p:nvSpPr>
          <p:spPr>
            <a:xfrm>
              <a:off x="8920163" y="6554788"/>
              <a:ext cx="1503362" cy="327025"/>
            </a:xfrm>
            <a:prstGeom prst="rect">
              <a:avLst/>
            </a:prstGeom>
            <a:blipFill rotWithShape="1">
              <a:blip r:embed="rId8">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4" name="Google Shape;14;p18"/>
            <p:cNvSpPr/>
            <p:nvPr/>
          </p:nvSpPr>
          <p:spPr>
            <a:xfrm>
              <a:off x="10234613" y="6554788"/>
              <a:ext cx="1503362" cy="327025"/>
            </a:xfrm>
            <a:prstGeom prst="rect">
              <a:avLst/>
            </a:prstGeom>
            <a:blipFill rotWithShape="1">
              <a:blip r:embed="rId11">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5" name="Google Shape;15;p18"/>
            <p:cNvSpPr/>
            <p:nvPr/>
          </p:nvSpPr>
          <p:spPr>
            <a:xfrm>
              <a:off x="11731625" y="6554788"/>
              <a:ext cx="488950" cy="327025"/>
            </a:xfrm>
            <a:prstGeom prst="rect">
              <a:avLst/>
            </a:prstGeom>
            <a:blipFill rotWithShape="1">
              <a:blip r:embed="rId8">
                <a:alphaModFix/>
              </a:blip>
              <a:stretch>
                <a:fillRect/>
              </a:stretch>
            </a:blipFill>
            <a:ln>
              <a:noFill/>
            </a:ln>
          </p:spPr>
          <p:txBody>
            <a:bodyPr spcFirstLastPara="1" wrap="square" lIns="41875" tIns="41875" rIns="41875" bIns="418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grpSp>
      <p:sp>
        <p:nvSpPr>
          <p:cNvPr id="16" name="Google Shape;16;p18"/>
          <p:cNvSpPr/>
          <p:nvPr/>
        </p:nvSpPr>
        <p:spPr>
          <a:xfrm>
            <a:off x="11496718" y="-7697"/>
            <a:ext cx="696871" cy="1760415"/>
          </a:xfrm>
          <a:prstGeom prst="rect">
            <a:avLst/>
          </a:prstGeom>
          <a:blipFill rotWithShape="1">
            <a:blip r:embed="rId10">
              <a:alphaModFix/>
            </a:blip>
            <a:stretch>
              <a:fillRect/>
            </a:stretch>
          </a:blipFill>
          <a:ln>
            <a:noFill/>
          </a:ln>
        </p:spPr>
        <p:txBody>
          <a:bodyPr spcFirstLastPara="1" wrap="square" lIns="25375" tIns="25375" rIns="25375" bIns="253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7" name="Google Shape;17;p18"/>
          <p:cNvSpPr/>
          <p:nvPr/>
        </p:nvSpPr>
        <p:spPr>
          <a:xfrm>
            <a:off x="11496718" y="1751131"/>
            <a:ext cx="696871" cy="1760413"/>
          </a:xfrm>
          <a:prstGeom prst="rect">
            <a:avLst/>
          </a:prstGeom>
          <a:blipFill rotWithShape="1">
            <a:blip r:embed="rId8">
              <a:alphaModFix/>
            </a:blip>
            <a:stretch>
              <a:fillRect/>
            </a:stretch>
          </a:blipFill>
          <a:ln>
            <a:noFill/>
          </a:ln>
        </p:spPr>
        <p:txBody>
          <a:bodyPr spcFirstLastPara="1" wrap="square" lIns="25375" tIns="25375" rIns="25375" bIns="253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8" name="Google Shape;18;p18"/>
          <p:cNvSpPr/>
          <p:nvPr/>
        </p:nvSpPr>
        <p:spPr>
          <a:xfrm>
            <a:off x="11496718" y="3505195"/>
            <a:ext cx="696871" cy="1760415"/>
          </a:xfrm>
          <a:prstGeom prst="rect">
            <a:avLst/>
          </a:prstGeom>
          <a:blipFill rotWithShape="1">
            <a:blip r:embed="rId12">
              <a:alphaModFix/>
            </a:blip>
            <a:stretch>
              <a:fillRect/>
            </a:stretch>
          </a:blipFill>
          <a:ln>
            <a:noFill/>
          </a:ln>
        </p:spPr>
        <p:txBody>
          <a:bodyPr spcFirstLastPara="1" wrap="square" lIns="25375" tIns="25375" rIns="25375" bIns="253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19" name="Google Shape;19;p18"/>
          <p:cNvSpPr/>
          <p:nvPr/>
        </p:nvSpPr>
        <p:spPr>
          <a:xfrm>
            <a:off x="11496718" y="5264021"/>
            <a:ext cx="696871" cy="1290547"/>
          </a:xfrm>
          <a:prstGeom prst="rect">
            <a:avLst/>
          </a:prstGeom>
          <a:blipFill rotWithShape="1">
            <a:blip r:embed="rId10">
              <a:alphaModFix/>
            </a:blip>
            <a:stretch>
              <a:fillRect/>
            </a:stretch>
          </a:blipFill>
          <a:ln>
            <a:noFill/>
          </a:ln>
        </p:spPr>
        <p:txBody>
          <a:bodyPr spcFirstLastPara="1" wrap="square" lIns="25375" tIns="25375" rIns="25375" bIns="253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rgbClr val="5E5E5E"/>
              </a:solidFill>
              <a:latin typeface="Calibri"/>
              <a:ea typeface="Calibri"/>
              <a:cs typeface="Calibri"/>
              <a:sym typeface="Calibri"/>
            </a:endParaRPr>
          </a:p>
        </p:txBody>
      </p:sp>
      <p:sp>
        <p:nvSpPr>
          <p:cNvPr id="20" name="Google Shape;20;p18"/>
          <p:cNvSpPr txBox="1"/>
          <p:nvPr/>
        </p:nvSpPr>
        <p:spPr>
          <a:xfrm>
            <a:off x="8988425" y="6564183"/>
            <a:ext cx="2743200" cy="307771"/>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FFFFFF"/>
              </a:buClr>
              <a:buSzPts val="1400"/>
              <a:buFont typeface="Arial"/>
              <a:buNone/>
            </a:pPr>
            <a:fld id="{00000000-1234-1234-1234-123412341234}" type="slidenum">
              <a:rPr lang="ru-RU" sz="1400" b="1" i="0" u="none" strike="noStrike" cap="none">
                <a:solidFill>
                  <a:srgbClr val="FFFFFF"/>
                </a:solidFill>
                <a:latin typeface="Arial"/>
                <a:ea typeface="Arial"/>
                <a:cs typeface="Arial"/>
                <a:sym typeface="Arial"/>
              </a:rPr>
              <a:t>‹#›</a:t>
            </a:fld>
            <a:endParaRPr sz="1400" b="1"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2" name="Google Shape;42;p1" descr="IMG_6814.png"/>
          <p:cNvPicPr preferRelativeResize="0"/>
          <p:nvPr/>
        </p:nvPicPr>
        <p:blipFill rotWithShape="1">
          <a:blip r:embed="rId3">
            <a:alphaModFix/>
          </a:blip>
          <a:srcRect/>
          <a:stretch/>
        </p:blipFill>
        <p:spPr>
          <a:xfrm>
            <a:off x="-59892" y="240"/>
            <a:ext cx="12251465" cy="6892441"/>
          </a:xfrm>
          <a:prstGeom prst="rect">
            <a:avLst/>
          </a:prstGeom>
          <a:noFill/>
          <a:ln>
            <a:noFill/>
          </a:ln>
        </p:spPr>
      </p:pic>
      <p:sp>
        <p:nvSpPr>
          <p:cNvPr id="44" name="Google Shape;44;p1"/>
          <p:cNvSpPr txBox="1"/>
          <p:nvPr/>
        </p:nvSpPr>
        <p:spPr>
          <a:xfrm>
            <a:off x="227616" y="2123087"/>
            <a:ext cx="8820712" cy="1234400"/>
          </a:xfrm>
          <a:prstGeom prst="rect">
            <a:avLst/>
          </a:prstGeom>
          <a:noFill/>
          <a:ln>
            <a:noFill/>
          </a:ln>
        </p:spPr>
        <p:txBody>
          <a:bodyPr spcFirstLastPara="1" wrap="square" lIns="91425" tIns="45700" rIns="91425" bIns="45700" anchor="t" anchorCtr="0">
            <a:spAutoFit/>
          </a:bodyPr>
          <a:lstStyle/>
          <a:p>
            <a:pPr marL="7701" marR="0" lvl="0" indent="0" algn="l" rtl="0">
              <a:lnSpc>
                <a:spcPct val="101924"/>
              </a:lnSpc>
              <a:spcBef>
                <a:spcPts val="0"/>
              </a:spcBef>
              <a:spcAft>
                <a:spcPts val="0"/>
              </a:spcAft>
              <a:buClr>
                <a:srgbClr val="000000"/>
              </a:buClr>
              <a:buSzPts val="3638"/>
              <a:buFont typeface="Arial"/>
              <a:buNone/>
            </a:pPr>
            <a:r>
              <a:rPr lang="ru-RU" sz="3638" b="1" i="0" u="none" strike="noStrike" cap="none" dirty="0" smtClean="0">
                <a:solidFill>
                  <a:srgbClr val="FFFFFF"/>
                </a:solidFill>
                <a:latin typeface="Arial"/>
                <a:ea typeface="Arial"/>
                <a:cs typeface="Arial"/>
                <a:sym typeface="Arial"/>
              </a:rPr>
              <a:t>МОБИЛЬНЫЙ</a:t>
            </a:r>
          </a:p>
          <a:p>
            <a:pPr marL="7701" marR="0" lvl="0" indent="0" algn="l" rtl="0">
              <a:lnSpc>
                <a:spcPct val="101924"/>
              </a:lnSpc>
              <a:spcBef>
                <a:spcPts val="0"/>
              </a:spcBef>
              <a:spcAft>
                <a:spcPts val="0"/>
              </a:spcAft>
              <a:buClr>
                <a:srgbClr val="000000"/>
              </a:buClr>
              <a:buSzPts val="3638"/>
              <a:buFont typeface="Arial"/>
              <a:buNone/>
            </a:pPr>
            <a:r>
              <a:rPr lang="ru-RU" sz="3638" b="1" dirty="0" smtClean="0">
                <a:solidFill>
                  <a:srgbClr val="FFFFFF"/>
                </a:solidFill>
              </a:rPr>
              <a:t>МЕДПУНКТ</a:t>
            </a:r>
            <a:endParaRPr lang="ru-RU" sz="3638" b="1" i="0" u="none" strike="noStrike" cap="none" dirty="0" smtClean="0">
              <a:solidFill>
                <a:srgbClr val="FFFFFF"/>
              </a:solidFill>
              <a:latin typeface="Arial"/>
              <a:ea typeface="Arial"/>
              <a:cs typeface="Arial"/>
              <a:sym typeface="Arial"/>
            </a:endParaRPr>
          </a:p>
        </p:txBody>
      </p:sp>
      <p:pic>
        <p:nvPicPr>
          <p:cNvPr id="45" name="Google Shape;45;p1"/>
          <p:cNvPicPr preferRelativeResize="0"/>
          <p:nvPr/>
        </p:nvPicPr>
        <p:blipFill rotWithShape="1">
          <a:blip r:embed="rId4">
            <a:alphaModFix/>
          </a:blip>
          <a:srcRect/>
          <a:stretch/>
        </p:blipFill>
        <p:spPr>
          <a:xfrm>
            <a:off x="119336" y="186317"/>
            <a:ext cx="2104735" cy="16585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9dfee8460b_0_17"/>
          <p:cNvSpPr txBox="1">
            <a:spLocks noGrp="1"/>
          </p:cNvSpPr>
          <p:nvPr>
            <p:ph type="title"/>
          </p:nvPr>
        </p:nvSpPr>
        <p:spPr>
          <a:xfrm>
            <a:off x="202173" y="318641"/>
            <a:ext cx="10515000" cy="800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a:t>Модель монетизации</a:t>
            </a:r>
            <a:endParaRPr/>
          </a:p>
        </p:txBody>
      </p:sp>
      <p:sp>
        <p:nvSpPr>
          <p:cNvPr id="102" name="Google Shape;102;g29dfee8460b_0_17"/>
          <p:cNvSpPr txBox="1"/>
          <p:nvPr/>
        </p:nvSpPr>
        <p:spPr>
          <a:xfrm>
            <a:off x="348396" y="1118741"/>
            <a:ext cx="10664400" cy="2369849"/>
          </a:xfrm>
          <a:prstGeom prst="rect">
            <a:avLst/>
          </a:prstGeom>
          <a:noFill/>
          <a:ln>
            <a:noFill/>
          </a:ln>
        </p:spPr>
        <p:txBody>
          <a:bodyPr spcFirstLastPara="1" wrap="square" lIns="91425" tIns="91425" rIns="91425" bIns="91425" anchor="t" anchorCtr="0">
            <a:spAutoFit/>
          </a:bodyPr>
          <a:lstStyle/>
          <a:p>
            <a:r>
              <a:rPr lang="ru-RU" sz="1600" dirty="0">
                <a:latin typeface="Circle Light"/>
              </a:rPr>
              <a:t>Можно рассматривать три сценария перспектив развития мобильных </a:t>
            </a:r>
            <a:r>
              <a:rPr lang="ru-RU" sz="1600" dirty="0" smtClean="0">
                <a:latin typeface="Circle Light"/>
              </a:rPr>
              <a:t>медпунктов.</a:t>
            </a:r>
            <a:endParaRPr lang="ru-RU" sz="1600" dirty="0">
              <a:latin typeface="Circle Light"/>
            </a:endParaRPr>
          </a:p>
          <a:p>
            <a:r>
              <a:rPr lang="ru-RU" sz="1600" dirty="0">
                <a:latin typeface="Circle Light"/>
              </a:rPr>
              <a:t> </a:t>
            </a:r>
          </a:p>
          <a:p>
            <a:r>
              <a:rPr lang="ru-RU" sz="1600" b="1" i="1" dirty="0">
                <a:latin typeface="Circle Light"/>
              </a:rPr>
              <a:t>Первый сценарий</a:t>
            </a:r>
            <a:r>
              <a:rPr lang="ru-RU" sz="1600" dirty="0">
                <a:latin typeface="Circle Light"/>
              </a:rPr>
              <a:t> </a:t>
            </a:r>
            <a:r>
              <a:rPr lang="ru-RU" sz="1600" dirty="0" smtClean="0">
                <a:latin typeface="Circle Light"/>
              </a:rPr>
              <a:t>— оказание платных услуг: </a:t>
            </a:r>
            <a:r>
              <a:rPr lang="ru-RU" sz="1600" dirty="0" smtClean="0">
                <a:solidFill>
                  <a:schemeClr val="bg2"/>
                </a:solidFill>
                <a:latin typeface="Circle Light"/>
              </a:rPr>
              <a:t>Периодический осмотр женщин – 1860р, периодический осмотр мужчин – 1590р, ФЛГ – 350р, флюорография – 800р,</a:t>
            </a:r>
            <a:r>
              <a:rPr lang="ru-RU" sz="1600" dirty="0" smtClean="0">
                <a:solidFill>
                  <a:srgbClr val="FF0000"/>
                </a:solidFill>
                <a:latin typeface="Circle Light"/>
              </a:rPr>
              <a:t> </a:t>
            </a:r>
            <a:r>
              <a:rPr lang="ru-RU" dirty="0" smtClean="0"/>
              <a:t>ЭКГ</a:t>
            </a:r>
            <a:r>
              <a:rPr lang="ru-RU" dirty="0"/>
              <a:t> </a:t>
            </a:r>
            <a:r>
              <a:rPr lang="ru-RU" dirty="0" smtClean="0"/>
              <a:t>- 750</a:t>
            </a:r>
            <a:r>
              <a:rPr lang="ru-RU" dirty="0"/>
              <a:t> </a:t>
            </a:r>
            <a:r>
              <a:rPr lang="ru-RU" dirty="0" smtClean="0"/>
              <a:t>₽,</a:t>
            </a:r>
            <a:r>
              <a:rPr lang="ru-RU" dirty="0"/>
              <a:t> </a:t>
            </a:r>
            <a:r>
              <a:rPr lang="ru-RU" dirty="0" smtClean="0"/>
              <a:t>ЭКГ </a:t>
            </a:r>
            <a:r>
              <a:rPr lang="ru-RU" dirty="0"/>
              <a:t>С </a:t>
            </a:r>
            <a:r>
              <a:rPr lang="ru-RU" dirty="0" smtClean="0"/>
              <a:t>НАГРУЗКОЙ</a:t>
            </a:r>
            <a:r>
              <a:rPr lang="ru-RU" dirty="0"/>
              <a:t> </a:t>
            </a:r>
            <a:r>
              <a:rPr lang="ru-RU" dirty="0" smtClean="0"/>
              <a:t>- 900</a:t>
            </a:r>
            <a:r>
              <a:rPr lang="ru-RU" dirty="0"/>
              <a:t> </a:t>
            </a:r>
            <a:r>
              <a:rPr lang="ru-RU" dirty="0" smtClean="0"/>
              <a:t>₽, сдача различных анализов от 200р до 1700р.</a:t>
            </a:r>
            <a:endParaRPr lang="ru-RU" dirty="0"/>
          </a:p>
          <a:p>
            <a:endParaRPr lang="ru-RU" sz="1600" i="1" dirty="0">
              <a:latin typeface="Circle Light"/>
            </a:endParaRPr>
          </a:p>
          <a:p>
            <a:r>
              <a:rPr lang="ru-RU" sz="1600" b="1" i="1" dirty="0">
                <a:latin typeface="Circle Light"/>
              </a:rPr>
              <a:t>Второй возможный сценарий</a:t>
            </a:r>
            <a:r>
              <a:rPr lang="ru-RU" sz="1600" dirty="0">
                <a:latin typeface="Circle Light"/>
              </a:rPr>
              <a:t>  — </a:t>
            </a:r>
            <a:r>
              <a:rPr lang="ru-RU" sz="1600" i="1" dirty="0" smtClean="0">
                <a:solidFill>
                  <a:schemeClr val="bg2"/>
                </a:solidFill>
                <a:latin typeface="Circle Light"/>
              </a:rPr>
              <a:t>Консультации </a:t>
            </a:r>
            <a:r>
              <a:rPr lang="ru-RU" sz="1600" i="1" dirty="0">
                <a:solidFill>
                  <a:schemeClr val="bg2"/>
                </a:solidFill>
                <a:latin typeface="Circle Light"/>
              </a:rPr>
              <a:t>специалистов  от 1000-2000 </a:t>
            </a:r>
            <a:r>
              <a:rPr lang="ru-RU" sz="1600" i="1" dirty="0" smtClean="0">
                <a:solidFill>
                  <a:schemeClr val="bg2"/>
                </a:solidFill>
                <a:latin typeface="Circle Light"/>
              </a:rPr>
              <a:t>р.</a:t>
            </a:r>
            <a:endParaRPr lang="ru-RU" sz="1600" i="1" dirty="0">
              <a:solidFill>
                <a:schemeClr val="bg2"/>
              </a:solidFill>
              <a:latin typeface="Circle Light"/>
            </a:endParaRPr>
          </a:p>
          <a:p>
            <a:endParaRPr lang="ru-RU" sz="1600" b="1" i="1" dirty="0" smtClean="0">
              <a:latin typeface="Circle Light"/>
            </a:endParaRPr>
          </a:p>
          <a:p>
            <a:r>
              <a:rPr lang="ru-RU" sz="1600" b="1" i="1" dirty="0" smtClean="0">
                <a:latin typeface="Circle Light"/>
              </a:rPr>
              <a:t>Третий </a:t>
            </a:r>
            <a:r>
              <a:rPr lang="ru-RU" sz="1600" b="1" i="1" dirty="0">
                <a:latin typeface="Circle Light"/>
              </a:rPr>
              <a:t>сценарий</a:t>
            </a:r>
            <a:r>
              <a:rPr lang="ru-RU" sz="1600" dirty="0">
                <a:latin typeface="Circle Light"/>
              </a:rPr>
              <a:t>  </a:t>
            </a:r>
            <a:r>
              <a:rPr lang="ru-RU" sz="1600" dirty="0" smtClean="0">
                <a:latin typeface="Circle Light"/>
              </a:rPr>
              <a:t>— Выездная </a:t>
            </a:r>
            <a:r>
              <a:rPr lang="ru-RU" dirty="0" smtClean="0"/>
              <a:t>диспансеризация для организаций и заводов. От 2000 р.</a:t>
            </a:r>
            <a:endParaRPr lang="ru-RU"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7"/>
          <p:cNvSpPr txBox="1">
            <a:spLocks noGrp="1"/>
          </p:cNvSpPr>
          <p:nvPr>
            <p:ph type="title"/>
          </p:nvPr>
        </p:nvSpPr>
        <p:spPr>
          <a:xfrm>
            <a:off x="162046" y="234"/>
            <a:ext cx="10514926" cy="7999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Arial"/>
              <a:buNone/>
            </a:pPr>
            <a:r>
              <a:rPr lang="ru-RU" dirty="0"/>
              <a:t>КОМАНДА</a:t>
            </a:r>
            <a:br>
              <a:rPr lang="ru-RU" dirty="0"/>
            </a:br>
            <a:r>
              <a:rPr lang="ru-RU" dirty="0"/>
              <a:t/>
            </a:r>
            <a:br>
              <a:rPr lang="ru-RU" dirty="0"/>
            </a:br>
            <a:endParaRPr sz="4038" dirty="0"/>
          </a:p>
        </p:txBody>
      </p:sp>
      <p:pic>
        <p:nvPicPr>
          <p:cNvPr id="2" name="Рисунок 1"/>
          <p:cNvPicPr>
            <a:picLocks noChangeAspect="1"/>
          </p:cNvPicPr>
          <p:nvPr/>
        </p:nvPicPr>
        <p:blipFill rotWithShape="1">
          <a:blip r:embed="rId3"/>
          <a:srcRect l="16239" t="614" r="32918" b="-614"/>
          <a:stretch/>
        </p:blipFill>
        <p:spPr>
          <a:xfrm>
            <a:off x="7558284" y="643741"/>
            <a:ext cx="3602293" cy="3980498"/>
          </a:xfrm>
          <a:prstGeom prst="rect">
            <a:avLst/>
          </a:prstGeom>
        </p:spPr>
      </p:pic>
      <p:pic>
        <p:nvPicPr>
          <p:cNvPr id="3" name="Рисунок 2"/>
          <p:cNvPicPr>
            <a:picLocks noChangeAspect="1"/>
          </p:cNvPicPr>
          <p:nvPr/>
        </p:nvPicPr>
        <p:blipFill>
          <a:blip r:embed="rId4"/>
          <a:stretch>
            <a:fillRect/>
          </a:stretch>
        </p:blipFill>
        <p:spPr>
          <a:xfrm>
            <a:off x="162046" y="643741"/>
            <a:ext cx="3182555" cy="3980498"/>
          </a:xfrm>
          <a:prstGeom prst="rect">
            <a:avLst/>
          </a:prstGeom>
        </p:spPr>
      </p:pic>
      <p:sp>
        <p:nvSpPr>
          <p:cNvPr id="4" name="Прямоугольник 3"/>
          <p:cNvSpPr/>
          <p:nvPr/>
        </p:nvSpPr>
        <p:spPr>
          <a:xfrm>
            <a:off x="394607" y="4756255"/>
            <a:ext cx="6096000" cy="738664"/>
          </a:xfrm>
          <a:prstGeom prst="rect">
            <a:avLst/>
          </a:prstGeom>
        </p:spPr>
        <p:txBody>
          <a:bodyPr>
            <a:spAutoFit/>
          </a:bodyPr>
          <a:lstStyle/>
          <a:p>
            <a:pPr lvl="0"/>
            <a:r>
              <a:rPr lang="ru-RU" dirty="0" smtClean="0"/>
              <a:t>Кузнецова Екатерина</a:t>
            </a:r>
            <a:br>
              <a:rPr lang="ru-RU" dirty="0" smtClean="0"/>
            </a:br>
            <a:r>
              <a:rPr lang="ru-RU" dirty="0" smtClean="0"/>
              <a:t>Лидер проекта</a:t>
            </a:r>
            <a:br>
              <a:rPr lang="ru-RU" dirty="0" smtClean="0"/>
            </a:br>
            <a:r>
              <a:rPr lang="ru-RU" dirty="0" smtClean="0"/>
              <a:t>Студентка 3 курса НГАТУ</a:t>
            </a:r>
            <a:endParaRPr lang="ru-RU" b="1" dirty="0"/>
          </a:p>
        </p:txBody>
      </p:sp>
      <p:sp>
        <p:nvSpPr>
          <p:cNvPr id="5" name="Прямоугольник 4"/>
          <p:cNvSpPr/>
          <p:nvPr/>
        </p:nvSpPr>
        <p:spPr>
          <a:xfrm>
            <a:off x="7642765" y="4971699"/>
            <a:ext cx="3433333" cy="523220"/>
          </a:xfrm>
          <a:prstGeom prst="rect">
            <a:avLst/>
          </a:prstGeom>
        </p:spPr>
        <p:txBody>
          <a:bodyPr wrap="square">
            <a:spAutoFit/>
          </a:bodyPr>
          <a:lstStyle/>
          <a:p>
            <a:r>
              <a:rPr lang="ru-RU" dirty="0" smtClean="0"/>
              <a:t>Каширин Даниил</a:t>
            </a:r>
          </a:p>
          <a:p>
            <a:r>
              <a:rPr lang="ru-RU" dirty="0" smtClean="0"/>
              <a:t>Студент 3 курса НГАТУ</a:t>
            </a: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7"/>
          <p:cNvSpPr/>
          <p:nvPr/>
        </p:nvSpPr>
        <p:spPr>
          <a:xfrm>
            <a:off x="-15875" y="5229200"/>
            <a:ext cx="1503363" cy="1652614"/>
          </a:xfrm>
          <a:prstGeom prst="rect">
            <a:avLst/>
          </a:prstGeom>
          <a:blipFill rotWithShape="1">
            <a:blip r:embed="rId3">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48" name="Google Shape;248;p17"/>
          <p:cNvSpPr/>
          <p:nvPr/>
        </p:nvSpPr>
        <p:spPr>
          <a:xfrm>
            <a:off x="1481138" y="5229200"/>
            <a:ext cx="1501775" cy="1652614"/>
          </a:xfrm>
          <a:prstGeom prst="rect">
            <a:avLst/>
          </a:prstGeom>
          <a:blipFill rotWithShape="1">
            <a:blip r:embed="rId4">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49" name="Google Shape;249;p17"/>
          <p:cNvSpPr/>
          <p:nvPr/>
        </p:nvSpPr>
        <p:spPr>
          <a:xfrm>
            <a:off x="2968625" y="5229200"/>
            <a:ext cx="1501775" cy="1652614"/>
          </a:xfrm>
          <a:prstGeom prst="rect">
            <a:avLst/>
          </a:prstGeom>
          <a:blipFill rotWithShape="1">
            <a:blip r:embed="rId5">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50" name="Google Shape;250;p17"/>
          <p:cNvSpPr/>
          <p:nvPr/>
        </p:nvSpPr>
        <p:spPr>
          <a:xfrm>
            <a:off x="4449763" y="5229200"/>
            <a:ext cx="1503362" cy="1652614"/>
          </a:xfrm>
          <a:prstGeom prst="rect">
            <a:avLst/>
          </a:prstGeom>
          <a:blipFill rotWithShape="1">
            <a:blip r:embed="rId6">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51" name="Google Shape;251;p17"/>
          <p:cNvSpPr/>
          <p:nvPr/>
        </p:nvSpPr>
        <p:spPr>
          <a:xfrm>
            <a:off x="5951538" y="5229200"/>
            <a:ext cx="1501775" cy="1652614"/>
          </a:xfrm>
          <a:prstGeom prst="rect">
            <a:avLst/>
          </a:prstGeom>
          <a:blipFill rotWithShape="1">
            <a:blip r:embed="rId5">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52" name="Google Shape;252;p17"/>
          <p:cNvSpPr/>
          <p:nvPr/>
        </p:nvSpPr>
        <p:spPr>
          <a:xfrm>
            <a:off x="7419975" y="5229200"/>
            <a:ext cx="1501775" cy="1652614"/>
          </a:xfrm>
          <a:prstGeom prst="rect">
            <a:avLst/>
          </a:prstGeom>
          <a:blipFill rotWithShape="1">
            <a:blip r:embed="rId7">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53" name="Google Shape;253;p17"/>
          <p:cNvSpPr/>
          <p:nvPr/>
        </p:nvSpPr>
        <p:spPr>
          <a:xfrm>
            <a:off x="8920163" y="5229200"/>
            <a:ext cx="1503362" cy="1652614"/>
          </a:xfrm>
          <a:prstGeom prst="rect">
            <a:avLst/>
          </a:prstGeom>
          <a:blipFill rotWithShape="1">
            <a:blip r:embed="rId3">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54" name="Google Shape;254;p17"/>
          <p:cNvSpPr/>
          <p:nvPr/>
        </p:nvSpPr>
        <p:spPr>
          <a:xfrm>
            <a:off x="10234613" y="5229200"/>
            <a:ext cx="1503362" cy="1652614"/>
          </a:xfrm>
          <a:prstGeom prst="rect">
            <a:avLst/>
          </a:prstGeom>
          <a:blipFill rotWithShape="1">
            <a:blip r:embed="rId6">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55" name="Google Shape;255;p17"/>
          <p:cNvSpPr/>
          <p:nvPr/>
        </p:nvSpPr>
        <p:spPr>
          <a:xfrm>
            <a:off x="11731625" y="5229200"/>
            <a:ext cx="488950" cy="1652614"/>
          </a:xfrm>
          <a:prstGeom prst="rect">
            <a:avLst/>
          </a:prstGeom>
          <a:blipFill rotWithShape="1">
            <a:blip r:embed="rId3">
              <a:alphaModFix/>
            </a:blip>
            <a:stretch>
              <a:fillRect/>
            </a:stretch>
          </a:blip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Arial"/>
              <a:ea typeface="Arial"/>
              <a:cs typeface="Arial"/>
              <a:sym typeface="Arial"/>
            </a:endParaRPr>
          </a:p>
        </p:txBody>
      </p:sp>
      <p:sp>
        <p:nvSpPr>
          <p:cNvPr id="256" name="Google Shape;256;p17"/>
          <p:cNvSpPr txBox="1"/>
          <p:nvPr/>
        </p:nvSpPr>
        <p:spPr>
          <a:xfrm>
            <a:off x="532009" y="465469"/>
            <a:ext cx="4831212" cy="4529333"/>
          </a:xfrm>
          <a:prstGeom prst="rect">
            <a:avLst/>
          </a:prstGeom>
          <a:noFill/>
          <a:ln>
            <a:noFill/>
          </a:ln>
        </p:spPr>
        <p:txBody>
          <a:bodyPr spcFirstLastPara="1" wrap="square" lIns="45700" tIns="45700" rIns="45700" bIns="45700" anchor="ctr" anchorCtr="0">
            <a:normAutofit/>
          </a:bodyPr>
          <a:lstStyle/>
          <a:p>
            <a:pPr marL="0" marR="0" lvl="0" indent="0" algn="l" rtl="0">
              <a:lnSpc>
                <a:spcPct val="100000"/>
              </a:lnSpc>
              <a:spcBef>
                <a:spcPts val="0"/>
              </a:spcBef>
              <a:spcAft>
                <a:spcPts val="0"/>
              </a:spcAft>
              <a:buClr>
                <a:srgbClr val="000000"/>
              </a:buClr>
              <a:buSzPts val="6900"/>
              <a:buFont typeface="Arial"/>
              <a:buNone/>
            </a:pPr>
            <a:r>
              <a:rPr lang="ru-RU" sz="6900" b="0" i="0" u="none" strike="noStrike" cap="none">
                <a:solidFill>
                  <a:srgbClr val="8F00FF"/>
                </a:solidFill>
                <a:latin typeface="Arial"/>
                <a:ea typeface="Arial"/>
                <a:cs typeface="Arial"/>
                <a:sym typeface="Arial"/>
              </a:rPr>
              <a:t>СПАСИБО</a:t>
            </a:r>
            <a:r>
              <a:rPr lang="ru-RU" sz="7200" b="0" i="0" u="none" strike="noStrike" cap="none">
                <a:solidFill>
                  <a:srgbClr val="8F00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300"/>
              <a:buFont typeface="Arial"/>
              <a:buNone/>
            </a:pPr>
            <a:r>
              <a:rPr lang="ru-RU" sz="2300" b="0" i="0" u="none" strike="noStrike" cap="none">
                <a:solidFill>
                  <a:srgbClr val="8F00FF"/>
                </a:solidFill>
                <a:latin typeface="Arial"/>
                <a:ea typeface="Arial"/>
                <a:cs typeface="Arial"/>
                <a:sym typeface="Arial"/>
              </a:rPr>
              <a:t>КОНТАКТЫ</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300"/>
              <a:buFont typeface="Arial"/>
              <a:buNone/>
            </a:pPr>
            <a:r>
              <a:rPr lang="ru-RU" sz="2300" b="0" i="0" u="none" strike="noStrike" cap="none">
                <a:solidFill>
                  <a:srgbClr val="1B1B1B"/>
                </a:solidFill>
                <a:latin typeface="Arial"/>
                <a:ea typeface="Arial"/>
                <a:cs typeface="Arial"/>
                <a:sym typeface="Arial"/>
              </a:rPr>
              <a:t>8 888 888 88 88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300"/>
              <a:buFont typeface="Arial"/>
              <a:buNone/>
            </a:pPr>
            <a:r>
              <a:rPr lang="ru-RU" sz="2300" b="0" i="0" u="none" strike="noStrike" cap="none">
                <a:solidFill>
                  <a:srgbClr val="1B1B1B"/>
                </a:solidFill>
                <a:latin typeface="Arial"/>
                <a:ea typeface="Arial"/>
                <a:cs typeface="Arial"/>
                <a:sym typeface="Arial"/>
              </a:rPr>
              <a:t>email</a:t>
            </a:r>
            <a:endParaRPr sz="1400" b="0" i="0" u="none" strike="noStrike" cap="none">
              <a:solidFill>
                <a:srgbClr val="000000"/>
              </a:solidFill>
              <a:latin typeface="Arial"/>
              <a:ea typeface="Arial"/>
              <a:cs typeface="Arial"/>
              <a:sym typeface="Arial"/>
            </a:endParaRPr>
          </a:p>
        </p:txBody>
      </p:sp>
      <p:pic>
        <p:nvPicPr>
          <p:cNvPr id="257" name="Google Shape;257;p17"/>
          <p:cNvPicPr preferRelativeResize="0"/>
          <p:nvPr/>
        </p:nvPicPr>
        <p:blipFill rotWithShape="1">
          <a:blip r:embed="rId8">
            <a:alphaModFix/>
          </a:blip>
          <a:srcRect t="3180" b="3180"/>
          <a:stretch/>
        </p:blipFill>
        <p:spPr>
          <a:xfrm>
            <a:off x="7539279" y="0"/>
            <a:ext cx="3970098" cy="522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6702566" y="3639946"/>
            <a:ext cx="4681266" cy="2703054"/>
          </a:xfrm>
          <a:prstGeom prst="rect">
            <a:avLst/>
          </a:prstGeom>
        </p:spPr>
      </p:pic>
      <p:pic>
        <p:nvPicPr>
          <p:cNvPr id="3" name="Рисунок 2"/>
          <p:cNvPicPr>
            <a:picLocks noChangeAspect="1"/>
          </p:cNvPicPr>
          <p:nvPr/>
        </p:nvPicPr>
        <p:blipFill>
          <a:blip r:embed="rId4"/>
          <a:stretch>
            <a:fillRect/>
          </a:stretch>
        </p:blipFill>
        <p:spPr>
          <a:xfrm>
            <a:off x="6702566" y="498190"/>
            <a:ext cx="4629086" cy="3217659"/>
          </a:xfrm>
          <a:prstGeom prst="rect">
            <a:avLst/>
          </a:prstGeom>
        </p:spPr>
      </p:pic>
      <p:sp>
        <p:nvSpPr>
          <p:cNvPr id="56" name="Google Shape;56;p3"/>
          <p:cNvSpPr txBox="1">
            <a:spLocks noGrp="1"/>
          </p:cNvSpPr>
          <p:nvPr>
            <p:ph type="title"/>
          </p:nvPr>
        </p:nvSpPr>
        <p:spPr>
          <a:xfrm>
            <a:off x="0" y="98205"/>
            <a:ext cx="10514926" cy="7999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Arial"/>
              <a:buNone/>
            </a:pPr>
            <a:r>
              <a:rPr lang="ru-RU" dirty="0" smtClean="0"/>
              <a:t>ПОЛЬЗОВАТЕЛЬ И ПРОБЛЕМА</a:t>
            </a:r>
            <a:br>
              <a:rPr lang="ru-RU" dirty="0" smtClean="0"/>
            </a:br>
            <a:r>
              <a:rPr lang="ru-RU" dirty="0" smtClean="0"/>
              <a:t/>
            </a:r>
            <a:br>
              <a:rPr lang="ru-RU" dirty="0" smtClean="0"/>
            </a:br>
            <a:endParaRPr dirty="0"/>
          </a:p>
        </p:txBody>
      </p:sp>
      <p:sp>
        <p:nvSpPr>
          <p:cNvPr id="2" name="Прямоугольник 1"/>
          <p:cNvSpPr/>
          <p:nvPr/>
        </p:nvSpPr>
        <p:spPr>
          <a:xfrm>
            <a:off x="202173" y="1059885"/>
            <a:ext cx="6096000" cy="4401205"/>
          </a:xfrm>
          <a:prstGeom prst="rect">
            <a:avLst/>
          </a:prstGeom>
        </p:spPr>
        <p:txBody>
          <a:bodyPr>
            <a:spAutoFit/>
          </a:bodyPr>
          <a:lstStyle/>
          <a:p>
            <a:r>
              <a:rPr lang="ru-RU" dirty="0"/>
              <a:t>Согласно данным Всемирной организации здравоохранения, основными причинами смерти в России в 2021-2022 годах были:</a:t>
            </a:r>
          </a:p>
          <a:p>
            <a:r>
              <a:rPr lang="ru-RU" dirty="0"/>
              <a:t>Сердечно-сосудистые заболевания (болезни сердца и инсульт) – на них приходится более 40% всех смертей, это самая частая причина смерти в России.</a:t>
            </a:r>
          </a:p>
          <a:p>
            <a:r>
              <a:rPr lang="ru-RU" dirty="0"/>
              <a:t>Рак – на него приходится около 25% всех смертей в России, причем наиболее распространенными видами являются рак легких и рак желудка.</a:t>
            </a:r>
          </a:p>
          <a:p>
            <a:r>
              <a:rPr lang="ru-RU" dirty="0"/>
              <a:t>Респираторные заболевания – включая хроническую </a:t>
            </a:r>
            <a:r>
              <a:rPr lang="ru-RU" dirty="0" err="1"/>
              <a:t>обструктивную</a:t>
            </a:r>
            <a:r>
              <a:rPr lang="ru-RU" dirty="0"/>
              <a:t> болезнь легких (ХОБЛ) и пневмонию, на них приходится около 7% смертей.</a:t>
            </a:r>
          </a:p>
          <a:p>
            <a:r>
              <a:rPr lang="ru-RU" dirty="0"/>
              <a:t>Заболевания пищеварительной системы – включая болезни печени и цирроз – составили около 4% смертей</a:t>
            </a:r>
            <a:r>
              <a:rPr lang="ru-RU" dirty="0" smtClean="0"/>
              <a:t>.</a:t>
            </a:r>
          </a:p>
          <a:p>
            <a:endParaRPr lang="ru-RU" dirty="0"/>
          </a:p>
          <a:p>
            <a:r>
              <a:rPr lang="ru-RU" dirty="0" smtClean="0"/>
              <a:t>Для людей, живущих в селах и деревнях, где нет по близости больницы, является проблемой проходить медосмотры, вовремя показываться врачу и выявлять заболевания на ранней стадии, нет возможности получить экстренную помощь.</a:t>
            </a:r>
          </a:p>
          <a:p>
            <a:endParaRPr lang="ru-RU" dirty="0"/>
          </a:p>
          <a:p>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202173" y="318641"/>
            <a:ext cx="10514926" cy="7999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Arial"/>
              <a:buNone/>
            </a:pPr>
            <a:r>
              <a:rPr lang="ru-RU" dirty="0"/>
              <a:t>КАК УЖЕ РЕШАЕТСЯ ПРОБЛЕМА</a:t>
            </a:r>
            <a:br>
              <a:rPr lang="ru-RU" dirty="0"/>
            </a:br>
            <a:r>
              <a:rPr lang="ru-RU" dirty="0"/>
              <a:t/>
            </a:r>
            <a:br>
              <a:rPr lang="ru-RU" dirty="0"/>
            </a:br>
            <a:r>
              <a:rPr lang="ru-RU" sz="2400" dirty="0" smtClean="0">
                <a:solidFill>
                  <a:schemeClr val="bg2"/>
                </a:solidFill>
              </a:rPr>
              <a:t>1.  Жители сел и деревень не обращаются к врачу, пока не станет совсем плохо.</a:t>
            </a:r>
            <a:br>
              <a:rPr lang="ru-RU" sz="2400" dirty="0" smtClean="0">
                <a:solidFill>
                  <a:schemeClr val="bg2"/>
                </a:solidFill>
              </a:rPr>
            </a:br>
            <a:r>
              <a:rPr lang="ru-RU" sz="2400" dirty="0" smtClean="0">
                <a:solidFill>
                  <a:schemeClr val="bg2"/>
                </a:solidFill>
              </a:rPr>
              <a:t>2. Занимаются самолечением или используют народную медицину.</a:t>
            </a:r>
            <a:br>
              <a:rPr lang="ru-RU" sz="2400" dirty="0" smtClean="0">
                <a:solidFill>
                  <a:schemeClr val="bg2"/>
                </a:solidFill>
              </a:rPr>
            </a:br>
            <a:r>
              <a:rPr lang="ru-RU" sz="2400" dirty="0" smtClean="0">
                <a:solidFill>
                  <a:schemeClr val="bg2"/>
                </a:solidFill>
              </a:rPr>
              <a:t>3. Тратят значительную сумму, чтобы добраться до ближайшей больницы.</a:t>
            </a:r>
            <a:br>
              <a:rPr lang="ru-RU" sz="2400" dirty="0" smtClean="0">
                <a:solidFill>
                  <a:schemeClr val="bg2"/>
                </a:solidFill>
              </a:rPr>
            </a:br>
            <a:r>
              <a:rPr lang="ru-RU" sz="2400" dirty="0" smtClean="0">
                <a:solidFill>
                  <a:schemeClr val="bg2"/>
                </a:solidFill>
              </a:rPr>
              <a:t>4. Существует «Поезд здоровья», который приезжает примерно 1-2 раза в год.</a:t>
            </a:r>
            <a:br>
              <a:rPr lang="ru-RU" sz="2400" dirty="0" smtClean="0">
                <a:solidFill>
                  <a:schemeClr val="bg2"/>
                </a:solidFill>
              </a:rPr>
            </a:br>
            <a:r>
              <a:rPr lang="ru-RU" sz="2400" dirty="0">
                <a:solidFill>
                  <a:schemeClr val="bg2"/>
                </a:solidFill>
              </a:rPr>
              <a:t/>
            </a:r>
            <a:br>
              <a:rPr lang="ru-RU" sz="2400" dirty="0">
                <a:solidFill>
                  <a:schemeClr val="bg2"/>
                </a:solidFill>
              </a:rPr>
            </a:br>
            <a:r>
              <a:rPr lang="ru-RU" sz="2400" dirty="0" smtClean="0">
                <a:solidFill>
                  <a:schemeClr val="bg2"/>
                </a:solidFill>
              </a:rPr>
              <a:t>Наш проект направлен на то, чтобы каждый человек в независимости от места жительства мог получить экстренную помощь, а так же мог проверять своё здоровье намного чаще, тем самым увеличивая продолжительности жизни.</a:t>
            </a:r>
            <a:endParaRPr dirty="0">
              <a:solidFill>
                <a:schemeClr val="bg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5"/>
          <p:cNvSpPr txBox="1">
            <a:spLocks noGrp="1"/>
          </p:cNvSpPr>
          <p:nvPr>
            <p:ph type="title"/>
          </p:nvPr>
        </p:nvSpPr>
        <p:spPr>
          <a:xfrm>
            <a:off x="202173" y="318641"/>
            <a:ext cx="10514926" cy="799971"/>
          </a:xfrm>
          <a:prstGeom prst="rect">
            <a:avLst/>
          </a:prstGeom>
          <a:noFill/>
          <a:ln>
            <a:noFill/>
          </a:ln>
        </p:spPr>
        <p:txBody>
          <a:bodyPr spcFirstLastPara="1" wrap="square" lIns="91425" tIns="45700" rIns="91425" bIns="45700" anchor="t" anchorCtr="0">
            <a:noAutofit/>
          </a:bodyPr>
          <a:lstStyle/>
          <a:p>
            <a:r>
              <a:rPr lang="ru-RU" dirty="0" smtClean="0"/>
              <a:t>РЕШЕНИЕ</a:t>
            </a:r>
            <a:br>
              <a:rPr lang="ru-RU" dirty="0" smtClean="0"/>
            </a:br>
            <a:r>
              <a:rPr lang="ru-RU" dirty="0" smtClean="0"/>
              <a:t/>
            </a:r>
            <a:br>
              <a:rPr lang="ru-RU" dirty="0" smtClean="0"/>
            </a:br>
            <a:r>
              <a:rPr lang="ru-RU" sz="1800" dirty="0" smtClean="0">
                <a:solidFill>
                  <a:schemeClr val="bg2"/>
                </a:solidFill>
              </a:rPr>
              <a:t>Мобильный медпункт решает главную проблему – своевременное оказание первичной медицинской помощи. Проведение профилактических осмотров рекомендуется как детям, так и взрослым. Регулярные медицинские осмотры помогают выявить скрытые заболевания, оценить состояние здоровья организма в целом и определить риск развития различных заболеваний.</a:t>
            </a:r>
            <a:br>
              <a:rPr lang="ru-RU" sz="1800" dirty="0" smtClean="0">
                <a:solidFill>
                  <a:schemeClr val="bg2"/>
                </a:solidFill>
              </a:rPr>
            </a:br>
            <a:r>
              <a:rPr lang="ru-RU" sz="1800" dirty="0" smtClean="0">
                <a:solidFill>
                  <a:schemeClr val="bg2"/>
                </a:solidFill>
              </a:rPr>
              <a:t/>
            </a:r>
            <a:br>
              <a:rPr lang="ru-RU" sz="1800" dirty="0" smtClean="0">
                <a:solidFill>
                  <a:schemeClr val="bg2"/>
                </a:solidFill>
              </a:rPr>
            </a:br>
            <a:r>
              <a:rPr lang="ru-RU" sz="1800" dirty="0" smtClean="0">
                <a:solidFill>
                  <a:schemeClr val="bg2"/>
                </a:solidFill>
              </a:rPr>
              <a:t>Особую роль важности профилактических осмотров играют для людей, страдающих хроническими заболеваниями. Регулярные осмотры позволяют контролировать прогресс заболевания и эффективность лечения, а также предотвращать осложнения и улучшать качество жизни. Таким образом, профилактические осмотры являются неотъемлемой частью здорового образа жизни и важны для выявления ранних стадий заболеваний, контроля хронических заболеваний и оптимизации программ здравоохранения на уровне города. Мобильная клиника предназначена для проведения медицинских осмотров с целью выявления заболеваний на ранних стадиях, оказания лечебно-профилактической помощи, повышения доступности и качества медицинских услуг жителям сельской местности. Она оснащена аппаратом ЭКГ, гинекологическим креслом, аппаратами для измерения давления и сатурации, весами, инструментами для забора анализов.</a:t>
            </a:r>
            <a:br>
              <a:rPr lang="ru-RU" sz="1800" dirty="0" smtClean="0">
                <a:solidFill>
                  <a:schemeClr val="bg2"/>
                </a:solidFill>
              </a:rPr>
            </a:br>
            <a:endParaRPr sz="1800" dirty="0">
              <a:solidFill>
                <a:schemeClr val="bg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202173" y="318641"/>
            <a:ext cx="10514926" cy="7999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Arial"/>
              <a:buNone/>
            </a:pPr>
            <a:r>
              <a:rPr lang="ru-RU"/>
              <a:t>РЫНОК</a:t>
            </a:r>
            <a:br>
              <a:rPr lang="ru-RU"/>
            </a:br>
            <a:r>
              <a:rPr lang="ru-RU"/>
              <a:t/>
            </a:r>
            <a:br>
              <a:rPr lang="ru-RU"/>
            </a:br>
            <a:endParaRPr/>
          </a:p>
        </p:txBody>
      </p:sp>
      <p:sp>
        <p:nvSpPr>
          <p:cNvPr id="2" name="Прямоугольник 1"/>
          <p:cNvSpPr/>
          <p:nvPr/>
        </p:nvSpPr>
        <p:spPr>
          <a:xfrm>
            <a:off x="272142" y="1288252"/>
            <a:ext cx="6096000" cy="3970318"/>
          </a:xfrm>
          <a:prstGeom prst="rect">
            <a:avLst/>
          </a:prstGeom>
        </p:spPr>
        <p:txBody>
          <a:bodyPr>
            <a:spAutoFit/>
          </a:bodyPr>
          <a:lstStyle/>
          <a:p>
            <a:r>
              <a:rPr lang="ru-RU" dirty="0"/>
              <a:t>Мобильные клиники могут обеспечить значительную экономию средств благодаря возможности оказывать специализированную помощь в районах с недостаточным медицинским обслуживанием, а также оказывать медицинскую помощь определенным группам населения. Внедрение мобильных медпунктов в регионах России в рамках национальной стратегии здравоохранения улучшит здоровье населения, в том числе трудоспособного, и создаст условия для экономии материальных затрат</a:t>
            </a:r>
            <a:r>
              <a:rPr lang="ru-RU" dirty="0" smtClean="0"/>
              <a:t>.</a:t>
            </a:r>
          </a:p>
          <a:p>
            <a:endParaRPr lang="ru-RU" dirty="0"/>
          </a:p>
          <a:p>
            <a:r>
              <a:rPr lang="ru-RU" dirty="0" smtClean="0"/>
              <a:t>Если не решать данную проблему, то смертность в малонаселенных пунктах будет расти, что скажется на уровне демографии в России.</a:t>
            </a:r>
            <a:br>
              <a:rPr lang="ru-RU" dirty="0" smtClean="0"/>
            </a:br>
            <a:r>
              <a:rPr lang="ru-RU" dirty="0" smtClean="0"/>
              <a:t/>
            </a:r>
            <a:br>
              <a:rPr lang="ru-RU" dirty="0" smtClean="0"/>
            </a:br>
            <a:r>
              <a:rPr lang="ru-RU" b="1" dirty="0"/>
              <a:t>Увеличение</a:t>
            </a:r>
            <a:r>
              <a:rPr lang="ru-RU" dirty="0"/>
              <a:t> </a:t>
            </a:r>
            <a:r>
              <a:rPr lang="ru-RU" b="1" dirty="0"/>
              <a:t>продолжительности</a:t>
            </a:r>
            <a:r>
              <a:rPr lang="ru-RU" dirty="0"/>
              <a:t> </a:t>
            </a:r>
            <a:r>
              <a:rPr lang="ru-RU" b="1" dirty="0"/>
              <a:t>жизни</a:t>
            </a:r>
            <a:r>
              <a:rPr lang="ru-RU" dirty="0"/>
              <a:t> — это невероятно ценный ресурс. Он дает возможность иначе взглянуть на то, что такое пожилой </a:t>
            </a:r>
            <a:r>
              <a:rPr lang="ru-RU" b="1" dirty="0"/>
              <a:t>возраст</a:t>
            </a:r>
            <a:r>
              <a:rPr lang="ru-RU" dirty="0"/>
              <a:t>, а также на то, как может складываться вся наша </a:t>
            </a:r>
            <a:r>
              <a:rPr lang="ru-RU" b="1" dirty="0"/>
              <a:t>жизнь</a:t>
            </a:r>
            <a:r>
              <a:rPr lang="ru-RU" dirty="0"/>
              <a:t>. Сегодня большинство людей могут дожить до 60 лет и </a:t>
            </a:r>
            <a:r>
              <a:rPr lang="ru-RU" dirty="0" smtClean="0"/>
              <a:t>более Наш проект направлен на то, чтобы этот показатель рос с каждым годом.</a:t>
            </a:r>
            <a:endParaRPr lang="ru-RU" dirty="0"/>
          </a:p>
        </p:txBody>
      </p:sp>
      <p:pic>
        <p:nvPicPr>
          <p:cNvPr id="3" name="Рисунок 2"/>
          <p:cNvPicPr>
            <a:picLocks noChangeAspect="1"/>
          </p:cNvPicPr>
          <p:nvPr/>
        </p:nvPicPr>
        <p:blipFill>
          <a:blip r:embed="rId3"/>
          <a:stretch>
            <a:fillRect/>
          </a:stretch>
        </p:blipFill>
        <p:spPr>
          <a:xfrm>
            <a:off x="6368142" y="1020805"/>
            <a:ext cx="4787951" cy="31919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g29dfee84517_0_0"/>
          <p:cNvSpPr txBox="1">
            <a:spLocks noGrp="1"/>
          </p:cNvSpPr>
          <p:nvPr>
            <p:ph type="title"/>
          </p:nvPr>
        </p:nvSpPr>
        <p:spPr>
          <a:xfrm>
            <a:off x="141916" y="65548"/>
            <a:ext cx="10515000" cy="800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Arial"/>
              <a:buNone/>
            </a:pPr>
            <a:r>
              <a:rPr lang="ru-RU" dirty="0"/>
              <a:t>БИЗНЕС МОДЕЛЬ</a:t>
            </a:r>
            <a:br>
              <a:rPr lang="ru-RU" dirty="0"/>
            </a:br>
            <a:r>
              <a:rPr lang="ru-RU" dirty="0"/>
              <a:t/>
            </a:r>
            <a:br>
              <a:rPr lang="ru-RU" dirty="0"/>
            </a:br>
            <a:r>
              <a:rPr lang="ru-RU" sz="1637" dirty="0" smtClean="0">
                <a:solidFill>
                  <a:schemeClr val="dk1"/>
                </a:solidFill>
              </a:rPr>
              <a:t> </a:t>
            </a:r>
            <a:endParaRPr sz="1637" dirty="0">
              <a:solidFill>
                <a:schemeClr val="dk1"/>
              </a:solidFill>
            </a:endParaRPr>
          </a:p>
        </p:txBody>
      </p:sp>
      <p:sp>
        <p:nvSpPr>
          <p:cNvPr id="77" name="Google Shape;77;g29dfee84517_0_0"/>
          <p:cNvSpPr txBox="1"/>
          <p:nvPr/>
        </p:nvSpPr>
        <p:spPr>
          <a:xfrm>
            <a:off x="743415" y="2804532"/>
            <a:ext cx="107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4" name="Таблица 3">
            <a:extLst>
              <a:ext uri="{FF2B5EF4-FFF2-40B4-BE49-F238E27FC236}">
                <a16:creationId xmlns:a16="http://schemas.microsoft.com/office/drawing/2014/main" id="{D904F641-2AF5-CD77-BDCD-B9594B6F126D}"/>
              </a:ext>
            </a:extLst>
          </p:cNvPr>
          <p:cNvGraphicFramePr>
            <a:graphicFrameLocks noGrp="1"/>
          </p:cNvGraphicFramePr>
          <p:nvPr>
            <p:extLst>
              <p:ext uri="{D42A27DB-BD31-4B8C-83A1-F6EECF244321}">
                <p14:modId xmlns:p14="http://schemas.microsoft.com/office/powerpoint/2010/main" val="3913977661"/>
              </p:ext>
            </p:extLst>
          </p:nvPr>
        </p:nvGraphicFramePr>
        <p:xfrm>
          <a:off x="84766" y="697832"/>
          <a:ext cx="11018663" cy="5685809"/>
        </p:xfrm>
        <a:graphic>
          <a:graphicData uri="http://schemas.openxmlformats.org/drawingml/2006/table">
            <a:tbl>
              <a:tblPr firstRow="1" bandRow="1">
                <a:tableStyleId>{69C7853C-536D-4A76-A0AE-DD22124D55A5}</a:tableStyleId>
              </a:tblPr>
              <a:tblGrid>
                <a:gridCol w="1496112">
                  <a:extLst>
                    <a:ext uri="{9D8B030D-6E8A-4147-A177-3AD203B41FA5}">
                      <a16:colId xmlns:a16="http://schemas.microsoft.com/office/drawing/2014/main" val="72868977"/>
                    </a:ext>
                  </a:extLst>
                </a:gridCol>
                <a:gridCol w="2915503">
                  <a:extLst>
                    <a:ext uri="{9D8B030D-6E8A-4147-A177-3AD203B41FA5}">
                      <a16:colId xmlns:a16="http://schemas.microsoft.com/office/drawing/2014/main" val="773209633"/>
                    </a:ext>
                  </a:extLst>
                </a:gridCol>
                <a:gridCol w="1097715">
                  <a:extLst>
                    <a:ext uri="{9D8B030D-6E8A-4147-A177-3AD203B41FA5}">
                      <a16:colId xmlns:a16="http://schemas.microsoft.com/office/drawing/2014/main" val="1161600126"/>
                    </a:ext>
                  </a:extLst>
                </a:gridCol>
                <a:gridCol w="1145444">
                  <a:extLst>
                    <a:ext uri="{9D8B030D-6E8A-4147-A177-3AD203B41FA5}">
                      <a16:colId xmlns:a16="http://schemas.microsoft.com/office/drawing/2014/main" val="3075131399"/>
                    </a:ext>
                  </a:extLst>
                </a:gridCol>
                <a:gridCol w="2348855">
                  <a:extLst>
                    <a:ext uri="{9D8B030D-6E8A-4147-A177-3AD203B41FA5}">
                      <a16:colId xmlns:a16="http://schemas.microsoft.com/office/drawing/2014/main" val="2405863836"/>
                    </a:ext>
                  </a:extLst>
                </a:gridCol>
                <a:gridCol w="2015034">
                  <a:extLst>
                    <a:ext uri="{9D8B030D-6E8A-4147-A177-3AD203B41FA5}">
                      <a16:colId xmlns:a16="http://schemas.microsoft.com/office/drawing/2014/main" val="1609659538"/>
                    </a:ext>
                  </a:extLst>
                </a:gridCol>
              </a:tblGrid>
              <a:tr h="1958947">
                <a:tc rowSpan="3">
                  <a:txBody>
                    <a:bodyPr/>
                    <a:lstStyle/>
                    <a:p>
                      <a:pPr>
                        <a:lnSpc>
                          <a:spcPct val="100000"/>
                        </a:lnSpc>
                      </a:pPr>
                      <a:r>
                        <a:rPr lang="ru-RU" sz="1000" dirty="0">
                          <a:solidFill>
                            <a:schemeClr val="tx1"/>
                          </a:solidFill>
                          <a:latin typeface="Times New Roman" panose="02020603050405020304" pitchFamily="18" charset="0"/>
                          <a:cs typeface="Times New Roman" panose="02020603050405020304" pitchFamily="18" charset="0"/>
                        </a:rPr>
                        <a:t>8. Ключевые партнеры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dirty="0">
                          <a:solidFill>
                            <a:schemeClr val="tx1"/>
                          </a:solidFill>
                          <a:latin typeface="Times New Roman" panose="02020603050405020304" pitchFamily="18" charset="0"/>
                          <a:cs typeface="Times New Roman" panose="02020603050405020304" pitchFamily="18" charset="0"/>
                        </a:rPr>
                        <a:t>Наши ключевые партнеры представлены в лице волонтеров, государства, предоставляющее государственную поддержку и гранты, медицинские клиники и инвесторы с их вкладами в наш проект. Ключевыми поставщиками будут являться компании, торгующие автомобилями и медицинским оборудованием. С помощью СМИ, мы можем </a:t>
                      </a:r>
                      <a:r>
                        <a:rPr kumimoji="0" lang="ru-RU" sz="1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призвать людей заняться своим здоровьем, рассказать о бесплатной диспансеризации.</a:t>
                      </a:r>
                    </a:p>
                    <a:p>
                      <a:pPr>
                        <a:lnSpc>
                          <a:spcPct val="100000"/>
                        </a:lnSpc>
                      </a:pPr>
                      <a:endParaRPr lang="ru-RU" sz="1000" b="0" dirty="0">
                        <a:solidFill>
                          <a:schemeClr val="tx1"/>
                        </a:solidFill>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solidFill>
                            <a:schemeClr val="tx1"/>
                          </a:solidFill>
                          <a:latin typeface="Times New Roman" panose="02020603050405020304" pitchFamily="18" charset="0"/>
                          <a:cs typeface="Times New Roman" panose="02020603050405020304" pitchFamily="18" charset="0"/>
                        </a:rPr>
                        <a:t>7. Ключевые действия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Для начала нам необходимо: Обозначить проблему и её масштабы. Затем провести социальный опрос среди жителей сел и деревень о том, как часто обращаются к врачу, как часто проходят диспансеризацию, провести опрос о хронических заболеваниях, показать населению результаты исследования, смертность от хронических заболеваний, сколько людей халатно относятся к своему здоровью, призвать людей заняться своим здоровьем, рассказать о бесплатной диспансеризации, провести осмотр жителей через мобильный медицинский медпункт.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Для притока доходов мы рассматриваем вариант с выездной диспансеризацией для предприятий.</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rowSpan="3" gridSpan="2">
                  <a:txBody>
                    <a:bodyPr/>
                    <a:lstStyle/>
                    <a:p>
                      <a:pPr>
                        <a:lnSpc>
                          <a:spcPct val="100000"/>
                        </a:lnSpc>
                      </a:pPr>
                      <a:r>
                        <a:rPr lang="ru-RU" sz="1000" b="1" dirty="0">
                          <a:solidFill>
                            <a:schemeClr val="tx1"/>
                          </a:solidFill>
                          <a:latin typeface="Times New Roman" panose="02020603050405020304" pitchFamily="18" charset="0"/>
                          <a:cs typeface="Times New Roman" panose="02020603050405020304" pitchFamily="18" charset="0"/>
                        </a:rPr>
                        <a:t>2. Ключевые ценности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dirty="0">
                          <a:solidFill>
                            <a:schemeClr val="tx1"/>
                          </a:solidFill>
                          <a:latin typeface="Times New Roman" panose="02020603050405020304" pitchFamily="18" charset="0"/>
                          <a:cs typeface="Times New Roman" panose="02020603050405020304" pitchFamily="18" charset="0"/>
                        </a:rPr>
                        <a:t>Сегодня наша первоочередная задача – провести полную диспансеризацию населения, оказание медицинской помощи в выездных (полевых) условиях или при отсутствии инфраструктуры.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dirty="0">
                          <a:solidFill>
                            <a:schemeClr val="tx1"/>
                          </a:solidFill>
                          <a:latin typeface="Times New Roman" panose="02020603050405020304" pitchFamily="18" charset="0"/>
                          <a:cs typeface="Times New Roman" panose="02020603050405020304" pitchFamily="18" charset="0"/>
                        </a:rPr>
                        <a:t>Особую роль важности профилактических осмотров играют для людей, страдающих хроническими заболеваниями. Регулярные осмотры позволяют контролировать прогресс заболевания и эффективность лечения, а также предотвращать осложнения и улучшать качество жизни. </a:t>
                      </a:r>
                      <a:endParaRPr lang="en-US" sz="1000" b="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dirty="0">
                          <a:solidFill>
                            <a:schemeClr val="tx1"/>
                          </a:solidFill>
                          <a:latin typeface="Times New Roman" panose="02020603050405020304" pitchFamily="18" charset="0"/>
                          <a:cs typeface="Times New Roman" panose="02020603050405020304" pitchFamily="18" charset="0"/>
                        </a:rPr>
                        <a:t>Проведение профилактических осмотров рекомендуется как детям, так и взрослым. </a:t>
                      </a:r>
                      <a:endParaRPr lang="en-US" sz="1000" b="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dirty="0">
                          <a:solidFill>
                            <a:schemeClr val="tx1"/>
                          </a:solidFill>
                          <a:latin typeface="Times New Roman" panose="02020603050405020304" pitchFamily="18" charset="0"/>
                          <a:cs typeface="Times New Roman" panose="02020603050405020304" pitchFamily="18" charset="0"/>
                        </a:rPr>
                        <a:t>Регулярные медицинские осмотры помогают выявить скрытые заболевания, оценить состояние здоровья организма в целом и определить риск развития различных заболеваний.</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rowSpan="3" hMerge="1">
                  <a:txBody>
                    <a:bodyPr/>
                    <a:lstStyle/>
                    <a:p>
                      <a:endParaRPr lang="ru-RU"/>
                    </a:p>
                  </a:txBody>
                  <a:tcPr/>
                </a:tc>
                <a:tc>
                  <a:txBody>
                    <a:bodyPr/>
                    <a:lstStyle/>
                    <a:p>
                      <a:pPr>
                        <a:lnSpc>
                          <a:spcPct val="100000"/>
                        </a:lnSpc>
                      </a:pPr>
                      <a:r>
                        <a:rPr lang="ru-RU" sz="1000" dirty="0">
                          <a:solidFill>
                            <a:schemeClr val="tx1"/>
                          </a:solidFill>
                          <a:latin typeface="Times New Roman" panose="02020603050405020304" pitchFamily="18" charset="0"/>
                          <a:cs typeface="Times New Roman" panose="02020603050405020304" pitchFamily="18" charset="0"/>
                        </a:rPr>
                        <a:t>4. Взаимоотношения с клиентами</a:t>
                      </a:r>
                    </a:p>
                    <a:p>
                      <a:pPr>
                        <a:lnSpc>
                          <a:spcPct val="100000"/>
                        </a:lnSpc>
                      </a:pPr>
                      <a:r>
                        <a:rPr lang="ru-RU" sz="1000" b="0" dirty="0">
                          <a:solidFill>
                            <a:schemeClr val="tx1"/>
                          </a:solidFill>
                          <a:latin typeface="Times New Roman" panose="02020603050405020304" pitchFamily="18" charset="0"/>
                          <a:cs typeface="Times New Roman" panose="02020603050405020304" pitchFamily="18" charset="0"/>
                        </a:rPr>
                        <a:t>Каждый клиент нашей медицинской клиники очень важен для нас, так как мы хотим, что бы каждый человек чувствовал себя здоровым. Так же отличным решением будет создание национальной программы развития мобильных клиник, которая сделает возможной формирование единой базы — все мобильные клиники будут учтены. В данном случае речь идет о партнерской программе государства и частных предпринимателей.</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rowSpan="3">
                  <a:txBody>
                    <a:bodyPr/>
                    <a:lstStyle/>
                    <a:p>
                      <a:pPr marL="0" indent="0" algn="ctr">
                        <a:lnSpc>
                          <a:spcPct val="100000"/>
                        </a:lnSpc>
                        <a:buNone/>
                      </a:pPr>
                      <a:r>
                        <a:rPr lang="ru-RU" sz="1000" dirty="0">
                          <a:solidFill>
                            <a:schemeClr val="tx1"/>
                          </a:solidFill>
                          <a:latin typeface="Times New Roman" panose="02020603050405020304" pitchFamily="18" charset="0"/>
                          <a:cs typeface="Times New Roman" panose="02020603050405020304" pitchFamily="18" charset="0"/>
                        </a:rPr>
                        <a:t>1. Сегменты потребителей</a:t>
                      </a:r>
                    </a:p>
                    <a:p>
                      <a:pPr marL="0" indent="0" algn="l">
                        <a:lnSpc>
                          <a:spcPct val="100000"/>
                        </a:lnSpc>
                        <a:buNone/>
                      </a:pPr>
                      <a:r>
                        <a:rPr lang="ru-RU" sz="1000" b="0" dirty="0">
                          <a:solidFill>
                            <a:schemeClr val="tx1"/>
                          </a:solidFill>
                          <a:latin typeface="Times New Roman" panose="02020603050405020304" pitchFamily="18" charset="0"/>
                          <a:cs typeface="Times New Roman" panose="02020603050405020304" pitchFamily="18" charset="0"/>
                        </a:rPr>
                        <a:t>Люди, которые не обращаются к врачу до того, пока ситуация не ухудшится, используют народную медицину, занимаются самолечением, ездят в ближайшие города за оказанием медицинской помощи.</a:t>
                      </a:r>
                      <a:endParaRPr lang="en-US" sz="1000" b="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endParaRPr lang="ru-RU" sz="800" dirty="0">
                        <a:solidFill>
                          <a:schemeClr val="tx1"/>
                        </a:solidFill>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extLst>
                  <a:ext uri="{0D108BD9-81ED-4DB2-BD59-A6C34878D82A}">
                    <a16:rowId xmlns:a16="http://schemas.microsoft.com/office/drawing/2014/main" val="2466594289"/>
                  </a:ext>
                </a:extLst>
              </a:tr>
              <a:tr h="492510">
                <a:tc vMerge="1">
                  <a:txBody>
                    <a:bodyPr/>
                    <a:lstStyle/>
                    <a:p>
                      <a:endParaRPr lang="ru-RU"/>
                    </a:p>
                  </a:txBody>
                  <a:tcPr/>
                </a:tc>
                <a:tc vMerge="1">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endParaRPr lang="ru-RU"/>
                    </a:p>
                  </a:txBody>
                  <a:tcPr/>
                </a:tc>
                <a:tc hMerge="1" vMerge="1">
                  <a:txBody>
                    <a:bodyPr/>
                    <a:lstStyle/>
                    <a:p>
                      <a:endParaRPr lang="ru-RU"/>
                    </a:p>
                  </a:txBody>
                  <a:tcPr/>
                </a:tc>
                <a:tc rowSpan="2">
                  <a:txBody>
                    <a:bodyPr/>
                    <a:lstStyle/>
                    <a:p>
                      <a:pPr>
                        <a:lnSpc>
                          <a:spcPct val="100000"/>
                        </a:lnSpc>
                      </a:pPr>
                      <a:r>
                        <a:rPr lang="ru-RU" sz="1000" b="1" dirty="0">
                          <a:solidFill>
                            <a:schemeClr val="tx1"/>
                          </a:solidFill>
                          <a:latin typeface="Times New Roman" panose="02020603050405020304" pitchFamily="18" charset="0"/>
                          <a:cs typeface="Times New Roman" panose="02020603050405020304" pitchFamily="18" charset="0"/>
                        </a:rPr>
                        <a:t>3. Каналы</a:t>
                      </a:r>
                    </a:p>
                    <a:p>
                      <a:pPr>
                        <a:lnSpc>
                          <a:spcPct val="100000"/>
                        </a:lnSpc>
                      </a:pPr>
                      <a:r>
                        <a:rPr lang="ru-RU" sz="1000" dirty="0">
                          <a:solidFill>
                            <a:schemeClr val="tx1"/>
                          </a:solidFill>
                          <a:latin typeface="Times New Roman" panose="02020603050405020304" pitchFamily="18" charset="0"/>
                          <a:cs typeface="Times New Roman" panose="02020603050405020304" pitchFamily="18" charset="0"/>
                        </a:rPr>
                        <a:t>Любой желающий, который беспокоится о собственном здоровье,</a:t>
                      </a:r>
                    </a:p>
                    <a:p>
                      <a:pPr>
                        <a:lnSpc>
                          <a:spcPct val="100000"/>
                        </a:lnSpc>
                      </a:pPr>
                      <a:r>
                        <a:rPr lang="ru-RU" sz="1000" dirty="0">
                          <a:solidFill>
                            <a:schemeClr val="tx1"/>
                          </a:solidFill>
                          <a:latin typeface="Times New Roman" panose="02020603050405020304" pitchFamily="18" charset="0"/>
                          <a:cs typeface="Times New Roman" panose="02020603050405020304" pitchFamily="18" charset="0"/>
                        </a:rPr>
                        <a:t> может ознакомиться с  нашей программой благодаря сайту Министерства Здоровья, социальным сетям и сайту нашего проект. </a:t>
                      </a:r>
                      <a:r>
                        <a:rPr lang="ru-RU" sz="1000" dirty="0">
                          <a:latin typeface="Times New Roman" panose="02020603050405020304" pitchFamily="18" charset="0"/>
                          <a:cs typeface="Times New Roman" panose="02020603050405020304" pitchFamily="18" charset="0"/>
                        </a:rPr>
                        <a:t>создание национальной программы развития мобильных клиник, которая сделает возможной формирование единой базы — все мобильные клиники будут учтены. В данном случае речь идет о партнерской программе государства и частных предпринимателей.</a:t>
                      </a:r>
                      <a:endParaRPr lang="ru-RU" sz="1000" b="0" dirty="0">
                        <a:solidFill>
                          <a:schemeClr val="tx1"/>
                        </a:solidFill>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vMerge="1">
                  <a:txBody>
                    <a:bodyPr/>
                    <a:lstStyle/>
                    <a:p>
                      <a:endParaRPr lang="ru-RU"/>
                    </a:p>
                  </a:txBody>
                  <a:tcPr/>
                </a:tc>
                <a:extLst>
                  <a:ext uri="{0D108BD9-81ED-4DB2-BD59-A6C34878D82A}">
                    <a16:rowId xmlns:a16="http://schemas.microsoft.com/office/drawing/2014/main" val="4009167102"/>
                  </a:ext>
                </a:extLst>
              </a:tr>
              <a:tr h="1814327">
                <a:tc vMerge="1">
                  <a:txBody>
                    <a:bodyPr/>
                    <a:lstStyle/>
                    <a:p>
                      <a:endParaRPr lang="ru-RU"/>
                    </a:p>
                  </a:txBody>
                  <a:tcPr/>
                </a:tc>
                <a:tc>
                  <a:txBody>
                    <a:bodyPr/>
                    <a:lstStyle/>
                    <a:p>
                      <a:pPr>
                        <a:lnSpc>
                          <a:spcPct val="100000"/>
                        </a:lnSpc>
                      </a:pPr>
                      <a:r>
                        <a:rPr lang="ru-RU" sz="1000" b="1" dirty="0">
                          <a:solidFill>
                            <a:schemeClr val="tx1"/>
                          </a:solidFill>
                          <a:latin typeface="Times New Roman" panose="02020603050405020304" pitchFamily="18" charset="0"/>
                          <a:cs typeface="Times New Roman" panose="02020603050405020304" pitchFamily="18" charset="0"/>
                        </a:rPr>
                        <a:t>6. Ключевые ресурсы</a:t>
                      </a:r>
                    </a:p>
                    <a:p>
                      <a:pPr>
                        <a:lnSpc>
                          <a:spcPct val="100000"/>
                        </a:lnSpc>
                      </a:pPr>
                      <a:r>
                        <a:rPr lang="ru-RU" sz="1000" b="0" dirty="0">
                          <a:solidFill>
                            <a:schemeClr val="tx1"/>
                          </a:solidFill>
                          <a:latin typeface="Times New Roman" panose="02020603050405020304" pitchFamily="18" charset="0"/>
                          <a:cs typeface="Times New Roman" panose="02020603050405020304" pitchFamily="18" charset="0"/>
                        </a:rPr>
                        <a:t>Для того, что бы люди обращали внимание к мобильной клинике, необходимо призвать людей забиться о собственном здоровье. Каждый клиент нашей медицинской клиники очень важен для нас, так как мы хотим, что бы каждый человек чувствовал себя, так же он</a:t>
                      </a:r>
                      <a:r>
                        <a:rPr lang="ru-RU" sz="1000" dirty="0">
                          <a:solidFill>
                            <a:schemeClr val="tx1"/>
                          </a:solidFill>
                          <a:latin typeface="Times New Roman" panose="02020603050405020304" pitchFamily="18" charset="0"/>
                          <a:cs typeface="Times New Roman" panose="02020603050405020304" pitchFamily="18" charset="0"/>
                        </a:rPr>
                        <a:t> может ознакомиться с  нашей программой благодаря сайту Министерства Здоровья, социальным сетям и сайту нашего проекта </a:t>
                      </a:r>
                      <a:endParaRPr lang="ru-RU" sz="1000" b="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Для притока доходов мы рассматриваем вариант с выездной диспансеризацией для предприятий.</a:t>
                      </a:r>
                    </a:p>
                  </a:txBody>
                  <a:tcPr>
                    <a:gradFill flip="none" rotWithShape="1">
                      <a:gsLst>
                        <a:gs pos="81006">
                          <a:schemeClr val="accent1">
                            <a:tint val="44500"/>
                            <a:satMod val="160000"/>
                          </a:schemeClr>
                        </a:gs>
                        <a:gs pos="96000">
                          <a:schemeClr val="accent1">
                            <a:tint val="44500"/>
                            <a:satMod val="160000"/>
                          </a:schemeClr>
                        </a:gs>
                      </a:gsLst>
                      <a:path path="circle">
                        <a:fillToRect l="100000" t="100000"/>
                      </a:path>
                      <a:tileRect r="-100000" b="-100000"/>
                    </a:gradFill>
                  </a:tcPr>
                </a:tc>
                <a:tc gridSpan="2" vMerge="1">
                  <a:txBody>
                    <a:bodyPr/>
                    <a:lstStyle/>
                    <a:p>
                      <a:endParaRPr lang="ru-RU"/>
                    </a:p>
                  </a:txBody>
                  <a:tcPr/>
                </a:tc>
                <a:tc hMerge="1" vMerge="1">
                  <a:txBody>
                    <a:bodyPr/>
                    <a:lstStyle/>
                    <a:p>
                      <a:endParaRPr lang="ru-RU"/>
                    </a:p>
                  </a:txBody>
                  <a:tcPr/>
                </a:tc>
                <a:tc vMerge="1">
                  <a:txBody>
                    <a:bodyPr/>
                    <a:lstStyle/>
                    <a:p>
                      <a:r>
                        <a:rPr lang="ru-RU" sz="1200" b="1" dirty="0">
                          <a:solidFill>
                            <a:schemeClr val="tx1"/>
                          </a:solidFill>
                          <a:latin typeface="Times New Roman" panose="02020603050405020304" pitchFamily="18" charset="0"/>
                          <a:cs typeface="Times New Roman" panose="02020603050405020304" pitchFamily="18" charset="0"/>
                        </a:rPr>
                        <a:t>3. Каналы</a:t>
                      </a:r>
                    </a:p>
                    <a:p>
                      <a:r>
                        <a:rPr lang="ru-RU" sz="1200" dirty="0">
                          <a:solidFill>
                            <a:schemeClr val="tx1"/>
                          </a:solidFill>
                          <a:latin typeface="Times New Roman" panose="02020603050405020304" pitchFamily="18" charset="0"/>
                          <a:cs typeface="Times New Roman" panose="02020603050405020304" pitchFamily="18" charset="0"/>
                        </a:rPr>
                        <a:t>Любой желающий, который беспокоится о собственном здоровье,</a:t>
                      </a:r>
                    </a:p>
                    <a:p>
                      <a:r>
                        <a:rPr lang="ru-RU" sz="1200" dirty="0">
                          <a:solidFill>
                            <a:schemeClr val="tx1"/>
                          </a:solidFill>
                          <a:latin typeface="Times New Roman" panose="02020603050405020304" pitchFamily="18" charset="0"/>
                          <a:cs typeface="Times New Roman" panose="02020603050405020304" pitchFamily="18" charset="0"/>
                        </a:rPr>
                        <a:t> может ознакомиться с  нашей программой благодаря сайту Министерства Здоровья, социальным сетям и сайту нашего проекта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ru-RU"/>
                    </a:p>
                  </a:txBody>
                  <a:tcPr/>
                </a:tc>
                <a:extLst>
                  <a:ext uri="{0D108BD9-81ED-4DB2-BD59-A6C34878D82A}">
                    <a16:rowId xmlns:a16="http://schemas.microsoft.com/office/drawing/2014/main" val="1607744837"/>
                  </a:ext>
                </a:extLst>
              </a:tr>
              <a:tr h="1200419">
                <a:tc gridSpan="3">
                  <a:txBody>
                    <a:bodyPr/>
                    <a:lstStyle/>
                    <a:p>
                      <a:pPr>
                        <a:lnSpc>
                          <a:spcPct val="100000"/>
                        </a:lnSpc>
                      </a:pPr>
                      <a:r>
                        <a:rPr lang="en-US" sz="1000" b="1" dirty="0">
                          <a:solidFill>
                            <a:schemeClr val="tx1"/>
                          </a:solidFill>
                          <a:latin typeface="Times New Roman" panose="02020603050405020304" pitchFamily="18" charset="0"/>
                          <a:cs typeface="Times New Roman" panose="02020603050405020304" pitchFamily="18" charset="0"/>
                        </a:rPr>
                        <a:t>9</a:t>
                      </a:r>
                      <a:r>
                        <a:rPr lang="ru-RU" sz="1000" b="1" dirty="0">
                          <a:solidFill>
                            <a:schemeClr val="tx1"/>
                          </a:solidFill>
                          <a:latin typeface="Times New Roman" panose="02020603050405020304" pitchFamily="18" charset="0"/>
                          <a:cs typeface="Times New Roman" panose="02020603050405020304" pitchFamily="18" charset="0"/>
                        </a:rPr>
                        <a:t>. Структура расходов</a:t>
                      </a:r>
                    </a:p>
                    <a:p>
                      <a:pPr>
                        <a:lnSpc>
                          <a:spcPct val="100000"/>
                        </a:lnSpc>
                      </a:pPr>
                      <a:r>
                        <a:rPr lang="ru-RU" sz="1000" dirty="0">
                          <a:solidFill>
                            <a:schemeClr val="tx1"/>
                          </a:solidFill>
                          <a:latin typeface="Times New Roman" panose="02020603050405020304" pitchFamily="18" charset="0"/>
                          <a:cs typeface="Times New Roman" panose="02020603050405020304" pitchFamily="18" charset="0"/>
                        </a:rPr>
                        <a:t>Самыми важными затратами является покупка автомобилей с оборудованием, для осуществления медицинской помощи и медицинских осмотров. Основные ключевые действие и ресурсы– поиск инвесторов, которые могут вложиться в наш проект. </a:t>
                      </a:r>
                    </a:p>
                    <a:p>
                      <a:pPr>
                        <a:lnSpc>
                          <a:spcPct val="100000"/>
                        </a:lnSpc>
                      </a:pPr>
                      <a:endParaRPr lang="ru-RU" sz="900" dirty="0">
                        <a:solidFill>
                          <a:schemeClr val="tx1"/>
                        </a:solidFill>
                        <a:latin typeface="Times New Roman" panose="02020603050405020304" pitchFamily="18" charset="0"/>
                        <a:cs typeface="Times New Roman" panose="02020603050405020304" pitchFamily="18" charset="0"/>
                      </a:endParaRPr>
                    </a:p>
                    <a:p>
                      <a:pPr>
                        <a:lnSpc>
                          <a:spcPct val="100000"/>
                        </a:lnSpc>
                      </a:pPr>
                      <a:endParaRPr lang="ru-RU" sz="900" dirty="0">
                        <a:solidFill>
                          <a:schemeClr val="tx1"/>
                        </a:solidFill>
                        <a:latin typeface="Times New Roman" panose="02020603050405020304" pitchFamily="18" charset="0"/>
                        <a:cs typeface="Times New Roman" panose="02020603050405020304" pitchFamily="18" charset="0"/>
                      </a:endParaRPr>
                    </a:p>
                  </a:txBody>
                  <a:tcPr>
                    <a:gradFill flip="none" rotWithShape="1">
                      <a:gsLst>
                        <a:gs pos="81006">
                          <a:schemeClr val="accent1">
                            <a:tint val="44500"/>
                            <a:satMod val="160000"/>
                          </a:schemeClr>
                        </a:gs>
                        <a:gs pos="96000">
                          <a:schemeClr val="accent1">
                            <a:tint val="44500"/>
                            <a:satMod val="160000"/>
                          </a:schemeClr>
                        </a:gs>
                      </a:gsLst>
                      <a:path path="circle">
                        <a:fillToRect l="100000" t="100000"/>
                      </a:path>
                      <a:tileRect r="-100000" b="-100000"/>
                    </a:gradFill>
                  </a:tcPr>
                </a:tc>
                <a:tc hMerge="1">
                  <a:txBody>
                    <a:bodyPr/>
                    <a:lstStyle/>
                    <a:p>
                      <a:endParaRPr lang="ru-RU"/>
                    </a:p>
                  </a:txBody>
                  <a:tcPr/>
                </a:tc>
                <a:tc hMerge="1">
                  <a:txBody>
                    <a:bodyPr/>
                    <a:lstStyle/>
                    <a:p>
                      <a:endParaRPr lang="ru-RU"/>
                    </a:p>
                  </a:txBody>
                  <a:tcPr/>
                </a:tc>
                <a:tc gridSpan="3">
                  <a:txBody>
                    <a:bodyPr/>
                    <a:lstStyle/>
                    <a:p>
                      <a:pPr>
                        <a:lnSpc>
                          <a:spcPct val="100000"/>
                        </a:lnSpc>
                      </a:pPr>
                      <a:r>
                        <a:rPr lang="ru-RU" sz="1000" b="1" dirty="0">
                          <a:solidFill>
                            <a:schemeClr val="tx1"/>
                          </a:solidFill>
                          <a:latin typeface="Times New Roman" panose="02020603050405020304" pitchFamily="18" charset="0"/>
                          <a:cs typeface="Times New Roman" panose="02020603050405020304" pitchFamily="18" charset="0"/>
                        </a:rPr>
                        <a:t>5. Потолок доходов</a:t>
                      </a:r>
                    </a:p>
                    <a:p>
                      <a:pPr>
                        <a:lnSpc>
                          <a:spcPct val="100000"/>
                        </a:lnSpc>
                      </a:pPr>
                      <a:r>
                        <a:rPr lang="ru-RU" sz="1000" dirty="0">
                          <a:solidFill>
                            <a:schemeClr val="tx1"/>
                          </a:solidFill>
                          <a:latin typeface="Times New Roman" panose="02020603050405020304" pitchFamily="18" charset="0"/>
                          <a:cs typeface="Times New Roman" panose="02020603050405020304" pitchFamily="18" charset="0"/>
                        </a:rPr>
                        <a:t>Наши клиенты готовы платить за профилактические осмотры, которые невозможно пройти в ближайших больницах или при не возможности добраться до ближайшего ФАПа. Так же предприятия, которые не хотят, что бы работники, которым необходимо пройти диспансеризацию, отрывались от рабочего места на полный рабочий день. Оплата данных услуг может производить через полис ОМС. Доля каждого из проекта составляет 50% от суммы общего дохода.</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1371128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29dfee8460b_0_1"/>
          <p:cNvSpPr txBox="1">
            <a:spLocks noGrp="1"/>
          </p:cNvSpPr>
          <p:nvPr>
            <p:ph type="title"/>
          </p:nvPr>
        </p:nvSpPr>
        <p:spPr>
          <a:xfrm>
            <a:off x="238805" y="73477"/>
            <a:ext cx="10515000" cy="800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t>АНАЛИЗ КОНКУРЕНТОВ</a:t>
            </a:r>
            <a:endParaRPr dirty="0"/>
          </a:p>
        </p:txBody>
      </p:sp>
      <p:graphicFrame>
        <p:nvGraphicFramePr>
          <p:cNvPr id="6" name="Таблица 5"/>
          <p:cNvGraphicFramePr>
            <a:graphicFrameLocks noGrp="1"/>
          </p:cNvGraphicFramePr>
          <p:nvPr>
            <p:extLst>
              <p:ext uri="{D42A27DB-BD31-4B8C-83A1-F6EECF244321}">
                <p14:modId xmlns:p14="http://schemas.microsoft.com/office/powerpoint/2010/main" val="2001546601"/>
              </p:ext>
            </p:extLst>
          </p:nvPr>
        </p:nvGraphicFramePr>
        <p:xfrm>
          <a:off x="238805" y="640361"/>
          <a:ext cx="10893021" cy="5457875"/>
        </p:xfrm>
        <a:graphic>
          <a:graphicData uri="http://schemas.openxmlformats.org/drawingml/2006/table">
            <a:tbl>
              <a:tblPr firstRow="1" bandRow="1">
                <a:tableStyleId>{0CB60DEF-E4D2-4328-9374-F8487588C77A}</a:tableStyleId>
              </a:tblPr>
              <a:tblGrid>
                <a:gridCol w="3631007">
                  <a:extLst>
                    <a:ext uri="{9D8B030D-6E8A-4147-A177-3AD203B41FA5}">
                      <a16:colId xmlns:a16="http://schemas.microsoft.com/office/drawing/2014/main" val="7152901"/>
                    </a:ext>
                  </a:extLst>
                </a:gridCol>
                <a:gridCol w="3631007">
                  <a:extLst>
                    <a:ext uri="{9D8B030D-6E8A-4147-A177-3AD203B41FA5}">
                      <a16:colId xmlns:a16="http://schemas.microsoft.com/office/drawing/2014/main" val="2299345956"/>
                    </a:ext>
                  </a:extLst>
                </a:gridCol>
                <a:gridCol w="3631007">
                  <a:extLst>
                    <a:ext uri="{9D8B030D-6E8A-4147-A177-3AD203B41FA5}">
                      <a16:colId xmlns:a16="http://schemas.microsoft.com/office/drawing/2014/main" val="1147700314"/>
                    </a:ext>
                  </a:extLst>
                </a:gridCol>
              </a:tblGrid>
              <a:tr h="270007">
                <a:tc>
                  <a:txBody>
                    <a:bodyPr/>
                    <a:lstStyle/>
                    <a:p>
                      <a:r>
                        <a:rPr lang="ru-RU" dirty="0" smtClean="0"/>
                        <a:t>Основные параметры</a:t>
                      </a:r>
                      <a:endParaRPr lang="ru-RU" dirty="0"/>
                    </a:p>
                  </a:txBody>
                  <a:tcPr/>
                </a:tc>
                <a:tc>
                  <a:txBody>
                    <a:bodyPr/>
                    <a:lstStyle/>
                    <a:p>
                      <a:r>
                        <a:rPr lang="ru-RU" dirty="0" smtClean="0"/>
                        <a:t>Поезд здоровья</a:t>
                      </a:r>
                      <a:endParaRPr lang="ru-RU" dirty="0"/>
                    </a:p>
                  </a:txBody>
                  <a:tcPr/>
                </a:tc>
                <a:tc>
                  <a:txBody>
                    <a:bodyPr/>
                    <a:lstStyle/>
                    <a:p>
                      <a:r>
                        <a:rPr lang="ru-RU" dirty="0" smtClean="0"/>
                        <a:t>Мобильный медпункт</a:t>
                      </a:r>
                      <a:endParaRPr lang="ru-RU" dirty="0"/>
                    </a:p>
                  </a:txBody>
                  <a:tcPr/>
                </a:tc>
                <a:extLst>
                  <a:ext uri="{0D108BD9-81ED-4DB2-BD59-A6C34878D82A}">
                    <a16:rowId xmlns:a16="http://schemas.microsoft.com/office/drawing/2014/main" val="3285087070"/>
                  </a:ext>
                </a:extLst>
              </a:tr>
              <a:tr h="270007">
                <a:tc>
                  <a:txBody>
                    <a:bodyPr/>
                    <a:lstStyle/>
                    <a:p>
                      <a:r>
                        <a:rPr lang="ru-RU" dirty="0" smtClean="0"/>
                        <a:t>Мобильность</a:t>
                      </a:r>
                      <a:endParaRPr lang="ru-RU" dirty="0"/>
                    </a:p>
                  </a:txBody>
                  <a:tcPr/>
                </a:tc>
                <a:tc>
                  <a:txBody>
                    <a:bodyPr/>
                    <a:lstStyle/>
                    <a:p>
                      <a:r>
                        <a:rPr lang="ru-RU" dirty="0" smtClean="0"/>
                        <a:t>+</a:t>
                      </a:r>
                      <a:endParaRPr lang="ru-RU" dirty="0"/>
                    </a:p>
                  </a:txBody>
                  <a:tcPr/>
                </a:tc>
                <a:tc>
                  <a:txBody>
                    <a:bodyPr/>
                    <a:lstStyle/>
                    <a:p>
                      <a:r>
                        <a:rPr lang="ru-RU" dirty="0" smtClean="0"/>
                        <a:t>+</a:t>
                      </a:r>
                      <a:endParaRPr lang="ru-RU" dirty="0"/>
                    </a:p>
                  </a:txBody>
                  <a:tcPr/>
                </a:tc>
                <a:extLst>
                  <a:ext uri="{0D108BD9-81ED-4DB2-BD59-A6C34878D82A}">
                    <a16:rowId xmlns:a16="http://schemas.microsoft.com/office/drawing/2014/main" val="3460004404"/>
                  </a:ext>
                </a:extLst>
              </a:tr>
              <a:tr h="1026026">
                <a:tc>
                  <a:txBody>
                    <a:bodyPr/>
                    <a:lstStyle/>
                    <a:p>
                      <a:r>
                        <a:rPr lang="ru-RU" dirty="0" smtClean="0"/>
                        <a:t>Доступность</a:t>
                      </a:r>
                      <a:endParaRPr lang="ru-RU" dirty="0"/>
                    </a:p>
                  </a:txBody>
                  <a:tcPr/>
                </a:tc>
                <a:tc>
                  <a:txBody>
                    <a:bodyPr/>
                    <a:lstStyle/>
                    <a:p>
                      <a:r>
                        <a:rPr lang="ru-RU" sz="1400" b="0" i="0" u="none" strike="noStrike" cap="none" dirty="0" smtClean="0">
                          <a:solidFill>
                            <a:schemeClr val="dk1"/>
                          </a:solidFill>
                          <a:effectLst/>
                          <a:latin typeface="Gilroy"/>
                          <a:ea typeface="Gilroy"/>
                          <a:cs typeface="Gilroy"/>
                          <a:sym typeface="Arial"/>
                        </a:rPr>
                        <a:t>«Что можно сделать за 1 день работы на станции, когда при оптимальной нагрузке на поезд 120-140 чел.</a:t>
                      </a:r>
                    </a:p>
                    <a:p>
                      <a:r>
                        <a:rPr lang="ru-RU" sz="1400" b="0" i="0" u="none" strike="noStrike" cap="none" dirty="0" smtClean="0">
                          <a:solidFill>
                            <a:schemeClr val="dk1"/>
                          </a:solidFill>
                          <a:effectLst/>
                          <a:latin typeface="Gilroy"/>
                          <a:ea typeface="Gilroy"/>
                          <a:cs typeface="Gilroy"/>
                          <a:sym typeface="Arial"/>
                        </a:rPr>
                        <a:t>приходят 500-1000, только дать красивую выписку с рекомендациями»</a:t>
                      </a:r>
                      <a:endParaRPr lang="ru-RU" sz="1400" b="0" i="0" u="none" strike="noStrike" cap="none" dirty="0">
                        <a:solidFill>
                          <a:schemeClr val="dk1"/>
                        </a:solidFill>
                        <a:effectLst/>
                        <a:latin typeface="Gilroy"/>
                        <a:ea typeface="Gilroy"/>
                        <a:cs typeface="Gilroy"/>
                        <a:sym typeface="Arial"/>
                      </a:endParaRPr>
                    </a:p>
                  </a:txBody>
                  <a:tcPr/>
                </a:tc>
                <a:tc>
                  <a:txBody>
                    <a:bodyPr/>
                    <a:lstStyle/>
                    <a:p>
                      <a:r>
                        <a:rPr lang="ru-RU" dirty="0" smtClean="0"/>
                        <a:t>Мобильный медпункт работает каждый день. Есть</a:t>
                      </a:r>
                      <a:r>
                        <a:rPr lang="ru-RU" baseline="0" dirty="0" smtClean="0"/>
                        <a:t> возможность прийти и сдать анализы без глобальных очередей.</a:t>
                      </a:r>
                      <a:endParaRPr lang="ru-RU" dirty="0"/>
                    </a:p>
                  </a:txBody>
                  <a:tcPr/>
                </a:tc>
                <a:extLst>
                  <a:ext uri="{0D108BD9-81ED-4DB2-BD59-A6C34878D82A}">
                    <a16:rowId xmlns:a16="http://schemas.microsoft.com/office/drawing/2014/main" val="721564943"/>
                  </a:ext>
                </a:extLst>
              </a:tr>
              <a:tr h="459012">
                <a:tc>
                  <a:txBody>
                    <a:bodyPr/>
                    <a:lstStyle/>
                    <a:p>
                      <a:r>
                        <a:rPr lang="ru-RU" dirty="0" smtClean="0"/>
                        <a:t>Как</a:t>
                      </a:r>
                      <a:r>
                        <a:rPr lang="ru-RU" baseline="0" dirty="0" smtClean="0"/>
                        <a:t> часто можно обратиться?</a:t>
                      </a:r>
                      <a:endParaRPr lang="ru-RU" dirty="0"/>
                    </a:p>
                  </a:txBody>
                  <a:tcPr/>
                </a:tc>
                <a:tc>
                  <a:txBody>
                    <a:bodyPr/>
                    <a:lstStyle/>
                    <a:p>
                      <a:r>
                        <a:rPr lang="ru-RU" dirty="0" smtClean="0"/>
                        <a:t>Примерно 1-2 раза в год, если удастся</a:t>
                      </a:r>
                      <a:r>
                        <a:rPr lang="ru-RU" baseline="0" dirty="0" smtClean="0"/>
                        <a:t> записаться.</a:t>
                      </a:r>
                      <a:endParaRPr lang="ru-RU" dirty="0"/>
                    </a:p>
                  </a:txBody>
                  <a:tcPr/>
                </a:tc>
                <a:tc>
                  <a:txBody>
                    <a:bodyPr/>
                    <a:lstStyle/>
                    <a:p>
                      <a:r>
                        <a:rPr lang="ru-RU" dirty="0" smtClean="0"/>
                        <a:t>Каждый</a:t>
                      </a:r>
                      <a:r>
                        <a:rPr lang="ru-RU" baseline="0" dirty="0" smtClean="0"/>
                        <a:t> день</a:t>
                      </a:r>
                      <a:endParaRPr lang="ru-RU" dirty="0"/>
                    </a:p>
                  </a:txBody>
                  <a:tcPr/>
                </a:tc>
                <a:extLst>
                  <a:ext uri="{0D108BD9-81ED-4DB2-BD59-A6C34878D82A}">
                    <a16:rowId xmlns:a16="http://schemas.microsoft.com/office/drawing/2014/main" val="282941911"/>
                  </a:ext>
                </a:extLst>
              </a:tr>
              <a:tr h="1404035">
                <a:tc>
                  <a:txBody>
                    <a:bodyPr/>
                    <a:lstStyle/>
                    <a:p>
                      <a:r>
                        <a:rPr lang="ru-RU" dirty="0" smtClean="0"/>
                        <a:t>Оснащение медицинской</a:t>
                      </a:r>
                      <a:r>
                        <a:rPr lang="ru-RU" baseline="0" dirty="0" smtClean="0"/>
                        <a:t> аппаратурой</a:t>
                      </a:r>
                      <a:endParaRPr lang="ru-RU" dirty="0"/>
                    </a:p>
                  </a:txBody>
                  <a:tcPr/>
                </a:tc>
                <a:tc>
                  <a:txBody>
                    <a:bodyPr/>
                    <a:lstStyle/>
                    <a:p>
                      <a:r>
                        <a:rPr lang="ru-RU" dirty="0" smtClean="0"/>
                        <a:t>«</a:t>
                      </a:r>
                      <a:r>
                        <a:rPr lang="ru-RU" sz="1400" b="0" i="0" u="none" strike="noStrike" cap="none" dirty="0" smtClean="0">
                          <a:solidFill>
                            <a:schemeClr val="dk1"/>
                          </a:solidFill>
                          <a:effectLst/>
                          <a:latin typeface="Gilroy"/>
                          <a:ea typeface="Gilroy"/>
                          <a:cs typeface="Gilroy"/>
                          <a:sym typeface="Arial"/>
                        </a:rPr>
                        <a:t>диагностической аппаратурой эти поезда оснащены не плохо, но при вибрации (движении) на большие расстояния, она быстро выходит из строя»</a:t>
                      </a:r>
                      <a:endParaRPr lang="ru-RU" dirty="0"/>
                    </a:p>
                  </a:txBody>
                  <a:tcPr/>
                </a:tc>
                <a:tc>
                  <a:txBody>
                    <a:bodyPr/>
                    <a:lstStyle/>
                    <a:p>
                      <a:r>
                        <a:rPr lang="ru-RU" dirty="0" smtClean="0">
                          <a:solidFill>
                            <a:schemeClr val="bg2"/>
                          </a:solidFill>
                        </a:rPr>
                        <a:t>Оснащен аппаратом ЭКГ, гинекологическим креслом, аппаратами для измерения давления и сатурации, весами, инструментами для забора анализов,</a:t>
                      </a:r>
                      <a:r>
                        <a:rPr lang="ru-RU" baseline="0" dirty="0" smtClean="0">
                          <a:solidFill>
                            <a:schemeClr val="bg2"/>
                          </a:solidFill>
                        </a:rPr>
                        <a:t> аппаратура для оказания экстренной медицинской помощи.</a:t>
                      </a:r>
                      <a:endParaRPr lang="ru-RU" dirty="0">
                        <a:solidFill>
                          <a:schemeClr val="bg2"/>
                        </a:solidFill>
                      </a:endParaRPr>
                    </a:p>
                  </a:txBody>
                  <a:tcPr/>
                </a:tc>
                <a:extLst>
                  <a:ext uri="{0D108BD9-81ED-4DB2-BD59-A6C34878D82A}">
                    <a16:rowId xmlns:a16="http://schemas.microsoft.com/office/drawing/2014/main" val="3390596298"/>
                  </a:ext>
                </a:extLst>
              </a:tr>
              <a:tr h="1026026">
                <a:tc>
                  <a:txBody>
                    <a:bodyPr/>
                    <a:lstStyle/>
                    <a:p>
                      <a:r>
                        <a:rPr lang="ru-RU" dirty="0" smtClean="0"/>
                        <a:t>Качество услуг</a:t>
                      </a:r>
                      <a:endParaRPr lang="ru-RU" dirty="0"/>
                    </a:p>
                  </a:txBody>
                  <a:tcPr/>
                </a:tc>
                <a:tc>
                  <a:txBody>
                    <a:bodyPr/>
                    <a:lstStyle/>
                    <a:p>
                      <a:r>
                        <a:rPr lang="ru-RU" sz="1400" b="0" i="0" u="none" strike="noStrike" cap="none" dirty="0" smtClean="0">
                          <a:solidFill>
                            <a:schemeClr val="dk1"/>
                          </a:solidFill>
                          <a:effectLst/>
                          <a:latin typeface="Gilroy"/>
                          <a:ea typeface="Gilroy"/>
                          <a:cs typeface="Gilroy"/>
                          <a:sym typeface="Arial"/>
                        </a:rPr>
                        <a:t>«Только дать красивую выписку с рекомендациями, качественно выполнить в тех условиях на 95% не возможно»</a:t>
                      </a:r>
                      <a:endParaRPr lang="ru-RU" dirty="0"/>
                    </a:p>
                  </a:txBody>
                  <a:tcPr/>
                </a:tc>
                <a:tc>
                  <a:txBody>
                    <a:bodyPr/>
                    <a:lstStyle/>
                    <a:p>
                      <a:r>
                        <a:rPr lang="ru-RU" dirty="0" smtClean="0"/>
                        <a:t>Оснащен необходимым современным оборудованием, качественное</a:t>
                      </a:r>
                      <a:r>
                        <a:rPr lang="ru-RU" baseline="0" dirty="0" smtClean="0"/>
                        <a:t> </a:t>
                      </a:r>
                      <a:r>
                        <a:rPr lang="ru-RU" dirty="0" smtClean="0"/>
                        <a:t>медицинского обслуживание с участием квалифицированного персонала в особых условиях.</a:t>
                      </a:r>
                      <a:endParaRPr lang="ru-RU" dirty="0"/>
                    </a:p>
                  </a:txBody>
                  <a:tcPr/>
                </a:tc>
                <a:extLst>
                  <a:ext uri="{0D108BD9-81ED-4DB2-BD59-A6C34878D82A}">
                    <a16:rowId xmlns:a16="http://schemas.microsoft.com/office/drawing/2014/main" val="142797355"/>
                  </a:ext>
                </a:extLst>
              </a:tr>
              <a:tr h="270007">
                <a:tc>
                  <a:txBody>
                    <a:bodyPr/>
                    <a:lstStyle/>
                    <a:p>
                      <a:r>
                        <a:rPr lang="ru-RU" dirty="0" smtClean="0"/>
                        <a:t>Оказание экстренной</a:t>
                      </a:r>
                      <a:r>
                        <a:rPr lang="ru-RU" baseline="0" dirty="0" smtClean="0"/>
                        <a:t> МП</a:t>
                      </a:r>
                      <a:endParaRPr lang="ru-RU" dirty="0"/>
                    </a:p>
                  </a:txBody>
                  <a:tcPr/>
                </a:tc>
                <a:tc>
                  <a:txBody>
                    <a:bodyPr/>
                    <a:lstStyle/>
                    <a:p>
                      <a:r>
                        <a:rPr lang="ru-RU" dirty="0" smtClean="0"/>
                        <a:t>-</a:t>
                      </a:r>
                      <a:endParaRPr lang="ru-RU" dirty="0"/>
                    </a:p>
                  </a:txBody>
                  <a:tcPr/>
                </a:tc>
                <a:tc>
                  <a:txBody>
                    <a:bodyPr/>
                    <a:lstStyle/>
                    <a:p>
                      <a:r>
                        <a:rPr lang="ru-RU" dirty="0" smtClean="0"/>
                        <a:t>+</a:t>
                      </a:r>
                      <a:endParaRPr lang="ru-RU" dirty="0"/>
                    </a:p>
                  </a:txBody>
                  <a:tcPr/>
                </a:tc>
                <a:extLst>
                  <a:ext uri="{0D108BD9-81ED-4DB2-BD59-A6C34878D82A}">
                    <a16:rowId xmlns:a16="http://schemas.microsoft.com/office/drawing/2014/main" val="3303536010"/>
                  </a:ext>
                </a:extLst>
              </a:tr>
              <a:tr h="270007">
                <a:tc>
                  <a:txBody>
                    <a:bodyPr/>
                    <a:lstStyle/>
                    <a:p>
                      <a:r>
                        <a:rPr lang="ru-RU" dirty="0" smtClean="0"/>
                        <a:t>Оказание платных услуг</a:t>
                      </a:r>
                      <a:endParaRPr lang="ru-RU" dirty="0"/>
                    </a:p>
                  </a:txBody>
                  <a:tcPr/>
                </a:tc>
                <a:tc>
                  <a:txBody>
                    <a:bodyPr/>
                    <a:lstStyle/>
                    <a:p>
                      <a:r>
                        <a:rPr lang="ru-RU" dirty="0" smtClean="0"/>
                        <a:t>-</a:t>
                      </a:r>
                      <a:endParaRPr lang="ru-RU" dirty="0"/>
                    </a:p>
                  </a:txBody>
                  <a:tcPr/>
                </a:tc>
                <a:tc>
                  <a:txBody>
                    <a:bodyPr/>
                    <a:lstStyle/>
                    <a:p>
                      <a:r>
                        <a:rPr lang="ru-RU" dirty="0" smtClean="0"/>
                        <a:t>+</a:t>
                      </a:r>
                      <a:endParaRPr lang="ru-RU" dirty="0"/>
                    </a:p>
                  </a:txBody>
                  <a:tcPr/>
                </a:tc>
                <a:extLst>
                  <a:ext uri="{0D108BD9-81ED-4DB2-BD59-A6C34878D82A}">
                    <a16:rowId xmlns:a16="http://schemas.microsoft.com/office/drawing/2014/main" val="203440930"/>
                  </a:ext>
                </a:extLst>
              </a:tr>
            </a:tbl>
          </a:graphicData>
        </a:graphic>
      </p:graphicFrame>
      <p:sp>
        <p:nvSpPr>
          <p:cNvPr id="7" name="Прямоугольник 6"/>
          <p:cNvSpPr/>
          <p:nvPr/>
        </p:nvSpPr>
        <p:spPr>
          <a:xfrm>
            <a:off x="238805" y="6098236"/>
            <a:ext cx="10628244" cy="461665"/>
          </a:xfrm>
          <a:prstGeom prst="rect">
            <a:avLst/>
          </a:prstGeom>
        </p:spPr>
        <p:txBody>
          <a:bodyPr wrap="square">
            <a:spAutoFit/>
          </a:bodyPr>
          <a:lstStyle/>
          <a:p>
            <a:r>
              <a:rPr lang="ru-RU" sz="1200" dirty="0" smtClean="0"/>
              <a:t>Данные о «Поезд здоровья» были взяты с сайта: </a:t>
            </a:r>
            <a:r>
              <a:rPr lang="en-US" sz="1200" dirty="0" smtClean="0"/>
              <a:t>https</a:t>
            </a:r>
            <a:r>
              <a:rPr lang="en-US" sz="1200" dirty="0"/>
              <a:t>://www.doktornarabote.ru/publication/single/pliusy-i-minusy-poezdov-zdorovia-117651?isRecommended=False</a:t>
            </a:r>
            <a:endParaRPr lang="ru-RU"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29dfee8460b_0_6"/>
          <p:cNvSpPr txBox="1">
            <a:spLocks noGrp="1"/>
          </p:cNvSpPr>
          <p:nvPr>
            <p:ph type="title"/>
          </p:nvPr>
        </p:nvSpPr>
        <p:spPr>
          <a:xfrm>
            <a:off x="202173" y="318641"/>
            <a:ext cx="10515000" cy="800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a:t>Road Map  на будущее</a:t>
            </a:r>
            <a:endParaRPr/>
          </a:p>
        </p:txBody>
      </p:sp>
      <p:sp>
        <p:nvSpPr>
          <p:cNvPr id="89" name="Google Shape;89;g29dfee8460b_0_6"/>
          <p:cNvSpPr txBox="1"/>
          <p:nvPr/>
        </p:nvSpPr>
        <p:spPr>
          <a:xfrm>
            <a:off x="1750750" y="1828800"/>
            <a:ext cx="1047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0" name="Google Shape;90;g29dfee8460b_0_6"/>
          <p:cNvSpPr txBox="1"/>
          <p:nvPr/>
        </p:nvSpPr>
        <p:spPr>
          <a:xfrm>
            <a:off x="396721" y="1196161"/>
            <a:ext cx="5008036" cy="3877954"/>
          </a:xfrm>
          <a:prstGeom prst="rect">
            <a:avLst/>
          </a:prstGeom>
          <a:noFill/>
          <a:ln>
            <a:noFill/>
          </a:ln>
        </p:spPr>
        <p:txBody>
          <a:bodyPr spcFirstLastPara="1" wrap="square" lIns="91425" tIns="91425" rIns="91425" bIns="91425" anchor="t" anchorCtr="0">
            <a:spAutoFit/>
          </a:bodyPr>
          <a:lstStyle/>
          <a:p>
            <a:r>
              <a:rPr lang="ru-RU" sz="1600" dirty="0">
                <a:latin typeface="Bahnschrift" panose="020B0502040204020203" pitchFamily="34" charset="0"/>
              </a:rPr>
              <a:t> 2 машины на поселение  - 5 000 жителей</a:t>
            </a:r>
          </a:p>
          <a:p>
            <a:endParaRPr lang="ru-RU" sz="1600" dirty="0">
              <a:latin typeface="Bahnschrift" panose="020B0502040204020203" pitchFamily="34" charset="0"/>
            </a:endParaRPr>
          </a:p>
          <a:p>
            <a:r>
              <a:rPr lang="ru-RU" sz="1600" dirty="0">
                <a:latin typeface="Bahnschrift" panose="020B0502040204020203" pitchFamily="34" charset="0"/>
              </a:rPr>
              <a:t>Средний чек =( </a:t>
            </a:r>
            <a:r>
              <a:rPr lang="ru-RU" sz="1600" dirty="0" smtClean="0">
                <a:latin typeface="Bahnschrift" panose="020B0502040204020203" pitchFamily="34" charset="0"/>
              </a:rPr>
              <a:t>1860+1590+350+800+750+900+800)\</a:t>
            </a:r>
            <a:r>
              <a:rPr lang="ru-RU" sz="1600" dirty="0">
                <a:latin typeface="Bahnschrift" panose="020B0502040204020203" pitchFamily="34" charset="0"/>
              </a:rPr>
              <a:t>7</a:t>
            </a:r>
            <a:r>
              <a:rPr lang="ru-RU" sz="1600" dirty="0" smtClean="0">
                <a:latin typeface="Bahnschrift" panose="020B0502040204020203" pitchFamily="34" charset="0"/>
              </a:rPr>
              <a:t> </a:t>
            </a:r>
            <a:r>
              <a:rPr lang="ru-RU" sz="1600" dirty="0">
                <a:latin typeface="Bahnschrift" panose="020B0502040204020203" pitchFamily="34" charset="0"/>
              </a:rPr>
              <a:t>= </a:t>
            </a:r>
            <a:r>
              <a:rPr lang="ru-RU" sz="1600" dirty="0" smtClean="0">
                <a:latin typeface="Bahnschrift" panose="020B0502040204020203" pitchFamily="34" charset="0"/>
              </a:rPr>
              <a:t>1025</a:t>
            </a:r>
            <a:r>
              <a:rPr lang="ru-RU" sz="1600" dirty="0" smtClean="0">
                <a:latin typeface="Bahnschrift" panose="020B0502040204020203" pitchFamily="34" charset="0"/>
              </a:rPr>
              <a:t>р</a:t>
            </a:r>
            <a:endParaRPr lang="ru-RU" sz="1600" dirty="0">
              <a:latin typeface="Bahnschrift" panose="020B0502040204020203" pitchFamily="34" charset="0"/>
            </a:endParaRPr>
          </a:p>
          <a:p>
            <a:endParaRPr lang="ru-RU" sz="1600" dirty="0">
              <a:latin typeface="Bahnschrift" panose="020B0502040204020203" pitchFamily="34" charset="0"/>
            </a:endParaRPr>
          </a:p>
          <a:p>
            <a:r>
              <a:rPr lang="ru-RU" sz="1600" dirty="0">
                <a:latin typeface="Bahnschrift" panose="020B0502040204020203" pitchFamily="34" charset="0"/>
              </a:rPr>
              <a:t>2000 продаж план в месяц * средний чек =  </a:t>
            </a:r>
            <a:r>
              <a:rPr lang="ru-RU" sz="1600" dirty="0" smtClean="0">
                <a:latin typeface="Bahnschrift" panose="020B0502040204020203" pitchFamily="34" charset="0"/>
              </a:rPr>
              <a:t>2050000р</a:t>
            </a:r>
            <a:r>
              <a:rPr lang="ru-RU" sz="1600" dirty="0">
                <a:latin typeface="Bahnschrift" panose="020B0502040204020203" pitchFamily="34" charset="0"/>
              </a:rPr>
              <a:t> </a:t>
            </a:r>
            <a:r>
              <a:rPr lang="ru-RU" sz="1600" dirty="0" smtClean="0">
                <a:latin typeface="Bahnschrift" panose="020B0502040204020203" pitchFamily="34" charset="0"/>
              </a:rPr>
              <a:t>- п</a:t>
            </a:r>
            <a:r>
              <a:rPr lang="ru-RU" sz="1600" dirty="0" smtClean="0">
                <a:latin typeface="Bahnschrift" panose="020B0502040204020203" pitchFamily="34" charset="0"/>
              </a:rPr>
              <a:t>ланируемый </a:t>
            </a:r>
            <a:r>
              <a:rPr lang="ru-RU" sz="1600" dirty="0">
                <a:latin typeface="Bahnschrift" panose="020B0502040204020203" pitchFamily="34" charset="0"/>
              </a:rPr>
              <a:t>ежемесячный объем </a:t>
            </a:r>
            <a:r>
              <a:rPr lang="ru-RU" sz="1600" dirty="0" smtClean="0">
                <a:latin typeface="Bahnschrift" panose="020B0502040204020203" pitchFamily="34" charset="0"/>
              </a:rPr>
              <a:t>продаж:</a:t>
            </a:r>
            <a:endParaRPr lang="ru-RU" sz="1600" dirty="0">
              <a:latin typeface="Bahnschrift" panose="020B0502040204020203" pitchFamily="34" charset="0"/>
            </a:endParaRPr>
          </a:p>
          <a:p>
            <a:endParaRPr lang="ru-RU" sz="1600" dirty="0">
              <a:latin typeface="Bahnschrift" panose="020B0502040204020203" pitchFamily="34" charset="0"/>
            </a:endParaRPr>
          </a:p>
          <a:p>
            <a:r>
              <a:rPr lang="ru-RU" sz="1600" dirty="0">
                <a:latin typeface="Bahnschrift" panose="020B0502040204020203" pitchFamily="34" charset="0"/>
              </a:rPr>
              <a:t>ПЕОП *12 месяц = </a:t>
            </a:r>
            <a:r>
              <a:rPr lang="ru-RU" sz="1600" dirty="0" smtClean="0">
                <a:latin typeface="Bahnschrift" panose="020B0502040204020203" pitchFamily="34" charset="0"/>
              </a:rPr>
              <a:t>24600000</a:t>
            </a:r>
            <a:r>
              <a:rPr lang="ru-RU" sz="1600" dirty="0" smtClean="0">
                <a:latin typeface="Bahnschrift" panose="020B0502040204020203" pitchFamily="34" charset="0"/>
              </a:rPr>
              <a:t> – планируемый объем </a:t>
            </a:r>
            <a:r>
              <a:rPr lang="ru-RU" sz="1600" dirty="0">
                <a:latin typeface="Bahnschrift" panose="020B0502040204020203" pitchFamily="34" charset="0"/>
              </a:rPr>
              <a:t>продаж на </a:t>
            </a:r>
            <a:r>
              <a:rPr lang="ru-RU" sz="1600" dirty="0" smtClean="0">
                <a:latin typeface="Bahnschrift" panose="020B0502040204020203" pitchFamily="34" charset="0"/>
              </a:rPr>
              <a:t>год</a:t>
            </a:r>
          </a:p>
          <a:p>
            <a:endParaRPr lang="ru-RU" sz="1600" dirty="0">
              <a:latin typeface="Bahnschrift" panose="020B0502040204020203" pitchFamily="34" charset="0"/>
            </a:endParaRPr>
          </a:p>
          <a:p>
            <a:r>
              <a:rPr lang="ru-RU" sz="1600" dirty="0" smtClean="0">
                <a:latin typeface="Bahnschrift" panose="020B0502040204020203" pitchFamily="34" charset="0"/>
              </a:rPr>
              <a:t>Так же планируется увеличение оказываемых услуг, заключение договоров на ежегодные медосмотры с организациями.</a:t>
            </a:r>
            <a:endParaRPr lang="ru-RU" sz="1600" dirty="0">
              <a:latin typeface="Bahnschrift" panose="020B0502040204020203" pitchFamily="34" charset="0"/>
            </a:endParaRPr>
          </a:p>
        </p:txBody>
      </p:sp>
      <p:graphicFrame>
        <p:nvGraphicFramePr>
          <p:cNvPr id="5" name="Table 272">
            <a:extLst>
              <a:ext uri="{FF2B5EF4-FFF2-40B4-BE49-F238E27FC236}">
                <a16:creationId xmlns:a16="http://schemas.microsoft.com/office/drawing/2014/main" id="{418193C4-B42F-1D4A-908A-BC50B94F627A}"/>
              </a:ext>
            </a:extLst>
          </p:cNvPr>
          <p:cNvGraphicFramePr/>
          <p:nvPr>
            <p:extLst>
              <p:ext uri="{D42A27DB-BD31-4B8C-83A1-F6EECF244321}">
                <p14:modId xmlns:p14="http://schemas.microsoft.com/office/powerpoint/2010/main" val="203818434"/>
              </p:ext>
            </p:extLst>
          </p:nvPr>
        </p:nvGraphicFramePr>
        <p:xfrm>
          <a:off x="6352600" y="318641"/>
          <a:ext cx="4547024" cy="5042806"/>
        </p:xfrm>
        <a:graphic>
          <a:graphicData uri="http://schemas.openxmlformats.org/drawingml/2006/table">
            <a:tbl>
              <a:tblPr/>
              <a:tblGrid>
                <a:gridCol w="1997291">
                  <a:extLst>
                    <a:ext uri="{9D8B030D-6E8A-4147-A177-3AD203B41FA5}">
                      <a16:colId xmlns:a16="http://schemas.microsoft.com/office/drawing/2014/main" val="20000"/>
                    </a:ext>
                  </a:extLst>
                </a:gridCol>
                <a:gridCol w="849911">
                  <a:extLst>
                    <a:ext uri="{9D8B030D-6E8A-4147-A177-3AD203B41FA5}">
                      <a16:colId xmlns:a16="http://schemas.microsoft.com/office/drawing/2014/main" val="20001"/>
                    </a:ext>
                  </a:extLst>
                </a:gridCol>
                <a:gridCol w="849911">
                  <a:extLst>
                    <a:ext uri="{9D8B030D-6E8A-4147-A177-3AD203B41FA5}">
                      <a16:colId xmlns:a16="http://schemas.microsoft.com/office/drawing/2014/main" val="20002"/>
                    </a:ext>
                  </a:extLst>
                </a:gridCol>
                <a:gridCol w="849911">
                  <a:extLst>
                    <a:ext uri="{9D8B030D-6E8A-4147-A177-3AD203B41FA5}">
                      <a16:colId xmlns:a16="http://schemas.microsoft.com/office/drawing/2014/main" val="20003"/>
                    </a:ext>
                  </a:extLst>
                </a:gridCol>
              </a:tblGrid>
              <a:tr h="307200">
                <a:tc>
                  <a:txBody>
                    <a:bodyPr/>
                    <a:lstStyle/>
                    <a:p>
                      <a:pPr lvl="0" defTabSz="914400">
                        <a:defRPr sz="3000">
                          <a:latin typeface="Proxima Nova Regular"/>
                          <a:ea typeface="Proxima Nova Regular"/>
                          <a:cs typeface="Proxima Nova Regular"/>
                          <a:sym typeface="Proxima Nova Regular"/>
                        </a:defRPr>
                      </a:pPr>
                      <a:endParaRPr sz="1300" i="1" dirty="0">
                        <a:solidFill>
                          <a:schemeClr val="accent1">
                            <a:lumMod val="50000"/>
                          </a:schemeClr>
                        </a:solidFill>
                        <a:latin typeface="Montserrat" pitchFamily="2"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FFFF00"/>
                    </a:solidFill>
                  </a:tcPr>
                </a:tc>
                <a:tc>
                  <a:txBody>
                    <a:bodyPr/>
                    <a:lstStyle/>
                    <a:p>
                      <a:pPr lvl="0" algn="ctr" defTabSz="914400">
                        <a:defRPr sz="1800"/>
                      </a:pPr>
                      <a:r>
                        <a:rPr lang="en-US" sz="1300" dirty="0">
                          <a:solidFill>
                            <a:schemeClr val="accent1">
                              <a:lumMod val="50000"/>
                            </a:schemeClr>
                          </a:solidFill>
                          <a:latin typeface="Montserrat" pitchFamily="2" charset="0"/>
                          <a:ea typeface="Proxima Nova Bold"/>
                          <a:cs typeface="Proxima Nova Bold"/>
                          <a:sym typeface="Proxima Nova Bold"/>
                        </a:rPr>
                        <a:t>202</a:t>
                      </a:r>
                      <a:r>
                        <a:rPr lang="ru-RU" sz="1300" dirty="0">
                          <a:solidFill>
                            <a:schemeClr val="accent1">
                              <a:lumMod val="50000"/>
                            </a:schemeClr>
                          </a:solidFill>
                          <a:latin typeface="Montserrat" pitchFamily="2" charset="0"/>
                          <a:ea typeface="Proxima Nova Bold"/>
                          <a:cs typeface="Proxima Nova Bold"/>
                          <a:sym typeface="Proxima Nova Bold"/>
                        </a:rPr>
                        <a:t>4</a:t>
                      </a:r>
                      <a:endParaRPr sz="1300" dirty="0">
                        <a:solidFill>
                          <a:schemeClr val="accent1">
                            <a:lumMod val="50000"/>
                          </a:schemeClr>
                        </a:solidFill>
                        <a:latin typeface="Montserrat" pitchFamily="2" charset="0"/>
                        <a:ea typeface="Proxima Nova Bold"/>
                        <a:cs typeface="Proxima Nova Bold"/>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FFFF00"/>
                    </a:solidFill>
                  </a:tcPr>
                </a:tc>
                <a:tc>
                  <a:txBody>
                    <a:bodyPr/>
                    <a:lstStyle/>
                    <a:p>
                      <a:pPr lvl="0" algn="ctr" defTabSz="914400">
                        <a:defRPr sz="1800"/>
                      </a:pPr>
                      <a:r>
                        <a:rPr sz="1300" dirty="0">
                          <a:solidFill>
                            <a:schemeClr val="accent1">
                              <a:lumMod val="50000"/>
                            </a:schemeClr>
                          </a:solidFill>
                          <a:latin typeface="Montserrat" pitchFamily="2" charset="0"/>
                          <a:ea typeface="Proxima Nova Bold"/>
                          <a:cs typeface="Proxima Nova Bold"/>
                          <a:sym typeface="Proxima Nova Bold"/>
                        </a:rPr>
                        <a:t>2</a:t>
                      </a:r>
                      <a:r>
                        <a:rPr lang="en-US" sz="1300" dirty="0">
                          <a:solidFill>
                            <a:schemeClr val="accent1">
                              <a:lumMod val="50000"/>
                            </a:schemeClr>
                          </a:solidFill>
                          <a:latin typeface="Montserrat" pitchFamily="2" charset="0"/>
                          <a:ea typeface="Proxima Nova Bold"/>
                          <a:cs typeface="Proxima Nova Bold"/>
                          <a:sym typeface="Proxima Nova Bold"/>
                        </a:rPr>
                        <a:t>02</a:t>
                      </a:r>
                      <a:r>
                        <a:rPr lang="ru-RU" sz="1300" dirty="0">
                          <a:solidFill>
                            <a:schemeClr val="accent1">
                              <a:lumMod val="50000"/>
                            </a:schemeClr>
                          </a:solidFill>
                          <a:latin typeface="Montserrat" pitchFamily="2" charset="0"/>
                          <a:ea typeface="Proxima Nova Bold"/>
                          <a:cs typeface="Proxima Nova Bold"/>
                          <a:sym typeface="Proxima Nova Bold"/>
                        </a:rPr>
                        <a:t>5</a:t>
                      </a:r>
                      <a:endParaRPr sz="1300" dirty="0">
                        <a:solidFill>
                          <a:schemeClr val="accent1">
                            <a:lumMod val="50000"/>
                          </a:schemeClr>
                        </a:solidFill>
                        <a:latin typeface="Montserrat" pitchFamily="2" charset="0"/>
                        <a:ea typeface="Proxima Nova Bold"/>
                        <a:cs typeface="Proxima Nova Bold"/>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FFFF00"/>
                    </a:solidFill>
                  </a:tcPr>
                </a:tc>
                <a:tc>
                  <a:txBody>
                    <a:bodyPr/>
                    <a:lstStyle/>
                    <a:p>
                      <a:pPr lvl="0" algn="ctr" defTabSz="914400">
                        <a:defRPr sz="1800"/>
                      </a:pPr>
                      <a:r>
                        <a:rPr lang="en-US" sz="1300" dirty="0">
                          <a:solidFill>
                            <a:schemeClr val="accent1">
                              <a:lumMod val="50000"/>
                            </a:schemeClr>
                          </a:solidFill>
                          <a:latin typeface="Montserrat" pitchFamily="2" charset="0"/>
                          <a:ea typeface="Proxima Nova Bold"/>
                          <a:cs typeface="Proxima Nova Bold"/>
                          <a:sym typeface="Proxima Nova Bold"/>
                        </a:rPr>
                        <a:t>202</a:t>
                      </a:r>
                      <a:r>
                        <a:rPr lang="ru-RU" sz="1300" dirty="0">
                          <a:solidFill>
                            <a:schemeClr val="accent1">
                              <a:lumMod val="50000"/>
                            </a:schemeClr>
                          </a:solidFill>
                          <a:latin typeface="Montserrat" pitchFamily="2" charset="0"/>
                          <a:ea typeface="Proxima Nova Bold"/>
                          <a:cs typeface="Proxima Nova Bold"/>
                          <a:sym typeface="Proxima Nova Bold"/>
                        </a:rPr>
                        <a:t>6</a:t>
                      </a:r>
                      <a:endParaRPr sz="1300" dirty="0">
                        <a:solidFill>
                          <a:schemeClr val="accent1">
                            <a:lumMod val="50000"/>
                          </a:schemeClr>
                        </a:solidFill>
                        <a:latin typeface="Montserrat" pitchFamily="2" charset="0"/>
                        <a:ea typeface="Proxima Nova Bold"/>
                        <a:cs typeface="Proxima Nova Bold"/>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FFFF00"/>
                    </a:solidFill>
                  </a:tcPr>
                </a:tc>
                <a:extLst>
                  <a:ext uri="{0D108BD9-81ED-4DB2-BD59-A6C34878D82A}">
                    <a16:rowId xmlns:a16="http://schemas.microsoft.com/office/drawing/2014/main" val="10000"/>
                  </a:ext>
                </a:extLst>
              </a:tr>
              <a:tr h="307145">
                <a:tc>
                  <a:txBody>
                    <a:bodyPr/>
                    <a:lstStyle/>
                    <a:p>
                      <a:pPr lvl="0" algn="l" defTabSz="914400">
                        <a:defRPr sz="1800"/>
                      </a:pPr>
                      <a:r>
                        <a:rPr lang="ru-RU" sz="1100" dirty="0">
                          <a:solidFill>
                            <a:schemeClr val="accent1">
                              <a:lumMod val="50000"/>
                            </a:schemeClr>
                          </a:solidFill>
                          <a:latin typeface="Times New Roman" pitchFamily="18" charset="0"/>
                          <a:ea typeface="Proxima Nova Regular"/>
                          <a:cs typeface="Times New Roman" pitchFamily="18" charset="0"/>
                          <a:sym typeface="Proxima Nova Regular"/>
                        </a:rPr>
                        <a:t>Объем продаж, ед.</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12000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14700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17600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1"/>
                  </a:ext>
                </a:extLst>
              </a:tr>
              <a:tr h="321733">
                <a:tc>
                  <a:txBody>
                    <a:bodyPr/>
                    <a:lstStyle/>
                    <a:p>
                      <a:pPr lvl="0" algn="l" defTabSz="914400">
                        <a:defRPr sz="1800"/>
                      </a:pPr>
                      <a:r>
                        <a:rPr lang="ru-RU" sz="1100" dirty="0">
                          <a:solidFill>
                            <a:schemeClr val="accent1">
                              <a:lumMod val="50000"/>
                            </a:schemeClr>
                          </a:solidFill>
                          <a:latin typeface="Times New Roman" pitchFamily="18" charset="0"/>
                          <a:ea typeface="Proxima Nova Regular"/>
                          <a:cs typeface="Times New Roman" pitchFamily="18" charset="0"/>
                          <a:sym typeface="Proxima Nova Regular"/>
                        </a:rPr>
                        <a:t>Количество к</a:t>
                      </a:r>
                      <a:r>
                        <a:rPr sz="1100" dirty="0" err="1">
                          <a:solidFill>
                            <a:schemeClr val="accent1">
                              <a:lumMod val="50000"/>
                            </a:schemeClr>
                          </a:solidFill>
                          <a:latin typeface="Times New Roman" pitchFamily="18" charset="0"/>
                          <a:ea typeface="Proxima Nova Regular"/>
                          <a:cs typeface="Times New Roman" pitchFamily="18" charset="0"/>
                          <a:sym typeface="Proxima Nova Regular"/>
                        </a:rPr>
                        <a:t>лиентов</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a:solidFill>
                            <a:schemeClr val="accent1">
                              <a:lumMod val="50000"/>
                            </a:schemeClr>
                          </a:solidFill>
                          <a:latin typeface="Times New Roman" pitchFamily="18" charset="0"/>
                          <a:ea typeface="Proxima Nova Regular"/>
                          <a:cs typeface="Times New Roman" pitchFamily="18" charset="0"/>
                          <a:sym typeface="Proxima Nova Regular"/>
                        </a:rPr>
                        <a:t>2000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2100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2200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2"/>
                  </a:ext>
                </a:extLst>
              </a:tr>
              <a:tr h="321733">
                <a:tc>
                  <a:txBody>
                    <a:bodyPr/>
                    <a:lstStyle/>
                    <a:p>
                      <a:pPr lvl="0" algn="l" defTabSz="914400">
                        <a:defRPr sz="1800"/>
                      </a:pPr>
                      <a:r>
                        <a:rPr lang="ru-RU" sz="1100" dirty="0">
                          <a:solidFill>
                            <a:schemeClr val="accent1">
                              <a:lumMod val="50000"/>
                            </a:schemeClr>
                          </a:solidFill>
                          <a:latin typeface="Times New Roman" pitchFamily="18" charset="0"/>
                          <a:ea typeface="Proxima Nova Regular"/>
                          <a:cs typeface="Times New Roman" pitchFamily="18" charset="0"/>
                          <a:sym typeface="Proxima Nova Regular"/>
                        </a:rPr>
                        <a:t>Средний чек, </a:t>
                      </a:r>
                      <a:r>
                        <a:rPr lang="ru-RU" sz="1100" dirty="0" err="1">
                          <a:solidFill>
                            <a:schemeClr val="accent1">
                              <a:lumMod val="50000"/>
                            </a:schemeClr>
                          </a:solidFill>
                          <a:latin typeface="Times New Roman" pitchFamily="18" charset="0"/>
                          <a:ea typeface="Proxima Nova Regular"/>
                          <a:cs typeface="Times New Roman" pitchFamily="18" charset="0"/>
                          <a:sym typeface="Proxima Nova Regular"/>
                        </a:rPr>
                        <a:t>руб</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1025</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1150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1250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3"/>
                  </a:ext>
                </a:extLst>
              </a:tr>
              <a:tr h="307145">
                <a:tc>
                  <a:txBody>
                    <a:bodyPr/>
                    <a:lstStyle/>
                    <a:p>
                      <a:pPr lvl="0" defTabSz="914400">
                        <a:defRPr sz="2700">
                          <a:latin typeface="Proxima Nova Regular"/>
                          <a:ea typeface="Proxima Nova Regular"/>
                          <a:cs typeface="Proxima Nova Regular"/>
                          <a:sym typeface="Proxima Nova Regular"/>
                        </a:defRPr>
                      </a:pPr>
                      <a:endParaRPr sz="110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cap="flat" cmpd="sng" algn="ctr">
                      <a:solidFill>
                        <a:srgbClr val="CBCBCB"/>
                      </a:solidFill>
                      <a:prstDash val="solid"/>
                      <a:miter lim="400000"/>
                      <a:headEnd type="none" w="med" len="med"/>
                      <a:tailEnd type="none" w="med" len="med"/>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dirty="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cap="flat" cmpd="sng" algn="ctr">
                      <a:solidFill>
                        <a:srgbClr val="CBCBCB"/>
                      </a:solidFill>
                      <a:prstDash val="solid"/>
                      <a:miter lim="400000"/>
                      <a:headEnd type="none" w="med" len="med"/>
                      <a:tailEnd type="none" w="med" len="med"/>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dirty="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cap="flat" cmpd="sng" algn="ctr">
                      <a:solidFill>
                        <a:srgbClr val="CBCBCB"/>
                      </a:solidFill>
                      <a:prstDash val="solid"/>
                      <a:miter lim="400000"/>
                      <a:headEnd type="none" w="med" len="med"/>
                      <a:tailEnd type="none" w="med" len="med"/>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dirty="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a:solidFill>
                        <a:srgbClr val="CBCBCB"/>
                      </a:solidFill>
                      <a:miter lim="400000"/>
                    </a:lnR>
                    <a:lnT w="12700" cap="flat" cmpd="sng" algn="ctr">
                      <a:solidFill>
                        <a:srgbClr val="CBCBCB"/>
                      </a:solidFill>
                      <a:prstDash val="solid"/>
                      <a:miter lim="400000"/>
                      <a:headEnd type="none" w="med" len="med"/>
                      <a:tailEnd type="none" w="med" len="med"/>
                    </a:lnT>
                    <a:lnB w="12700">
                      <a:solidFill>
                        <a:srgbClr val="CBCBCB"/>
                      </a:solidFill>
                      <a:miter lim="400000"/>
                    </a:lnB>
                  </a:tcPr>
                </a:tc>
                <a:extLst>
                  <a:ext uri="{0D108BD9-81ED-4DB2-BD59-A6C34878D82A}">
                    <a16:rowId xmlns:a16="http://schemas.microsoft.com/office/drawing/2014/main" val="10005"/>
                  </a:ext>
                </a:extLst>
              </a:tr>
              <a:tr h="307145">
                <a:tc>
                  <a:txBody>
                    <a:bodyPr/>
                    <a:lstStyle/>
                    <a:p>
                      <a:pPr lvl="0" algn="l" defTabSz="914400">
                        <a:defRPr sz="1800"/>
                      </a:pPr>
                      <a:r>
                        <a:rPr sz="1100" dirty="0" err="1">
                          <a:solidFill>
                            <a:schemeClr val="accent1">
                              <a:lumMod val="50000"/>
                            </a:schemeClr>
                          </a:solidFill>
                          <a:latin typeface="Times New Roman" pitchFamily="18" charset="0"/>
                          <a:ea typeface="Proxima Nova Bold"/>
                          <a:cs typeface="Times New Roman" pitchFamily="18" charset="0"/>
                          <a:sym typeface="Proxima Nova Bold"/>
                        </a:rPr>
                        <a:t>Выручка</a:t>
                      </a:r>
                      <a:r>
                        <a:rPr sz="1100" dirty="0">
                          <a:solidFill>
                            <a:schemeClr val="accent1">
                              <a:lumMod val="50000"/>
                            </a:schemeClr>
                          </a:solidFill>
                          <a:latin typeface="Times New Roman" pitchFamily="18" charset="0"/>
                          <a:ea typeface="Proxima Nova Bold"/>
                          <a:cs typeface="Times New Roman" pitchFamily="18" charset="0"/>
                          <a:sym typeface="Proxima Nova Bold"/>
                        </a:rPr>
                        <a:t>, </a:t>
                      </a:r>
                      <a:r>
                        <a:rPr sz="1100" dirty="0" err="1">
                          <a:solidFill>
                            <a:schemeClr val="accent1">
                              <a:lumMod val="50000"/>
                            </a:schemeClr>
                          </a:solidFill>
                          <a:latin typeface="Times New Roman" pitchFamily="18" charset="0"/>
                          <a:ea typeface="Proxima Nova Bold"/>
                          <a:cs typeface="Times New Roman" pitchFamily="18" charset="0"/>
                          <a:sym typeface="Proxima Nova Bold"/>
                        </a:rPr>
                        <a:t>тыс</a:t>
                      </a:r>
                      <a:r>
                        <a:rPr sz="1100" dirty="0">
                          <a:solidFill>
                            <a:schemeClr val="accent1">
                              <a:lumMod val="50000"/>
                            </a:schemeClr>
                          </a:solidFill>
                          <a:latin typeface="Times New Roman" pitchFamily="18" charset="0"/>
                          <a:ea typeface="Proxima Nova Bold"/>
                          <a:cs typeface="Times New Roman" pitchFamily="18" charset="0"/>
                          <a:sym typeface="Proxima Nova Bold"/>
                        </a:rPr>
                        <a:t>. </a:t>
                      </a:r>
                      <a:r>
                        <a:rPr sz="1100" dirty="0" err="1">
                          <a:solidFill>
                            <a:schemeClr val="accent1">
                              <a:lumMod val="50000"/>
                            </a:schemeClr>
                          </a:solidFill>
                          <a:latin typeface="Times New Roman" pitchFamily="18" charset="0"/>
                          <a:ea typeface="Proxima Nova Bold"/>
                          <a:cs typeface="Times New Roman" pitchFamily="18" charset="0"/>
                          <a:sym typeface="Proxima Nova Bold"/>
                        </a:rPr>
                        <a:t>руб</a:t>
                      </a:r>
                      <a:r>
                        <a:rPr sz="1100" dirty="0">
                          <a:solidFill>
                            <a:schemeClr val="accent1">
                              <a:lumMod val="50000"/>
                            </a:schemeClr>
                          </a:solidFill>
                          <a:latin typeface="Times New Roman" pitchFamily="18" charset="0"/>
                          <a:ea typeface="Proxima Nova Bold"/>
                          <a:cs typeface="Times New Roman" pitchFamily="18" charset="0"/>
                          <a:sym typeface="Proxima Nova Bold"/>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12300000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16905000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22000000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6"/>
                  </a:ext>
                </a:extLst>
              </a:tr>
              <a:tr h="307145">
                <a:tc>
                  <a:txBody>
                    <a:bodyPr/>
                    <a:lstStyle/>
                    <a:p>
                      <a:pPr lvl="0" defTabSz="914400">
                        <a:defRPr sz="2700">
                          <a:latin typeface="Proxima Nova Regular"/>
                          <a:ea typeface="Proxima Nova Regular"/>
                          <a:cs typeface="Proxima Nova Regular"/>
                          <a:sym typeface="Proxima Nova Regular"/>
                        </a:defRPr>
                      </a:pPr>
                      <a:endParaRPr sz="1100" dirty="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dirty="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dirty="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dirty="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7"/>
                  </a:ext>
                </a:extLst>
              </a:tr>
              <a:tr h="307145">
                <a:tc>
                  <a:txBody>
                    <a:bodyPr/>
                    <a:lstStyle/>
                    <a:p>
                      <a:pPr lvl="0" algn="l" defTabSz="914400">
                        <a:defRPr sz="1800"/>
                      </a:pPr>
                      <a:r>
                        <a:rPr sz="1100" dirty="0" err="1">
                          <a:solidFill>
                            <a:schemeClr val="accent1">
                              <a:lumMod val="50000"/>
                            </a:schemeClr>
                          </a:solidFill>
                          <a:latin typeface="Times New Roman" pitchFamily="18" charset="0"/>
                          <a:ea typeface="Proxima Nova Bold"/>
                          <a:cs typeface="Times New Roman" pitchFamily="18" charset="0"/>
                          <a:sym typeface="Proxima Nova Bold"/>
                        </a:rPr>
                        <a:t>Расходы</a:t>
                      </a:r>
                      <a:r>
                        <a:rPr sz="1100" dirty="0">
                          <a:solidFill>
                            <a:schemeClr val="accent1">
                              <a:lumMod val="50000"/>
                            </a:schemeClr>
                          </a:solidFill>
                          <a:latin typeface="Times New Roman" pitchFamily="18" charset="0"/>
                          <a:ea typeface="Proxima Nova Bold"/>
                          <a:cs typeface="Times New Roman" pitchFamily="18" charset="0"/>
                          <a:sym typeface="Proxima Nova Bold"/>
                        </a:rPr>
                        <a:t>, </a:t>
                      </a:r>
                      <a:r>
                        <a:rPr sz="1100" dirty="0" err="1">
                          <a:solidFill>
                            <a:schemeClr val="accent1">
                              <a:lumMod val="50000"/>
                            </a:schemeClr>
                          </a:solidFill>
                          <a:latin typeface="Times New Roman" pitchFamily="18" charset="0"/>
                          <a:ea typeface="Proxima Nova Bold"/>
                          <a:cs typeface="Times New Roman" pitchFamily="18" charset="0"/>
                          <a:sym typeface="Proxima Nova Bold"/>
                        </a:rPr>
                        <a:t>тыс</a:t>
                      </a:r>
                      <a:r>
                        <a:rPr sz="1100" dirty="0">
                          <a:solidFill>
                            <a:schemeClr val="accent1">
                              <a:lumMod val="50000"/>
                            </a:schemeClr>
                          </a:solidFill>
                          <a:latin typeface="Times New Roman" pitchFamily="18" charset="0"/>
                          <a:ea typeface="Proxima Nova Bold"/>
                          <a:cs typeface="Times New Roman" pitchFamily="18" charset="0"/>
                          <a:sym typeface="Proxima Nova Bold"/>
                        </a:rPr>
                        <a:t>. </a:t>
                      </a:r>
                      <a:r>
                        <a:rPr sz="1100" dirty="0" err="1">
                          <a:solidFill>
                            <a:schemeClr val="accent1">
                              <a:lumMod val="50000"/>
                            </a:schemeClr>
                          </a:solidFill>
                          <a:latin typeface="Times New Roman" pitchFamily="18" charset="0"/>
                          <a:ea typeface="Proxima Nova Bold"/>
                          <a:cs typeface="Times New Roman" pitchFamily="18" charset="0"/>
                          <a:sym typeface="Proxima Nova Bold"/>
                        </a:rPr>
                        <a:t>руб</a:t>
                      </a:r>
                      <a:r>
                        <a:rPr sz="1100" dirty="0">
                          <a:solidFill>
                            <a:schemeClr val="accent1">
                              <a:lumMod val="50000"/>
                            </a:schemeClr>
                          </a:solidFill>
                          <a:latin typeface="Times New Roman" pitchFamily="18" charset="0"/>
                          <a:ea typeface="Proxima Nova Bold"/>
                          <a:cs typeface="Times New Roman" pitchFamily="18" charset="0"/>
                          <a:sym typeface="Proxima Nova Bold"/>
                        </a:rPr>
                        <a:t>.</a:t>
                      </a:r>
                      <a:r>
                        <a:rPr lang="ru-RU" sz="1100" dirty="0">
                          <a:solidFill>
                            <a:schemeClr val="accent1">
                              <a:lumMod val="50000"/>
                            </a:schemeClr>
                          </a:solidFill>
                          <a:latin typeface="Times New Roman" pitchFamily="18" charset="0"/>
                          <a:ea typeface="Proxima Nova Bold"/>
                          <a:cs typeface="Times New Roman" pitchFamily="18" charset="0"/>
                          <a:sym typeface="Proxima Nova Bold"/>
                        </a:rPr>
                        <a:t>, в </a:t>
                      </a:r>
                      <a:r>
                        <a:rPr lang="ru-RU" sz="1100" dirty="0" err="1">
                          <a:solidFill>
                            <a:schemeClr val="accent1">
                              <a:lumMod val="50000"/>
                            </a:schemeClr>
                          </a:solidFill>
                          <a:latin typeface="Times New Roman" pitchFamily="18" charset="0"/>
                          <a:ea typeface="Proxima Nova Bold"/>
                          <a:cs typeface="Times New Roman" pitchFamily="18" charset="0"/>
                          <a:sym typeface="Proxima Nova Bold"/>
                        </a:rPr>
                        <a:t>т.ч</a:t>
                      </a:r>
                      <a:r>
                        <a:rPr lang="ru-RU" sz="1100" dirty="0">
                          <a:solidFill>
                            <a:schemeClr val="accent1">
                              <a:lumMod val="50000"/>
                            </a:schemeClr>
                          </a:solidFill>
                          <a:latin typeface="Times New Roman" pitchFamily="18" charset="0"/>
                          <a:ea typeface="Proxima Nova Bold"/>
                          <a:cs typeface="Times New Roman" pitchFamily="18" charset="0"/>
                          <a:sym typeface="Proxima Nova Bold"/>
                        </a:rPr>
                        <a:t>.:</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9850000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8400000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7450000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8"/>
                  </a:ext>
                </a:extLst>
              </a:tr>
              <a:tr h="307145">
                <a:tc>
                  <a:txBody>
                    <a:bodyPr/>
                    <a:lstStyle/>
                    <a:p>
                      <a:pPr marL="0" lvl="8" indent="136525" algn="l" defTabSz="914400">
                        <a:buFontTx/>
                        <a:buNone/>
                        <a:tabLst/>
                        <a:defRPr sz="1800"/>
                      </a:pPr>
                      <a:r>
                        <a:rPr sz="1100" dirty="0" err="1">
                          <a:solidFill>
                            <a:schemeClr val="accent1">
                              <a:lumMod val="50000"/>
                            </a:schemeClr>
                          </a:solidFill>
                          <a:latin typeface="Times New Roman" pitchFamily="18" charset="0"/>
                          <a:ea typeface="Proxima Nova Regular"/>
                          <a:cs typeface="Times New Roman" pitchFamily="18" charset="0"/>
                          <a:sym typeface="Proxima Nova Regular"/>
                        </a:rPr>
                        <a:t>Переменные</a:t>
                      </a:r>
                      <a:r>
                        <a:rPr sz="1100" dirty="0">
                          <a:solidFill>
                            <a:schemeClr val="accent1">
                              <a:lumMod val="50000"/>
                            </a:schemeClr>
                          </a:solidFill>
                          <a:latin typeface="Times New Roman" pitchFamily="18" charset="0"/>
                          <a:ea typeface="Proxima Nova Regular"/>
                          <a:cs typeface="Times New Roman" pitchFamily="18" charset="0"/>
                          <a:sym typeface="Proxima Nova Regular"/>
                        </a:rPr>
                        <a:t>, </a:t>
                      </a:r>
                      <a:r>
                        <a:rPr sz="1100" dirty="0" err="1">
                          <a:solidFill>
                            <a:schemeClr val="accent1">
                              <a:lumMod val="50000"/>
                            </a:schemeClr>
                          </a:solidFill>
                          <a:latin typeface="Times New Roman" pitchFamily="18" charset="0"/>
                          <a:ea typeface="Proxima Nova Regular"/>
                          <a:cs typeface="Times New Roman" pitchFamily="18" charset="0"/>
                          <a:sym typeface="Proxima Nova Regular"/>
                        </a:rPr>
                        <a:t>тыс</a:t>
                      </a:r>
                      <a:r>
                        <a:rPr sz="1100" dirty="0">
                          <a:solidFill>
                            <a:schemeClr val="accent1">
                              <a:lumMod val="50000"/>
                            </a:schemeClr>
                          </a:solidFill>
                          <a:latin typeface="Times New Roman" pitchFamily="18" charset="0"/>
                          <a:ea typeface="Proxima Nova Regular"/>
                          <a:cs typeface="Times New Roman" pitchFamily="18" charset="0"/>
                          <a:sym typeface="Proxima Nova Regular"/>
                        </a:rPr>
                        <a:t>. </a:t>
                      </a:r>
                      <a:r>
                        <a:rPr sz="1100" dirty="0" err="1">
                          <a:solidFill>
                            <a:schemeClr val="accent1">
                              <a:lumMod val="50000"/>
                            </a:schemeClr>
                          </a:solidFill>
                          <a:latin typeface="Times New Roman" pitchFamily="18" charset="0"/>
                          <a:ea typeface="Proxima Nova Regular"/>
                          <a:cs typeface="Times New Roman" pitchFamily="18" charset="0"/>
                          <a:sym typeface="Proxima Nova Regular"/>
                        </a:rPr>
                        <a:t>руб</a:t>
                      </a:r>
                      <a:r>
                        <a:rPr sz="1100" dirty="0">
                          <a:solidFill>
                            <a:schemeClr val="accent1">
                              <a:lumMod val="50000"/>
                            </a:schemeClr>
                          </a:solidFill>
                          <a:latin typeface="Times New Roman" pitchFamily="18" charset="0"/>
                          <a:ea typeface="Proxima Nova Regular"/>
                          <a:cs typeface="Times New Roman" pitchFamily="18" charset="0"/>
                          <a:sym typeface="Proxima Nova Regular"/>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9500000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8000000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7000000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9"/>
                  </a:ext>
                </a:extLst>
              </a:tr>
              <a:tr h="307145">
                <a:tc>
                  <a:txBody>
                    <a:bodyPr/>
                    <a:lstStyle/>
                    <a:p>
                      <a:pPr marL="0" lvl="6" indent="136525" algn="l" defTabSz="914400">
                        <a:buFont typeface="Arial" panose="020B0604020202020204" pitchFamily="34" charset="0"/>
                        <a:buNone/>
                        <a:tabLst/>
                        <a:defRPr sz="1800"/>
                      </a:pPr>
                      <a:r>
                        <a:rPr sz="1100" b="0" i="0" u="none" strike="noStrike" cap="none" dirty="0" err="1">
                          <a:solidFill>
                            <a:schemeClr val="accent1">
                              <a:lumMod val="50000"/>
                            </a:schemeClr>
                          </a:solidFill>
                          <a:latin typeface="Times New Roman" pitchFamily="18" charset="0"/>
                          <a:ea typeface="Proxima Nova Regular"/>
                          <a:cs typeface="Times New Roman" pitchFamily="18" charset="0"/>
                          <a:sym typeface="Proxima Nova Regular"/>
                        </a:rPr>
                        <a:t>Постоянные</a:t>
                      </a:r>
                      <a:r>
                        <a:rPr sz="1100" b="0" i="0" u="none" strike="noStrike" cap="none" dirty="0">
                          <a:solidFill>
                            <a:schemeClr val="accent1">
                              <a:lumMod val="50000"/>
                            </a:schemeClr>
                          </a:solidFill>
                          <a:latin typeface="Times New Roman" pitchFamily="18" charset="0"/>
                          <a:ea typeface="Proxima Nova Regular"/>
                          <a:cs typeface="Times New Roman" pitchFamily="18" charset="0"/>
                          <a:sym typeface="Proxima Nova Regular"/>
                        </a:rPr>
                        <a:t>, </a:t>
                      </a:r>
                      <a:r>
                        <a:rPr sz="1100" b="0" i="0" u="none" strike="noStrike" cap="none" dirty="0" err="1">
                          <a:solidFill>
                            <a:schemeClr val="accent1">
                              <a:lumMod val="50000"/>
                            </a:schemeClr>
                          </a:solidFill>
                          <a:latin typeface="Times New Roman" pitchFamily="18" charset="0"/>
                          <a:ea typeface="Proxima Nova Regular"/>
                          <a:cs typeface="Times New Roman" pitchFamily="18" charset="0"/>
                          <a:sym typeface="Proxima Nova Regular"/>
                        </a:rPr>
                        <a:t>тыс</a:t>
                      </a:r>
                      <a:r>
                        <a:rPr sz="1100" b="0" i="0" u="none" strike="noStrike" cap="none" dirty="0">
                          <a:solidFill>
                            <a:schemeClr val="accent1">
                              <a:lumMod val="50000"/>
                            </a:schemeClr>
                          </a:solidFill>
                          <a:latin typeface="Times New Roman" pitchFamily="18" charset="0"/>
                          <a:ea typeface="Proxima Nova Regular"/>
                          <a:cs typeface="Times New Roman" pitchFamily="18" charset="0"/>
                          <a:sym typeface="Proxima Nova Regular"/>
                        </a:rPr>
                        <a:t>. </a:t>
                      </a:r>
                      <a:r>
                        <a:rPr sz="1100" b="0" i="0" u="none" strike="noStrike" cap="none" dirty="0" err="1">
                          <a:solidFill>
                            <a:schemeClr val="accent1">
                              <a:lumMod val="50000"/>
                            </a:schemeClr>
                          </a:solidFill>
                          <a:latin typeface="Times New Roman" pitchFamily="18" charset="0"/>
                          <a:ea typeface="Proxima Nova Regular"/>
                          <a:cs typeface="Times New Roman" pitchFamily="18" charset="0"/>
                          <a:sym typeface="Proxima Nova Regular"/>
                        </a:rPr>
                        <a:t>руб</a:t>
                      </a:r>
                      <a:r>
                        <a:rPr sz="1100" b="0" i="0" u="none" strike="noStrike" cap="none" dirty="0">
                          <a:solidFill>
                            <a:schemeClr val="accent1">
                              <a:lumMod val="50000"/>
                            </a:schemeClr>
                          </a:solidFill>
                          <a:latin typeface="Times New Roman" pitchFamily="18" charset="0"/>
                          <a:ea typeface="Proxima Nova Regular"/>
                          <a:cs typeface="Times New Roman" pitchFamily="18" charset="0"/>
                          <a:sym typeface="Proxima Nova Regular"/>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350000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400000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450000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10"/>
                  </a:ext>
                </a:extLst>
              </a:tr>
              <a:tr h="307145">
                <a:tc>
                  <a:txBody>
                    <a:bodyPr/>
                    <a:lstStyle/>
                    <a:p>
                      <a:pPr lvl="0" defTabSz="914400">
                        <a:defRPr sz="2700">
                          <a:latin typeface="Proxima Nova Regular"/>
                          <a:ea typeface="Proxima Nova Regular"/>
                          <a:cs typeface="Proxima Nova Regular"/>
                          <a:sym typeface="Proxima Nova Regular"/>
                        </a:defRPr>
                      </a:pPr>
                      <a:endParaRPr sz="1100" dirty="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3000">
                          <a:latin typeface="Proxima Nova Regular"/>
                          <a:ea typeface="Proxima Nova Regular"/>
                          <a:cs typeface="Proxima Nova Regular"/>
                          <a:sym typeface="Proxima Nova Regular"/>
                        </a:defRPr>
                      </a:pPr>
                      <a:endParaRPr sz="1100">
                        <a:solidFill>
                          <a:schemeClr val="accent1">
                            <a:lumMod val="50000"/>
                          </a:schemeClr>
                        </a:solidFill>
                        <a:latin typeface="Times New Roman" pitchFamily="18" charset="0"/>
                        <a:cs typeface="Times New Roman" pitchFamily="18" charset="0"/>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11"/>
                  </a:ext>
                </a:extLst>
              </a:tr>
              <a:tr h="406400">
                <a:tc>
                  <a:txBody>
                    <a:bodyPr/>
                    <a:lstStyle/>
                    <a:p>
                      <a:pPr lvl="0" algn="l" defTabSz="914400">
                        <a:defRPr sz="1800"/>
                      </a:pPr>
                      <a:r>
                        <a:rPr lang="ru-RU" sz="1100" dirty="0">
                          <a:solidFill>
                            <a:schemeClr val="accent1">
                              <a:lumMod val="50000"/>
                            </a:schemeClr>
                          </a:solidFill>
                          <a:latin typeface="Times New Roman" pitchFamily="18" charset="0"/>
                          <a:ea typeface="Proxima Nova Bold"/>
                          <a:cs typeface="Times New Roman" pitchFamily="18" charset="0"/>
                          <a:sym typeface="Proxima Nova Bold"/>
                        </a:rPr>
                        <a:t>Операционная прибыль</a:t>
                      </a:r>
                      <a:r>
                        <a:rPr sz="1100" dirty="0">
                          <a:solidFill>
                            <a:schemeClr val="accent1">
                              <a:lumMod val="50000"/>
                            </a:schemeClr>
                          </a:solidFill>
                          <a:latin typeface="Times New Roman" pitchFamily="18" charset="0"/>
                          <a:ea typeface="Proxima Nova Bold"/>
                          <a:cs typeface="Times New Roman" pitchFamily="18" charset="0"/>
                          <a:sym typeface="Proxima Nova Bold"/>
                        </a:rPr>
                        <a:t>, </a:t>
                      </a:r>
                      <a:r>
                        <a:rPr sz="1100" dirty="0" err="1">
                          <a:solidFill>
                            <a:schemeClr val="accent1">
                              <a:lumMod val="50000"/>
                            </a:schemeClr>
                          </a:solidFill>
                          <a:latin typeface="Times New Roman" pitchFamily="18" charset="0"/>
                          <a:ea typeface="Proxima Nova Bold"/>
                          <a:cs typeface="Times New Roman" pitchFamily="18" charset="0"/>
                          <a:sym typeface="Proxima Nova Bold"/>
                        </a:rPr>
                        <a:t>тыс</a:t>
                      </a:r>
                      <a:r>
                        <a:rPr sz="1100" dirty="0">
                          <a:solidFill>
                            <a:schemeClr val="accent1">
                              <a:lumMod val="50000"/>
                            </a:schemeClr>
                          </a:solidFill>
                          <a:latin typeface="Times New Roman" pitchFamily="18" charset="0"/>
                          <a:ea typeface="Proxima Nova Bold"/>
                          <a:cs typeface="Times New Roman" pitchFamily="18" charset="0"/>
                          <a:sym typeface="Proxima Nova Bold"/>
                        </a:rPr>
                        <a:t>. </a:t>
                      </a:r>
                      <a:r>
                        <a:rPr sz="1100" dirty="0" err="1">
                          <a:solidFill>
                            <a:schemeClr val="accent1">
                              <a:lumMod val="50000"/>
                            </a:schemeClr>
                          </a:solidFill>
                          <a:latin typeface="Times New Roman" pitchFamily="18" charset="0"/>
                          <a:ea typeface="Proxima Nova Bold"/>
                          <a:cs typeface="Times New Roman" pitchFamily="18" charset="0"/>
                          <a:sym typeface="Proxima Nova Bold"/>
                        </a:rPr>
                        <a:t>руб</a:t>
                      </a:r>
                      <a:r>
                        <a:rPr sz="1100" dirty="0">
                          <a:solidFill>
                            <a:schemeClr val="accent1">
                              <a:lumMod val="50000"/>
                            </a:schemeClr>
                          </a:solidFill>
                          <a:latin typeface="Times New Roman" pitchFamily="18" charset="0"/>
                          <a:ea typeface="Proxima Nova Bold"/>
                          <a:cs typeface="Times New Roman" pitchFamily="18" charset="0"/>
                          <a:sym typeface="Proxima Nova Bold"/>
                        </a:rPr>
                        <a:t>.</a:t>
                      </a:r>
                    </a:p>
                  </a:txBody>
                  <a:tcPr marL="63500" marR="63500" marT="0" marB="0" anchor="ctr"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cap="flat" cmpd="sng" algn="ctr">
                      <a:solidFill>
                        <a:srgbClr val="CBCBCB"/>
                      </a:solidFill>
                      <a:prstDash val="solid"/>
                      <a:miter lim="400000"/>
                      <a:headEnd type="none" w="med" len="med"/>
                      <a:tailEnd type="none" w="med" len="med"/>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2450000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cap="flat" cmpd="sng" algn="ctr">
                      <a:solidFill>
                        <a:srgbClr val="CBCBCB"/>
                      </a:solidFill>
                      <a:prstDash val="solid"/>
                      <a:miter lim="400000"/>
                      <a:headEnd type="none" w="med" len="med"/>
                      <a:tailEnd type="none" w="med" len="med"/>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8505000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cap="flat" cmpd="sng" algn="ctr">
                      <a:solidFill>
                        <a:srgbClr val="CBCBCB"/>
                      </a:solidFill>
                      <a:prstDash val="solid"/>
                      <a:miter lim="400000"/>
                      <a:headEnd type="none" w="med" len="med"/>
                      <a:tailEnd type="none" w="med" len="med"/>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Bold"/>
                          <a:cs typeface="Times New Roman" pitchFamily="18" charset="0"/>
                          <a:sym typeface="Proxima Nova Bold"/>
                        </a:rPr>
                        <a:t>14550000</a:t>
                      </a:r>
                      <a:endParaRPr sz="1100" dirty="0">
                        <a:solidFill>
                          <a:schemeClr val="accent1">
                            <a:lumMod val="50000"/>
                          </a:schemeClr>
                        </a:solidFill>
                        <a:latin typeface="Times New Roman" pitchFamily="18" charset="0"/>
                        <a:ea typeface="Proxima Nova Bold"/>
                        <a:cs typeface="Times New Roman" pitchFamily="18" charset="0"/>
                        <a:sym typeface="Proxima Nova Bold"/>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cap="flat" cmpd="sng" algn="ctr">
                      <a:solidFill>
                        <a:srgbClr val="CBCBCB"/>
                      </a:solidFill>
                      <a:prstDash val="solid"/>
                      <a:miter lim="400000"/>
                      <a:headEnd type="none" w="med" len="med"/>
                      <a:tailEnd type="none" w="med" len="med"/>
                    </a:lnT>
                    <a:lnB w="12700">
                      <a:solidFill>
                        <a:srgbClr val="CBCBCB"/>
                      </a:solidFill>
                      <a:miter lim="400000"/>
                    </a:lnB>
                  </a:tcPr>
                </a:tc>
                <a:extLst>
                  <a:ext uri="{0D108BD9-81ED-4DB2-BD59-A6C34878D82A}">
                    <a16:rowId xmlns:a16="http://schemas.microsoft.com/office/drawing/2014/main" val="10013"/>
                  </a:ext>
                </a:extLst>
              </a:tr>
              <a:tr h="307145">
                <a:tc>
                  <a:txBody>
                    <a:bodyPr/>
                    <a:lstStyle/>
                    <a:p>
                      <a:pPr lvl="0" algn="l"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solidFill>
                      <a:srgbClr val="FFFF00"/>
                    </a:solidFill>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solidFill>
                      <a:srgbClr val="FFFF00"/>
                    </a:solidFill>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solidFill>
                      <a:srgbClr val="FFFF00"/>
                    </a:solidFill>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solidFill>
                      <a:srgbClr val="FFFF00"/>
                    </a:solidFill>
                  </a:tcPr>
                </a:tc>
                <a:extLst>
                  <a:ext uri="{0D108BD9-81ED-4DB2-BD59-A6C34878D82A}">
                    <a16:rowId xmlns:a16="http://schemas.microsoft.com/office/drawing/2014/main" val="10014"/>
                  </a:ext>
                </a:extLst>
              </a:tr>
              <a:tr h="307145">
                <a:tc>
                  <a:txBody>
                    <a:bodyPr/>
                    <a:lstStyle/>
                    <a:p>
                      <a:pPr lvl="0" algn="l"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cap="flat" cmpd="sng" algn="ctr">
                      <a:solidFill>
                        <a:srgbClr val="CBCBCB"/>
                      </a:solidFill>
                      <a:prstDash val="solid"/>
                      <a:miter lim="400000"/>
                      <a:headEnd type="none" w="med" len="med"/>
                      <a:tailEnd type="none" w="med" len="med"/>
                    </a:lnB>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a:solidFill>
                        <a:srgbClr val="CBCBCB"/>
                      </a:solidFill>
                      <a:miter lim="400000"/>
                    </a:lnT>
                    <a:lnB w="12700" cap="flat" cmpd="sng" algn="ctr">
                      <a:solidFill>
                        <a:srgbClr val="CBCBCB"/>
                      </a:solidFill>
                      <a:prstDash val="solid"/>
                      <a:miter lim="400000"/>
                      <a:headEnd type="none" w="med" len="med"/>
                      <a:tailEnd type="none" w="med" len="med"/>
                    </a:lnB>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a:solidFill>
                        <a:srgbClr val="CBCBCB"/>
                      </a:solidFill>
                      <a:miter lim="400000"/>
                    </a:lnT>
                    <a:lnB w="12700" cap="flat" cmpd="sng" algn="ctr">
                      <a:solidFill>
                        <a:srgbClr val="CBCBCB"/>
                      </a:solidFill>
                      <a:prstDash val="solid"/>
                      <a:miter lim="400000"/>
                      <a:headEnd type="none" w="med" len="med"/>
                      <a:tailEnd type="none" w="med" len="med"/>
                    </a:lnB>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tcPr>
                </a:tc>
                <a:extLst>
                  <a:ext uri="{0D108BD9-81ED-4DB2-BD59-A6C34878D82A}">
                    <a16:rowId xmlns:a16="http://schemas.microsoft.com/office/drawing/2014/main" val="2032858464"/>
                  </a:ext>
                </a:extLst>
              </a:tr>
              <a:tr h="307145">
                <a:tc>
                  <a:txBody>
                    <a:bodyPr/>
                    <a:lstStyle/>
                    <a:p>
                      <a:pPr lvl="0" algn="l" defTabSz="914400">
                        <a:defRPr sz="1800"/>
                      </a:pPr>
                      <a:r>
                        <a:rPr lang="ru-RU" sz="1100" dirty="0">
                          <a:solidFill>
                            <a:schemeClr val="accent1">
                              <a:lumMod val="50000"/>
                            </a:schemeClr>
                          </a:solidFill>
                          <a:latin typeface="Times New Roman" pitchFamily="18" charset="0"/>
                          <a:ea typeface="Proxima Nova Regular"/>
                          <a:cs typeface="Times New Roman" pitchFamily="18" charset="0"/>
                          <a:sym typeface="Proxima Nova Regular"/>
                        </a:rPr>
                        <a:t>Грант, </a:t>
                      </a:r>
                      <a:r>
                        <a:rPr lang="ru-RU" sz="1100" dirty="0" err="1">
                          <a:solidFill>
                            <a:schemeClr val="accent1">
                              <a:lumMod val="50000"/>
                            </a:schemeClr>
                          </a:solidFill>
                          <a:latin typeface="Times New Roman" pitchFamily="18" charset="0"/>
                          <a:ea typeface="Proxima Nova Regular"/>
                          <a:cs typeface="Times New Roman" pitchFamily="18" charset="0"/>
                          <a:sym typeface="Proxima Nova Regular"/>
                        </a:rPr>
                        <a:t>тыс.руб</a:t>
                      </a:r>
                      <a:r>
                        <a:rPr lang="ru-RU" sz="1100" dirty="0">
                          <a:solidFill>
                            <a:schemeClr val="accent1">
                              <a:lumMod val="50000"/>
                            </a:schemeClr>
                          </a:solidFill>
                          <a:latin typeface="Times New Roman" pitchFamily="18" charset="0"/>
                          <a:ea typeface="Proxima Nova Regular"/>
                          <a:cs typeface="Times New Roman" pitchFamily="18" charset="0"/>
                          <a:sym typeface="Proxima Nova Regular"/>
                        </a:rPr>
                        <a:t>.</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cap="flat" cmpd="sng" algn="ctr">
                      <a:solidFill>
                        <a:srgbClr val="CBCBCB"/>
                      </a:solidFill>
                      <a:prstDash val="solid"/>
                      <a:miter lim="400000"/>
                      <a:headEnd type="none" w="med" len="med"/>
                      <a:tailEnd type="none" w="med" len="med"/>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600000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a:solidFill>
                        <a:srgbClr val="CBCBCB"/>
                      </a:solidFill>
                      <a:miter lim="400000"/>
                    </a:lnT>
                    <a:lnB w="12700" cap="flat" cmpd="sng" algn="ctr">
                      <a:solidFill>
                        <a:srgbClr val="CBCBCB"/>
                      </a:solidFill>
                      <a:prstDash val="solid"/>
                      <a:miter lim="400000"/>
                      <a:headEnd type="none" w="med" len="med"/>
                      <a:tailEnd type="none" w="med" len="med"/>
                    </a:lnB>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a:solidFill>
                        <a:srgbClr val="CBCBCB"/>
                      </a:solidFill>
                      <a:miter lim="400000"/>
                    </a:lnT>
                    <a:lnB w="12700" cap="flat" cmpd="sng" algn="ctr">
                      <a:solidFill>
                        <a:srgbClr val="CBCBCB"/>
                      </a:solidFill>
                      <a:prstDash val="solid"/>
                      <a:miter lim="400000"/>
                      <a:headEnd type="none" w="med" len="med"/>
                      <a:tailEnd type="none" w="med" len="med"/>
                    </a:lnB>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tcPr>
                </a:tc>
                <a:extLst>
                  <a:ext uri="{0D108BD9-81ED-4DB2-BD59-A6C34878D82A}">
                    <a16:rowId xmlns:a16="http://schemas.microsoft.com/office/drawing/2014/main" val="1153324506"/>
                  </a:ext>
                </a:extLst>
              </a:tr>
              <a:tr h="307145">
                <a:tc>
                  <a:txBody>
                    <a:bodyPr/>
                    <a:lstStyle/>
                    <a:p>
                      <a:pPr lvl="0" algn="l" defTabSz="914400">
                        <a:defRPr sz="1800"/>
                      </a:pPr>
                      <a:r>
                        <a:rPr lang="ru-RU" sz="1100" dirty="0">
                          <a:solidFill>
                            <a:schemeClr val="accent1">
                              <a:lumMod val="50000"/>
                            </a:schemeClr>
                          </a:solidFill>
                          <a:latin typeface="Times New Roman" pitchFamily="18" charset="0"/>
                          <a:ea typeface="Proxima Nova Regular"/>
                          <a:cs typeface="Times New Roman" pitchFamily="18" charset="0"/>
                          <a:sym typeface="Proxima Nova Regular"/>
                        </a:rPr>
                        <a:t>Инвестиции, </a:t>
                      </a:r>
                      <a:r>
                        <a:rPr lang="ru-RU" sz="1100" dirty="0" err="1">
                          <a:solidFill>
                            <a:schemeClr val="accent1">
                              <a:lumMod val="50000"/>
                            </a:schemeClr>
                          </a:solidFill>
                          <a:latin typeface="Times New Roman" pitchFamily="18" charset="0"/>
                          <a:ea typeface="Proxima Nova Regular"/>
                          <a:cs typeface="Times New Roman" pitchFamily="18" charset="0"/>
                          <a:sym typeface="Proxima Nova Regular"/>
                        </a:rPr>
                        <a:t>тыс.руб</a:t>
                      </a:r>
                      <a:r>
                        <a:rPr lang="ru-RU" sz="1100" dirty="0">
                          <a:solidFill>
                            <a:schemeClr val="accent1">
                              <a:lumMod val="50000"/>
                            </a:schemeClr>
                          </a:solidFill>
                          <a:latin typeface="Times New Roman" pitchFamily="18" charset="0"/>
                          <a:ea typeface="Proxima Nova Regular"/>
                          <a:cs typeface="Times New Roman" pitchFamily="18" charset="0"/>
                          <a:sym typeface="Proxima Nova Regular"/>
                        </a:rPr>
                        <a:t>.</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tcPr>
                </a:tc>
                <a:tc>
                  <a:txBody>
                    <a:bodyPr/>
                    <a:lstStyle/>
                    <a:p>
                      <a:pPr lvl="0" algn="r" defTabSz="914400">
                        <a:defRPr sz="1800"/>
                      </a:pPr>
                      <a:r>
                        <a:rPr lang="ru-RU" sz="1100" dirty="0" smtClean="0">
                          <a:solidFill>
                            <a:schemeClr val="accent1">
                              <a:lumMod val="50000"/>
                            </a:schemeClr>
                          </a:solidFill>
                          <a:latin typeface="Times New Roman" pitchFamily="18" charset="0"/>
                          <a:ea typeface="Proxima Nova Regular"/>
                          <a:cs typeface="Times New Roman" pitchFamily="18" charset="0"/>
                          <a:sym typeface="Proxima Nova Regular"/>
                        </a:rPr>
                        <a:t>9250000</a:t>
                      </a: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tcPr>
                </a:tc>
                <a:tc>
                  <a:txBody>
                    <a:bodyPr/>
                    <a:lstStyle/>
                    <a:p>
                      <a:pPr lvl="0" algn="r" defTabSz="914400">
                        <a:defRPr sz="1800"/>
                      </a:pPr>
                      <a:endParaRPr sz="1100" dirty="0">
                        <a:solidFill>
                          <a:schemeClr val="accent1">
                            <a:lumMod val="50000"/>
                          </a:schemeClr>
                        </a:solidFill>
                        <a:latin typeface="Times New Roman" pitchFamily="18" charset="0"/>
                        <a:ea typeface="Proxima Nova Regular"/>
                        <a:cs typeface="Times New Roman" pitchFamily="18" charset="0"/>
                        <a:sym typeface="Proxima Nova Regular"/>
                      </a:endParaRPr>
                    </a:p>
                  </a:txBody>
                  <a:tcPr marL="63500" marR="63500" marT="0" marB="0" anchor="ctr" horzOverflow="overflow">
                    <a:lnL w="12700" cap="flat" cmpd="sng" algn="ctr">
                      <a:solidFill>
                        <a:srgbClr val="CBCBCB"/>
                      </a:solidFill>
                      <a:prstDash val="solid"/>
                      <a:miter lim="400000"/>
                      <a:headEnd type="none" w="med" len="med"/>
                      <a:tailEnd type="none" w="med" len="med"/>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3068834569"/>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29dfee8460b_0_12"/>
          <p:cNvSpPr txBox="1">
            <a:spLocks noGrp="1"/>
          </p:cNvSpPr>
          <p:nvPr>
            <p:ph type="title"/>
          </p:nvPr>
        </p:nvSpPr>
        <p:spPr>
          <a:xfrm>
            <a:off x="202173" y="318641"/>
            <a:ext cx="10515000" cy="800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a:t>Трекшн</a:t>
            </a:r>
            <a:endParaRPr/>
          </a:p>
          <a:p>
            <a:pPr marL="0" lvl="0" indent="0" algn="l" rtl="0">
              <a:spcBef>
                <a:spcPts val="0"/>
              </a:spcBef>
              <a:spcAft>
                <a:spcPts val="0"/>
              </a:spcAft>
              <a:buNone/>
            </a:pPr>
            <a:endParaRPr/>
          </a:p>
        </p:txBody>
      </p:sp>
      <p:sp>
        <p:nvSpPr>
          <p:cNvPr id="96" name="Google Shape;96;g29dfee8460b_0_12"/>
          <p:cNvSpPr txBox="1"/>
          <p:nvPr/>
        </p:nvSpPr>
        <p:spPr>
          <a:xfrm>
            <a:off x="440661" y="1436254"/>
            <a:ext cx="10705200"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sz="1600" dirty="0" smtClean="0"/>
              <a:t>Сейчас наш проект находится на этапе сбора информации, анализа конкурентов, разработки возможных вариантов решения задачи.</a:t>
            </a:r>
            <a:endParaRPr sz="1600" dirty="0"/>
          </a:p>
          <a:p>
            <a:pPr marL="0" lvl="0" indent="0" algn="l" rtl="0">
              <a:spcBef>
                <a:spcPts val="0"/>
              </a:spcBef>
              <a:spcAft>
                <a:spcPts val="0"/>
              </a:spcAft>
              <a:buNone/>
            </a:pPr>
            <a:endParaRPr lang="ru-RU" sz="1600" dirty="0" smtClean="0"/>
          </a:p>
          <a:p>
            <a:pPr marL="0" lvl="0" indent="0" algn="l" rtl="0">
              <a:spcBef>
                <a:spcPts val="0"/>
              </a:spcBef>
              <a:spcAft>
                <a:spcPts val="0"/>
              </a:spcAft>
              <a:buNone/>
            </a:pPr>
            <a:r>
              <a:rPr lang="ru-RU" sz="1600" dirty="0" smtClean="0"/>
              <a:t>Был проанализирован рынок, выявлены минусы конкурентов и сильные стороны нашего проекта, поиск оборудования.</a:t>
            </a:r>
          </a:p>
          <a:p>
            <a:pPr marL="0" lvl="0" indent="0" algn="l" rtl="0">
              <a:spcBef>
                <a:spcPts val="0"/>
              </a:spcBef>
              <a:spcAft>
                <a:spcPts val="0"/>
              </a:spcAft>
              <a:buNone/>
            </a:pPr>
            <a:endParaRPr lang="ru-RU" sz="1600" dirty="0" smtClean="0"/>
          </a:p>
          <a:p>
            <a:pPr marL="0" lvl="0" indent="0" algn="l" rtl="0">
              <a:spcBef>
                <a:spcPts val="0"/>
              </a:spcBef>
              <a:spcAft>
                <a:spcPts val="0"/>
              </a:spcAft>
              <a:buNone/>
            </a:pPr>
            <a:r>
              <a:rPr lang="ru-RU" sz="1600" dirty="0" smtClean="0"/>
              <a:t>В ближайших планах развитие данной проблемы в социальных сетях, поиск инвесторов.</a:t>
            </a:r>
            <a:endParaRPr sz="1600" dirty="0"/>
          </a:p>
        </p:txBody>
      </p:sp>
    </p:spTree>
  </p:cSld>
  <p:clrMapOvr>
    <a:masterClrMapping/>
  </p:clrMapOvr>
</p:sld>
</file>

<file path=ppt/theme/theme1.xml><?xml version="1.0" encoding="utf-8"?>
<a:theme xmlns:a="http://schemas.openxmlformats.org/drawingml/2006/main" name="Тема Office">
  <a:themeElements>
    <a:clrScheme name="Другая 13">
      <a:dk1>
        <a:srgbClr val="000000"/>
      </a:dk1>
      <a:lt1>
        <a:srgbClr val="FFFFFF"/>
      </a:lt1>
      <a:dk2>
        <a:srgbClr val="000000"/>
      </a:dk2>
      <a:lt2>
        <a:srgbClr val="E7E6E6"/>
      </a:lt2>
      <a:accent1>
        <a:srgbClr val="8F00FF"/>
      </a:accent1>
      <a:accent2>
        <a:srgbClr val="FD493D"/>
      </a:accent2>
      <a:accent3>
        <a:srgbClr val="FCAF17"/>
      </a:accent3>
      <a:accent4>
        <a:srgbClr val="FBB3C1"/>
      </a:accent4>
      <a:accent5>
        <a:srgbClr val="B5D8E1"/>
      </a:accent5>
      <a:accent6>
        <a:srgbClr val="1B1B1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1385</Words>
  <Application>Microsoft Office PowerPoint</Application>
  <PresentationFormat>Широкоэкранный</PresentationFormat>
  <Paragraphs>183</Paragraphs>
  <Slides>12</Slides>
  <Notes>12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12</vt:i4>
      </vt:variant>
    </vt:vector>
  </HeadingPairs>
  <TitlesOfParts>
    <vt:vector size="22" baseType="lpstr">
      <vt:lpstr>Arial</vt:lpstr>
      <vt:lpstr>Bahnschrift</vt:lpstr>
      <vt:lpstr>Calibri</vt:lpstr>
      <vt:lpstr>Circle Light</vt:lpstr>
      <vt:lpstr>Gilroy</vt:lpstr>
      <vt:lpstr>Montserrat</vt:lpstr>
      <vt:lpstr>Proxima Nova Bold</vt:lpstr>
      <vt:lpstr>Proxima Nova Regular</vt:lpstr>
      <vt:lpstr>Times New Roman</vt:lpstr>
      <vt:lpstr>Тема Office</vt:lpstr>
      <vt:lpstr>Презентация PowerPoint</vt:lpstr>
      <vt:lpstr>ПОЛЬЗОВАТЕЛЬ И ПРОБЛЕМА  </vt:lpstr>
      <vt:lpstr>КАК УЖЕ РЕШАЕТСЯ ПРОБЛЕМА  1.  Жители сел и деревень не обращаются к врачу, пока не станет совсем плохо. 2. Занимаются самолечением или используют народную медицину. 3. Тратят значительную сумму, чтобы добраться до ближайшей больницы. 4. Существует «Поезд здоровья», который приезжает примерно 1-2 раза в год.  Наш проект направлен на то, чтобы каждый человек в независимости от места жительства мог получить экстренную помощь, а так же мог проверять своё здоровье намного чаще, тем самым увеличивая продолжительности жизни.</vt:lpstr>
      <vt:lpstr>РЕШЕНИЕ  Мобильный медпункт решает главную проблему – своевременное оказание первичной медицинской помощи. Проведение профилактических осмотров рекомендуется как детям, так и взрослым. Регулярные медицинские осмотры помогают выявить скрытые заболевания, оценить состояние здоровья организма в целом и определить риск развития различных заболеваний.  Особую роль важности профилактических осмотров играют для людей, страдающих хроническими заболеваниями. Регулярные осмотры позволяют контролировать прогресс заболевания и эффективность лечения, а также предотвращать осложнения и улучшать качество жизни. Таким образом, профилактические осмотры являются неотъемлемой частью здорового образа жизни и важны для выявления ранних стадий заболеваний, контроля хронических заболеваний и оптимизации программ здравоохранения на уровне города. Мобильная клиника предназначена для проведения медицинских осмотров с целью выявления заболеваний на ранних стадиях, оказания лечебно-профилактической помощи, повышения доступности и качества медицинских услуг жителям сельской местности. Она оснащена аппаратом ЭКГ, гинекологическим креслом, аппаратами для измерения давления и сатурации, весами, инструментами для забора анализов. </vt:lpstr>
      <vt:lpstr>РЫНОК  </vt:lpstr>
      <vt:lpstr>БИЗНЕС МОДЕЛЬ   </vt:lpstr>
      <vt:lpstr>АНАЛИЗ КОНКУРЕНТОВ</vt:lpstr>
      <vt:lpstr>Road Map  на будущее</vt:lpstr>
      <vt:lpstr>Трекшн </vt:lpstr>
      <vt:lpstr>Модель монетизации</vt:lpstr>
      <vt:lpstr>КОМАНДА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Mikely</dc:creator>
  <cp:lastModifiedBy>PC</cp:lastModifiedBy>
  <cp:revision>16</cp:revision>
  <dcterms:created xsi:type="dcterms:W3CDTF">2022-11-28T09:29:04Z</dcterms:created>
  <dcterms:modified xsi:type="dcterms:W3CDTF">2023-12-07T13:49:20Z</dcterms:modified>
</cp:coreProperties>
</file>