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 saveSubsetFonts="1" strictFirstAndLastChar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5143500" cy="91440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slide" preserve="0" showMasterPhAnim="0" type="title" userDrawn="1">
  <p:cSld name="TITL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10;p2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11;p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12;p2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ig number" preserve="0" showMasterPhAnim="0" userDrawn="1">
  <p:cSld name="BIG_NUMB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45;p11" hidden="0"/>
          <p:cNvSpPr>
            <a:spLocks noGrp="1"/>
          </p:cNvSpPr>
          <p:nvPr isPhoto="0" userDrawn="0">
            <p:ph type="title" hasCustomPrompt="1"/>
          </p:nvPr>
        </p:nvSpPr>
        <p:spPr bwMode="auto"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pPr>
              <a:defRPr/>
            </a:pPr>
            <a:r>
              <a:rPr/>
              <a:t>xx%</a:t>
            </a:r>
            <a:endParaRPr/>
          </a:p>
        </p:txBody>
      </p:sp>
      <p:sp>
        <p:nvSpPr>
          <p:cNvPr id="5" name="Google Shape;46;p11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47;p11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lank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49;p12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header" preserve="0" showMasterPhAnim="0" type="secHead" userDrawn="1">
  <p:cSld name="SECTION_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14;p3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15;p3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body" preserve="0" showMasterPhAnim="0" type="tx" userDrawn="1">
  <p:cSld name="TITLE_AND_BOD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17;p4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18;p4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19;p4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two columns" preserve="0" showMasterPhAnim="0" type="twoColTx" userDrawn="1">
  <p:cSld name="TITLE_AND_TWO_COLUMN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21;p5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22;p5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23;p5" hidden="0"/>
          <p:cNvSpPr>
            <a:spLocks noGrp="1"/>
          </p:cNvSpPr>
          <p:nvPr isPhoto="0" userDrawn="0">
            <p:ph type="body" idx="2" hasCustomPrompt="0"/>
          </p:nvPr>
        </p:nvSpPr>
        <p:spPr bwMode="auto">
          <a:xfrm>
            <a:off x="4832399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24;p5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only" preserve="0" showMasterPhAnim="0" type="titleOnly" userDrawn="1">
  <p:cSld name="TITLE_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26;p6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27;p6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One column text" preserve="0" showMasterPhAnim="0" userDrawn="1">
  <p:cSld name="ONE_COLUMN_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29;p7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30;p7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31;p7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Main point" preserve="0" showMasterPhAnim="0" userDrawn="1">
  <p:cSld name="MAIN_POI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33;p8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34;p8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title and description" preserve="0" showMasterPhAnim="0" userDrawn="1">
  <p:cSld name="SECTION_TITLE_AND_DESCRI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36;p9" hidden="0"/>
          <p:cNvSpPr/>
          <p:nvPr isPhoto="0" userDrawn="0"/>
        </p:nvSpPr>
        <p:spPr bwMode="auto"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5" name="Google Shape;37;p9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65500" y="1233175"/>
            <a:ext cx="4045199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38;p9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265500" y="2803075"/>
            <a:ext cx="4045199" cy="12350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39;p9" hidden="0"/>
          <p:cNvSpPr>
            <a:spLocks noGrp="1"/>
          </p:cNvSpPr>
          <p:nvPr isPhoto="0" userDrawn="0">
            <p:ph type="body" idx="2" hasCustomPrompt="0"/>
          </p:nvPr>
        </p:nvSpPr>
        <p:spPr bwMode="auto"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40;p9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aption" preserve="0" showMasterPhAnim="0" userDrawn="1">
  <p:cSld name="CAPTION_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42;p10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43;p10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simple-light-2">
    <p:bg>
      <p:bgPr shadeToTitle="0">
        <a:solidFill>
          <a:schemeClr val="lt1"/>
        </a:soli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6;p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7;p1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8;p1" hidden="0"/>
          <p:cNvSpPr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n-GB"/>
              <a:t/>
            </a:fld>
            <a:endParaRPr/>
          </a:p>
        </p:txBody>
      </p: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20024" y="0"/>
            <a:ext cx="9105900" cy="5143500"/>
          </a:xfrm>
          <a:prstGeom prst="rect">
            <a:avLst/>
          </a:prstGeom>
        </p:spPr>
      </p:pic>
      <p:sp>
        <p:nvSpPr>
          <p:cNvPr id="5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061124" y="3759662"/>
            <a:ext cx="6152177" cy="841800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ЛИЧНАЯ ЛОГИСТИКА</a:t>
            </a:r>
            <a:endParaRPr lang="ru-RU">
              <a:solidFill>
                <a:srgbClr val="0070C0"/>
              </a:solidFill>
            </a:endParaRPr>
          </a:p>
        </p:txBody>
      </p:sp>
      <p:pic>
        <p:nvPicPr>
          <p:cNvPr id="6" name="Picture 2" hidden="0"/>
          <p:cNvPicPr>
            <a:picLocks noChangeAspect="1" noChangeArrowheads="1"/>
          </p:cNvPicPr>
          <p:nvPr isPhoto="0" userDrawn="0"/>
        </p:nvPicPr>
        <p:blipFill>
          <a:blip r:embed="rId3"/>
          <a:srcRect l="25768" t="19635" r="27598" b="38584"/>
          <a:stretch/>
        </p:blipFill>
        <p:spPr bwMode="auto">
          <a:xfrm>
            <a:off x="308849" y="251818"/>
            <a:ext cx="792000" cy="355237"/>
          </a:xfrm>
          <a:prstGeom prst="rect">
            <a:avLst/>
          </a:prstGeom>
          <a:ln>
            <a:noFill/>
          </a:ln>
          <a:effectLst>
            <a:outerShdw blurRad="292100" dist="139700" dir="2700000" rotWithShape="0" algn="tl">
              <a:srgbClr val="333333">
                <a:alpha val="65000"/>
              </a:srgbClr>
            </a:outerShdw>
          </a:effectLst>
        </p:spPr>
      </p:pic>
      <p:sp>
        <p:nvSpPr>
          <p:cNvPr id="7" name="Заголовок 1" hidden="0"/>
          <p:cNvSpPr/>
          <p:nvPr isPhoto="0" userDrawn="0"/>
        </p:nvSpPr>
        <p:spPr bwMode="auto">
          <a:xfrm>
            <a:off x="1520955" y="754113"/>
            <a:ext cx="2997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r>
              <a:rPr lang="ru-RU" sz="2000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доступный</a:t>
            </a:r>
            <a:endParaRPr sz="2000">
              <a:solidFill>
                <a:schemeClr val="bg1"/>
              </a:solidFill>
              <a:latin typeface="Arial Black"/>
              <a:ea typeface="PT Sans"/>
              <a:cs typeface="PT Sans"/>
            </a:endParaRPr>
          </a:p>
          <a:p>
            <a:pPr>
              <a:defRPr/>
            </a:pPr>
            <a:r>
              <a:rPr lang="ru-RU" sz="2000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инструмент </a:t>
            </a:r>
            <a:endParaRPr sz="2000">
              <a:solidFill>
                <a:schemeClr val="bg1"/>
              </a:solidFill>
              <a:latin typeface="Arial Black"/>
              <a:ea typeface="PT Sans"/>
              <a:cs typeface="PT Sans"/>
            </a:endParaRPr>
          </a:p>
          <a:p>
            <a:pPr>
              <a:defRPr/>
            </a:pPr>
            <a:r>
              <a:rPr lang="ru-RU" sz="2000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планирования</a:t>
            </a:r>
            <a:r>
              <a:rPr lang="ru-RU" sz="2000">
                <a:solidFill>
                  <a:schemeClr val="tx1"/>
                </a:solidFill>
                <a:latin typeface="Arial Black"/>
                <a:ea typeface="PT Sans"/>
                <a:cs typeface="PT Sans"/>
              </a:rPr>
              <a:t> </a:t>
            </a:r>
            <a:endParaRPr sz="2000">
              <a:solidFill>
                <a:schemeClr val="tx1"/>
              </a:solidFill>
            </a:endParaRPr>
          </a:p>
        </p:txBody>
      </p:sp>
      <p:sp>
        <p:nvSpPr>
          <p:cNvPr id="8" name="Заголовок 1" hidden="0"/>
          <p:cNvSpPr/>
          <p:nvPr isPhoto="0" userDrawn="0"/>
        </p:nvSpPr>
        <p:spPr bwMode="auto">
          <a:xfrm>
            <a:off x="6718725" y="4515419"/>
            <a:ext cx="29232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r>
              <a:rPr lang="ru-RU" sz="1400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команда №30 </a:t>
            </a:r>
            <a:endParaRPr sz="1400">
              <a:solidFill>
                <a:schemeClr val="bg1"/>
              </a:solidFill>
            </a:endParaRPr>
          </a:p>
        </p:txBody>
      </p:sp>
      <p:sp>
        <p:nvSpPr>
          <p:cNvPr id="9" name="Заголовок 1" hidden="0"/>
          <p:cNvSpPr/>
          <p:nvPr isPhoto="0" userDrawn="0"/>
        </p:nvSpPr>
        <p:spPr bwMode="auto">
          <a:xfrm>
            <a:off x="5185198" y="4182041"/>
            <a:ext cx="4932973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r>
              <a:rPr lang="ru-RU" sz="1400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ПРЯМАЯ ДОРОГА К ЦЕЛИ </a:t>
            </a:r>
            <a:endParaRPr sz="14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 hidden="0"/>
          <p:cNvSpPr/>
          <p:nvPr isPhoto="0" userDrawn="0"/>
        </p:nvSpPr>
        <p:spPr bwMode="auto">
          <a:xfrm>
            <a:off x="-1" y="0"/>
            <a:ext cx="9144001" cy="5143500"/>
          </a:xfrm>
          <a:prstGeom prst="rect">
            <a:avLst/>
          </a:prstGeom>
          <a:solidFill>
            <a:srgbClr val="0070C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Google Shape;71;p15" hidden="0"/>
          <p:cNvSpPr/>
          <p:nvPr isPhoto="0" userDrawn="0"/>
        </p:nvSpPr>
        <p:spPr bwMode="auto">
          <a:xfrm>
            <a:off x="3005843" y="1635646"/>
            <a:ext cx="1692518" cy="2249406"/>
          </a:xfrm>
          <a:prstGeom prst="rect">
            <a:avLst/>
          </a:prstGeom>
          <a:noFill/>
          <a:ln>
            <a:noFill/>
          </a:ln>
          <a:effectLst>
            <a:outerShdw blurRad="71438" dist="57150" dir="2700000" rotWithShape="0" algn="bl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defRPr/>
            </a:pPr>
            <a:r>
              <a:rPr lang="ru-RU" sz="1100" b="1">
                <a:latin typeface="Arial Black"/>
              </a:rPr>
              <a:t>Друзин Игорь Игоревич</a:t>
            </a:r>
            <a:r>
              <a:rPr lang="en-GB" sz="1100" b="1">
                <a:latin typeface="Arial Black"/>
                <a:ea typeface="PT Sans"/>
                <a:cs typeface="PT Sans"/>
              </a:rPr>
              <a:t> </a:t>
            </a:r>
            <a:br>
              <a:rPr lang="en-GB" sz="1100" b="1">
                <a:latin typeface="Arial Black"/>
                <a:ea typeface="PT Sans"/>
                <a:cs typeface="PT Sans"/>
              </a:rPr>
            </a:br>
            <a:r>
              <a:rPr lang="en-US" sz="1100" b="1">
                <a:latin typeface="Arial Black"/>
                <a:ea typeface="PT Sans"/>
                <a:cs typeface="PT Sans"/>
              </a:rPr>
              <a:t>Leader ID-</a:t>
            </a:r>
            <a:r>
              <a:rPr lang="ru-RU" sz="1000">
                <a:latin typeface="Arial Black"/>
              </a:rPr>
              <a:t>4536</a:t>
            </a:r>
            <a:endParaRPr lang="en-GB" sz="1000">
              <a:latin typeface="Arial Black"/>
            </a:endParaRPr>
          </a:p>
          <a:p>
            <a:pPr lvl="0" algn="ctr">
              <a:defRPr/>
            </a:pPr>
            <a:r>
              <a:rPr lang="ru-RU" sz="1100">
                <a:latin typeface="PT Sans"/>
                <a:ea typeface="PT Sans"/>
                <a:cs typeface="PT Sans"/>
              </a:rPr>
              <a:t>Автор идеолог</a:t>
            </a:r>
            <a:endParaRPr sz="11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100" i="1">
                <a:latin typeface="Arial Black"/>
                <a:ea typeface="PT Sans"/>
                <a:cs typeface="PT Sans"/>
              </a:rPr>
              <a:t>3 </a:t>
            </a:r>
            <a:r>
              <a:rPr lang="en-GB" sz="900" i="1">
                <a:latin typeface="Arial Black"/>
                <a:ea typeface="PT Sans"/>
                <a:cs typeface="PT Sans"/>
              </a:rPr>
              <a:t>главных интереса</a:t>
            </a:r>
            <a:r>
              <a:rPr lang="en-GB" sz="1100">
                <a:latin typeface="PT Sans"/>
                <a:ea typeface="PT Sans"/>
                <a:cs typeface="PT Sans"/>
              </a:rPr>
              <a:t>: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/>
              <a:t>философия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 algn="l"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физика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 algn="l"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автоматизация</a:t>
            </a:r>
            <a:endParaRPr sz="11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9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900" i="1">
                <a:latin typeface="Arial Black"/>
                <a:ea typeface="PT Sans"/>
                <a:cs typeface="PT Sans"/>
              </a:rPr>
              <a:t>3 ключевых навыка</a:t>
            </a:r>
            <a:endParaRPr sz="900" i="1">
              <a:latin typeface="Arial Black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изобретатель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аналитик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технолог</a:t>
            </a:r>
            <a:endParaRPr sz="1100">
              <a:latin typeface="PT Sans"/>
              <a:ea typeface="PT Sans"/>
              <a:cs typeface="PT Sans"/>
            </a:endParaRPr>
          </a:p>
        </p:txBody>
      </p:sp>
      <p:pic>
        <p:nvPicPr>
          <p:cNvPr id="6" name="Рисунок 5" hidden="0"/>
          <p:cNvPicPr>
            <a:picLocks noChangeAspect="1"/>
          </p:cNvPicPr>
          <p:nvPr isPhoto="0" userDrawn="0"/>
        </p:nvPicPr>
        <p:blipFill>
          <a:blip r:embed="rId2"/>
          <a:srcRect l="0" t="9410" r="0" b="9409"/>
          <a:stretch/>
        </p:blipFill>
        <p:spPr bwMode="auto">
          <a:xfrm>
            <a:off x="-68106" y="895397"/>
            <a:ext cx="3191050" cy="3666059"/>
          </a:xfrm>
          <a:prstGeom prst="rect">
            <a:avLst/>
          </a:prstGeom>
        </p:spPr>
      </p:pic>
      <p:sp>
        <p:nvSpPr>
          <p:cNvPr id="7" name="TextBox 6" hidden="0"/>
          <p:cNvSpPr/>
          <p:nvPr isPhoto="0" userDrawn="0"/>
        </p:nvSpPr>
        <p:spPr bwMode="auto">
          <a:xfrm>
            <a:off x="100362" y="-153"/>
            <a:ext cx="1969441" cy="91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sz="5400" b="1">
                <a:solidFill>
                  <a:schemeClr val="bg1"/>
                </a:solidFill>
              </a:rPr>
              <a:t>о нас</a:t>
            </a:r>
            <a:endParaRPr/>
          </a:p>
        </p:txBody>
      </p:sp>
      <p:sp>
        <p:nvSpPr>
          <p:cNvPr id="8" name="Прямоугольник 10" hidden="0"/>
          <p:cNvSpPr/>
          <p:nvPr isPhoto="0" userDrawn="0"/>
        </p:nvSpPr>
        <p:spPr bwMode="auto">
          <a:xfrm>
            <a:off x="2208367" y="271846"/>
            <a:ext cx="6716575" cy="944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</a:rPr>
              <a:t>Мы предпочитаем работать в команде - команда своих не бросает! </a:t>
            </a:r>
            <a:endParaRPr/>
          </a:p>
        </p:txBody>
      </p:sp>
      <p:sp>
        <p:nvSpPr>
          <p:cNvPr id="9" name="Google Shape;71;p15" hidden="0"/>
          <p:cNvSpPr/>
          <p:nvPr isPhoto="0" userDrawn="0"/>
        </p:nvSpPr>
        <p:spPr bwMode="auto">
          <a:xfrm>
            <a:off x="5162211" y="1655601"/>
            <a:ext cx="1692518" cy="2500325"/>
          </a:xfrm>
          <a:prstGeom prst="rect">
            <a:avLst/>
          </a:prstGeom>
          <a:noFill/>
          <a:ln>
            <a:noFill/>
          </a:ln>
          <a:effectLst>
            <a:outerShdw blurRad="71438" dist="57150" dir="2700000" rotWithShape="0" algn="bl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defRPr/>
            </a:pPr>
            <a:r>
              <a:rPr lang="ru-RU" sz="1100" b="1">
                <a:latin typeface="Arial Black"/>
              </a:rPr>
              <a:t>Крылова Наталья Николаевна</a:t>
            </a:r>
            <a:r>
              <a:rPr lang="en-GB" sz="1100" b="1">
                <a:latin typeface="Arial Black"/>
                <a:ea typeface="PT Sans"/>
                <a:cs typeface="PT Sans"/>
              </a:rPr>
              <a:t> </a:t>
            </a:r>
            <a:br>
              <a:rPr lang="en-GB" sz="1100" b="1">
                <a:latin typeface="Arial Black"/>
                <a:ea typeface="PT Sans"/>
                <a:cs typeface="PT Sans"/>
              </a:rPr>
            </a:br>
            <a:r>
              <a:rPr lang="en-US" sz="1100" b="1">
                <a:latin typeface="Arial Black"/>
                <a:ea typeface="PT Sans"/>
                <a:cs typeface="PT Sans"/>
              </a:rPr>
              <a:t>Leader ID-</a:t>
            </a:r>
            <a:r>
              <a:rPr lang="ru-RU" sz="1100" b="1">
                <a:latin typeface="Arial Black"/>
                <a:ea typeface="PT Sans"/>
                <a:cs typeface="PT Sans"/>
              </a:rPr>
              <a:t>328510</a:t>
            </a:r>
            <a:endParaRPr lang="en-GB" sz="1000">
              <a:latin typeface="Arial Black"/>
            </a:endParaRPr>
          </a:p>
          <a:p>
            <a:pPr lvl="0" algn="ctr">
              <a:defRPr/>
            </a:pPr>
            <a:r>
              <a:rPr lang="ru-RU" sz="1100">
                <a:latin typeface="PT Sans"/>
                <a:ea typeface="PT Sans"/>
                <a:cs typeface="PT Sans"/>
              </a:rPr>
              <a:t>Аналитик-маркетолог</a:t>
            </a:r>
            <a:endParaRPr sz="11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100" i="1">
                <a:latin typeface="Arial Black"/>
                <a:ea typeface="PT Sans"/>
                <a:cs typeface="PT Sans"/>
              </a:rPr>
              <a:t>3 </a:t>
            </a:r>
            <a:r>
              <a:rPr lang="en-GB" sz="900" i="1">
                <a:latin typeface="Arial Black"/>
                <a:ea typeface="PT Sans"/>
                <a:cs typeface="PT Sans"/>
              </a:rPr>
              <a:t>главных интереса</a:t>
            </a:r>
            <a:r>
              <a:rPr lang="en-GB" sz="1100">
                <a:latin typeface="PT Sans"/>
                <a:ea typeface="PT Sans"/>
                <a:cs typeface="PT Sans"/>
              </a:rPr>
              <a:t>: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анализ данных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 algn="l"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математика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 algn="l"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социальное проектирование</a:t>
            </a:r>
            <a:endParaRPr sz="11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9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900" i="1">
                <a:latin typeface="Arial Black"/>
                <a:ea typeface="PT Sans"/>
                <a:cs typeface="PT Sans"/>
              </a:rPr>
              <a:t>3 ключевых навыка</a:t>
            </a:r>
            <a:endParaRPr sz="900" i="1">
              <a:latin typeface="Arial Black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аналитик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маркетинг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координатор</a:t>
            </a:r>
            <a:endParaRPr sz="1100">
              <a:latin typeface="PT Sans"/>
              <a:ea typeface="PT Sans"/>
              <a:cs typeface="PT Sans"/>
            </a:endParaRPr>
          </a:p>
        </p:txBody>
      </p:sp>
      <p:sp>
        <p:nvSpPr>
          <p:cNvPr id="10" name="Google Shape;71;p15" hidden="0"/>
          <p:cNvSpPr/>
          <p:nvPr isPhoto="0" userDrawn="0"/>
        </p:nvSpPr>
        <p:spPr bwMode="auto">
          <a:xfrm>
            <a:off x="7318579" y="1655601"/>
            <a:ext cx="1692518" cy="2500325"/>
          </a:xfrm>
          <a:prstGeom prst="rect">
            <a:avLst/>
          </a:prstGeom>
          <a:noFill/>
          <a:ln>
            <a:noFill/>
          </a:ln>
          <a:effectLst>
            <a:outerShdw blurRad="71438" dist="57150" dir="2700000" rotWithShape="0" algn="bl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defRPr/>
            </a:pPr>
            <a:r>
              <a:rPr lang="ru-RU" sz="1100" b="1">
                <a:latin typeface="Arial Black"/>
              </a:rPr>
              <a:t>Терехова Надежда Николаевна</a:t>
            </a:r>
            <a:r>
              <a:rPr lang="en-GB" sz="1100" b="1">
                <a:latin typeface="Arial Black"/>
                <a:ea typeface="PT Sans"/>
                <a:cs typeface="PT Sans"/>
              </a:rPr>
              <a:t> </a:t>
            </a:r>
            <a:br>
              <a:rPr lang="en-GB" sz="1100" b="1">
                <a:latin typeface="Arial Black"/>
                <a:ea typeface="PT Sans"/>
                <a:cs typeface="PT Sans"/>
              </a:rPr>
            </a:br>
            <a:r>
              <a:rPr lang="en-US" sz="1100" b="1">
                <a:latin typeface="Arial Black"/>
                <a:ea typeface="PT Sans"/>
                <a:cs typeface="PT Sans"/>
              </a:rPr>
              <a:t>Leader ID-</a:t>
            </a:r>
            <a:r>
              <a:rPr lang="ru-RU" sz="1100" b="1">
                <a:latin typeface="Arial Black"/>
                <a:ea typeface="PT Sans"/>
                <a:cs typeface="PT Sans"/>
              </a:rPr>
              <a:t>567897</a:t>
            </a:r>
            <a:endParaRPr lang="en-GB" sz="1000">
              <a:latin typeface="Arial Black"/>
            </a:endParaRPr>
          </a:p>
          <a:p>
            <a:pPr lvl="0" algn="ctr">
              <a:defRPr/>
            </a:pPr>
            <a:r>
              <a:rPr lang="ru-RU" sz="1100">
                <a:latin typeface="PT Sans"/>
                <a:ea typeface="PT Sans"/>
                <a:cs typeface="PT Sans"/>
              </a:rPr>
              <a:t>Документовед</a:t>
            </a:r>
            <a:endParaRPr sz="11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100" i="1">
                <a:latin typeface="Arial Black"/>
                <a:ea typeface="PT Sans"/>
                <a:cs typeface="PT Sans"/>
              </a:rPr>
              <a:t>3 </a:t>
            </a:r>
            <a:r>
              <a:rPr lang="en-GB" sz="900" i="1">
                <a:latin typeface="Arial Black"/>
                <a:ea typeface="PT Sans"/>
                <a:cs typeface="PT Sans"/>
              </a:rPr>
              <a:t>главных интереса</a:t>
            </a:r>
            <a:r>
              <a:rPr lang="en-GB" sz="1100">
                <a:latin typeface="PT Sans"/>
                <a:ea typeface="PT Sans"/>
                <a:cs typeface="PT Sans"/>
              </a:rPr>
              <a:t>: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анализ данных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 algn="l"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математика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lvl="0" indent="-165100" algn="l"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планирование</a:t>
            </a:r>
            <a:endParaRPr sz="11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9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900" i="1">
                <a:latin typeface="Arial Black"/>
                <a:ea typeface="PT Sans"/>
                <a:cs typeface="PT Sans"/>
              </a:rPr>
              <a:t>3 ключевых навыка</a:t>
            </a:r>
            <a:endParaRPr sz="900" i="1">
              <a:latin typeface="Arial Black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аналитик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преподаватель</a:t>
            </a:r>
            <a:endParaRPr sz="1100">
              <a:latin typeface="PT Sans"/>
              <a:ea typeface="PT Sans"/>
              <a:cs typeface="PT Sans"/>
            </a:endParaRPr>
          </a:p>
          <a:p>
            <a:pPr marL="179999" marR="0" lvl="0" indent="-165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PT Sans"/>
              <a:buChar char="-"/>
              <a:defRPr/>
            </a:pPr>
            <a:r>
              <a:rPr lang="en-GB" sz="1100">
                <a:latin typeface="PT Sans"/>
                <a:ea typeface="PT Sans"/>
                <a:cs typeface="PT Sans"/>
              </a:rPr>
              <a:t> </a:t>
            </a:r>
            <a:r>
              <a:rPr lang="ru-RU" sz="1100">
                <a:latin typeface="PT Sans"/>
                <a:ea typeface="PT Sans"/>
                <a:cs typeface="PT Sans"/>
              </a:rPr>
              <a:t>навык ведения документации</a:t>
            </a:r>
            <a:endParaRPr sz="1100">
              <a:latin typeface="PT Sans"/>
              <a:ea typeface="PT Sans"/>
              <a:cs typeface="PT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0" hidden="0"/>
          <p:cNvSpPr/>
          <p:nvPr isPhoto="0" userDrawn="0"/>
        </p:nvSpPr>
        <p:spPr bwMode="auto">
          <a:xfrm>
            <a:off x="-1" y="0"/>
            <a:ext cx="9152873" cy="5143500"/>
          </a:xfrm>
          <a:prstGeom prst="rect">
            <a:avLst/>
          </a:prstGeom>
          <a:solidFill>
            <a:srgbClr val="0070C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/>
          </a:p>
        </p:txBody>
      </p:sp>
      <p:sp>
        <p:nvSpPr>
          <p:cNvPr id="5" name="TextBox 2" hidden="0"/>
          <p:cNvSpPr/>
          <p:nvPr isPhoto="0" userDrawn="0"/>
        </p:nvSpPr>
        <p:spPr bwMode="auto">
          <a:xfrm>
            <a:off x="2129391" y="0"/>
            <a:ext cx="4901498" cy="91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sz="5400" b="1">
                <a:solidFill>
                  <a:schemeClr val="bg1"/>
                </a:solidFill>
              </a:rPr>
              <a:t>матрица идей</a:t>
            </a:r>
            <a:endParaRPr/>
          </a:p>
        </p:txBody>
      </p:sp>
      <p:grpSp>
        <p:nvGrpSpPr>
          <p:cNvPr id="6" name="Группа 6" hidden="0"/>
          <p:cNvGrpSpPr/>
          <p:nvPr isPhoto="0" userDrawn="0"/>
        </p:nvGrpSpPr>
        <p:grpSpPr bwMode="auto">
          <a:xfrm>
            <a:off x="672955" y="1481090"/>
            <a:ext cx="8188939" cy="3131476"/>
            <a:chOff x="1620575" y="1793313"/>
            <a:chExt cx="8188939" cy="3131476"/>
          </a:xfrm>
        </p:grpSpPr>
        <p:cxnSp>
          <p:nvCxnSpPr>
            <p:cNvPr id="7" name="Google Shape;83;p16" hidden="0"/>
            <p:cNvCxnSpPr>
              <a:cxnSpLocks/>
            </p:cNvCxnSpPr>
            <p:nvPr isPhoto="0" userDrawn="0"/>
          </p:nvCxnSpPr>
          <p:spPr bwMode="auto">
            <a:xfrm>
              <a:off x="1620575" y="1799700"/>
              <a:ext cx="8188939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84;p16" hidden="0"/>
            <p:cNvCxnSpPr>
              <a:cxnSpLocks/>
            </p:cNvCxnSpPr>
            <p:nvPr isPhoto="0" userDrawn="0"/>
          </p:nvCxnSpPr>
          <p:spPr bwMode="auto">
            <a:xfrm>
              <a:off x="1620575" y="4279625"/>
              <a:ext cx="1841929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85;p16" hidden="0"/>
            <p:cNvCxnSpPr>
              <a:cxnSpLocks/>
            </p:cNvCxnSpPr>
            <p:nvPr isPhoto="0" userDrawn="0"/>
          </p:nvCxnSpPr>
          <p:spPr bwMode="auto">
            <a:xfrm flipV="1">
              <a:off x="1620575" y="2404413"/>
              <a:ext cx="1841929" cy="5156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86;p16" hidden="0"/>
            <p:cNvCxnSpPr>
              <a:cxnSpLocks/>
            </p:cNvCxnSpPr>
            <p:nvPr isPhoto="0" userDrawn="0"/>
          </p:nvCxnSpPr>
          <p:spPr bwMode="auto">
            <a:xfrm>
              <a:off x="1620575" y="3024418"/>
              <a:ext cx="1841929" cy="1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87;p16" hidden="0"/>
            <p:cNvCxnSpPr>
              <a:cxnSpLocks/>
            </p:cNvCxnSpPr>
            <p:nvPr isPhoto="0" userDrawn="0"/>
          </p:nvCxnSpPr>
          <p:spPr bwMode="auto">
            <a:xfrm>
              <a:off x="1620575" y="3667406"/>
              <a:ext cx="1841929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12" name="Google Shape;95;p16" hidden="0"/>
            <p:cNvSpPr/>
            <p:nvPr isPhoto="0" userDrawn="0"/>
          </p:nvSpPr>
          <p:spPr bwMode="auto">
            <a:xfrm>
              <a:off x="1620575" y="1837113"/>
              <a:ext cx="1899600" cy="51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1200" b="1">
                <a:latin typeface="PT Sans"/>
                <a:ea typeface="PT Sans"/>
                <a:cs typeface="PT Sans"/>
              </a:endParaRPr>
            </a:p>
          </p:txBody>
        </p:sp>
        <p:sp>
          <p:nvSpPr>
            <p:cNvPr id="13" name="Google Shape;96;p16" hidden="0"/>
            <p:cNvSpPr/>
            <p:nvPr isPhoto="0" userDrawn="0"/>
          </p:nvSpPr>
          <p:spPr bwMode="auto">
            <a:xfrm>
              <a:off x="1620575" y="2510218"/>
              <a:ext cx="1899600" cy="51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1200" b="1">
                <a:latin typeface="PT Sans"/>
                <a:ea typeface="PT Sans"/>
                <a:cs typeface="PT Sans"/>
              </a:endParaRPr>
            </a:p>
          </p:txBody>
        </p:sp>
        <p:sp>
          <p:nvSpPr>
            <p:cNvPr id="14" name="Google Shape;103;p16" hidden="0"/>
            <p:cNvSpPr/>
            <p:nvPr isPhoto="0" userDrawn="0"/>
          </p:nvSpPr>
          <p:spPr bwMode="auto">
            <a:xfrm>
              <a:off x="3520225" y="1793313"/>
              <a:ext cx="1317000" cy="61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1200">
                <a:latin typeface="PT Sans"/>
                <a:ea typeface="PT Sans"/>
                <a:cs typeface="PT Sans"/>
              </a:endParaRPr>
            </a:p>
          </p:txBody>
        </p:sp>
        <p:sp>
          <p:nvSpPr>
            <p:cNvPr id="15" name="Google Shape;119;p16" hidden="0"/>
            <p:cNvSpPr/>
            <p:nvPr isPhoto="0" userDrawn="0"/>
          </p:nvSpPr>
          <p:spPr bwMode="auto">
            <a:xfrm>
              <a:off x="3519900" y="4313689"/>
              <a:ext cx="1317000" cy="61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1200">
                <a:latin typeface="PT Sans"/>
                <a:ea typeface="PT Sans"/>
                <a:cs typeface="PT Sans"/>
              </a:endParaRPr>
            </a:p>
          </p:txBody>
        </p:sp>
      </p:grpSp>
      <p:sp>
        <p:nvSpPr>
          <p:cNvPr id="16" name="Google Shape;93;p16" hidden="0"/>
          <p:cNvSpPr/>
          <p:nvPr isPhoto="0" userDrawn="0"/>
        </p:nvSpPr>
        <p:spPr bwMode="auto">
          <a:xfrm>
            <a:off x="2725334" y="1217655"/>
            <a:ext cx="980903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defRPr/>
            </a:pPr>
            <a:r>
              <a:rPr lang="ru-RU" sz="1200" b="1">
                <a:solidFill>
                  <a:schemeClr val="bg1"/>
                </a:solidFill>
              </a:rPr>
              <a:t>Порядок</a:t>
            </a:r>
            <a:endParaRPr sz="1200" b="1">
              <a:solidFill>
                <a:schemeClr val="bg1"/>
              </a:solidFill>
              <a:latin typeface="PT Sans"/>
              <a:ea typeface="PT Sans"/>
              <a:cs typeface="PT Sans"/>
            </a:endParaRPr>
          </a:p>
        </p:txBody>
      </p:sp>
      <p:sp>
        <p:nvSpPr>
          <p:cNvPr id="17" name="Google Shape;94;p16" hidden="0"/>
          <p:cNvSpPr/>
          <p:nvPr isPhoto="0" userDrawn="0"/>
        </p:nvSpPr>
        <p:spPr bwMode="auto">
          <a:xfrm rot="-5400000">
            <a:off x="-1330831" y="2732245"/>
            <a:ext cx="3460041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b="1">
                <a:solidFill>
                  <a:schemeClr val="bg1">
                    <a:lumMod val="50000"/>
                  </a:schemeClr>
                </a:solidFill>
                <a:latin typeface="Arial Black"/>
                <a:ea typeface="PT Sans"/>
                <a:cs typeface="PT Sans"/>
              </a:rPr>
              <a:t>Н</a:t>
            </a:r>
            <a:r>
              <a:rPr lang="ru-RU" b="1">
                <a:solidFill>
                  <a:schemeClr val="bg1">
                    <a:lumMod val="50000"/>
                  </a:schemeClr>
                </a:solidFill>
                <a:latin typeface="Arial Black"/>
                <a:ea typeface="PT Sans"/>
                <a:cs typeface="PT Sans"/>
              </a:rPr>
              <a:t>АВЫКИ</a:t>
            </a:r>
            <a:endParaRPr b="1">
              <a:solidFill>
                <a:schemeClr val="bg1">
                  <a:lumMod val="50000"/>
                </a:schemeClr>
              </a:solidFill>
              <a:latin typeface="Arial Black"/>
              <a:ea typeface="PT Sans"/>
              <a:cs typeface="PT Sans"/>
            </a:endParaRPr>
          </a:p>
        </p:txBody>
      </p:sp>
      <p:sp>
        <p:nvSpPr>
          <p:cNvPr id="18" name="Прямоугольник 39" hidden="0"/>
          <p:cNvSpPr/>
          <p:nvPr isPhoto="0" userDrawn="0"/>
        </p:nvSpPr>
        <p:spPr bwMode="auto">
          <a:xfrm>
            <a:off x="1059482" y="1655616"/>
            <a:ext cx="1242600" cy="2743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Изобретатель</a:t>
            </a:r>
            <a:endParaRPr/>
          </a:p>
        </p:txBody>
      </p:sp>
      <p:sp>
        <p:nvSpPr>
          <p:cNvPr id="19" name="Прямоугольник 40" hidden="0"/>
          <p:cNvSpPr/>
          <p:nvPr isPhoto="0" userDrawn="0"/>
        </p:nvSpPr>
        <p:spPr bwMode="auto">
          <a:xfrm>
            <a:off x="1317070" y="2266525"/>
            <a:ext cx="736067" cy="2743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Анализ</a:t>
            </a:r>
            <a:endParaRPr/>
          </a:p>
        </p:txBody>
      </p:sp>
      <p:sp>
        <p:nvSpPr>
          <p:cNvPr id="20" name="Прямоугольник 41" hidden="0"/>
          <p:cNvSpPr/>
          <p:nvPr isPhoto="0" userDrawn="0"/>
        </p:nvSpPr>
        <p:spPr bwMode="auto">
          <a:xfrm>
            <a:off x="1112782" y="2929667"/>
            <a:ext cx="1156754" cy="27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Технолог</a:t>
            </a:r>
            <a:endParaRPr/>
          </a:p>
        </p:txBody>
      </p:sp>
      <p:sp>
        <p:nvSpPr>
          <p:cNvPr id="21" name="Прямоугольник 42" hidden="0"/>
          <p:cNvSpPr/>
          <p:nvPr isPhoto="0" userDrawn="0"/>
        </p:nvSpPr>
        <p:spPr bwMode="auto">
          <a:xfrm>
            <a:off x="758552" y="3556783"/>
            <a:ext cx="1817297" cy="2743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Маркетолог-аналитик</a:t>
            </a:r>
            <a:endParaRPr/>
          </a:p>
        </p:txBody>
      </p:sp>
      <p:sp>
        <p:nvSpPr>
          <p:cNvPr id="22" name="Прямоугольник 43" hidden="0"/>
          <p:cNvSpPr/>
          <p:nvPr isPhoto="0" userDrawn="0"/>
        </p:nvSpPr>
        <p:spPr bwMode="auto">
          <a:xfrm>
            <a:off x="1001752" y="4168837"/>
            <a:ext cx="1365309" cy="2743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Преподаватель</a:t>
            </a:r>
            <a:endParaRPr/>
          </a:p>
        </p:txBody>
      </p:sp>
      <p:sp>
        <p:nvSpPr>
          <p:cNvPr id="23" name="Прямоугольник 44" hidden="0"/>
          <p:cNvSpPr/>
          <p:nvPr isPhoto="0" userDrawn="0"/>
        </p:nvSpPr>
        <p:spPr bwMode="auto">
          <a:xfrm>
            <a:off x="4153709" y="1279032"/>
            <a:ext cx="817160" cy="27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Физика</a:t>
            </a:r>
            <a:endParaRPr/>
          </a:p>
        </p:txBody>
      </p:sp>
      <p:sp>
        <p:nvSpPr>
          <p:cNvPr id="24" name="Прямоугольник 45" hidden="0"/>
          <p:cNvSpPr/>
          <p:nvPr isPhoto="0" userDrawn="0"/>
        </p:nvSpPr>
        <p:spPr bwMode="auto">
          <a:xfrm>
            <a:off x="5181224" y="1266754"/>
            <a:ext cx="1384978" cy="27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Автоматизация</a:t>
            </a:r>
            <a:endParaRPr/>
          </a:p>
        </p:txBody>
      </p:sp>
      <p:sp>
        <p:nvSpPr>
          <p:cNvPr id="25" name="Прямоугольник 46" hidden="0"/>
          <p:cNvSpPr/>
          <p:nvPr isPhoto="0" userDrawn="0"/>
        </p:nvSpPr>
        <p:spPr bwMode="auto">
          <a:xfrm>
            <a:off x="7236296" y="1262459"/>
            <a:ext cx="1160596" cy="2743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</a:rPr>
              <a:t>База данных</a:t>
            </a:r>
            <a:endParaRPr/>
          </a:p>
        </p:txBody>
      </p:sp>
      <p:cxnSp>
        <p:nvCxnSpPr>
          <p:cNvPr id="26" name="Прямая соединительная линия 49" hidden="0"/>
          <p:cNvCxnSpPr>
            <a:cxnSpLocks/>
          </p:cNvCxnSpPr>
          <p:nvPr isPhoto="0" userDrawn="0"/>
        </p:nvCxnSpPr>
        <p:spPr bwMode="auto">
          <a:xfrm>
            <a:off x="2514884" y="1247891"/>
            <a:ext cx="0" cy="34700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50" hidden="0"/>
          <p:cNvCxnSpPr>
            <a:cxnSpLocks/>
          </p:cNvCxnSpPr>
          <p:nvPr isPhoto="0" userDrawn="0"/>
        </p:nvCxnSpPr>
        <p:spPr bwMode="auto">
          <a:xfrm>
            <a:off x="3844337" y="1223839"/>
            <a:ext cx="0" cy="2572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51" hidden="0"/>
          <p:cNvCxnSpPr>
            <a:cxnSpLocks/>
          </p:cNvCxnSpPr>
          <p:nvPr isPhoto="0" userDrawn="0"/>
        </p:nvCxnSpPr>
        <p:spPr bwMode="auto">
          <a:xfrm>
            <a:off x="5138116" y="1237111"/>
            <a:ext cx="0" cy="28114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52" hidden="0"/>
          <p:cNvCxnSpPr>
            <a:cxnSpLocks/>
          </p:cNvCxnSpPr>
          <p:nvPr isPhoto="0" userDrawn="0"/>
        </p:nvCxnSpPr>
        <p:spPr bwMode="auto">
          <a:xfrm>
            <a:off x="6948264" y="1259951"/>
            <a:ext cx="0" cy="22113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55" hidden="0"/>
          <p:cNvSpPr/>
          <p:nvPr isPhoto="0" userDrawn="0"/>
        </p:nvSpPr>
        <p:spPr bwMode="auto">
          <a:xfrm>
            <a:off x="2514884" y="1801308"/>
            <a:ext cx="6638024" cy="579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/>
              <a:buChar char="ü"/>
              <a:defRPr/>
            </a:pPr>
            <a:r>
              <a:rPr lang="ru-RU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Повысить КПД в экономике </a:t>
            </a:r>
            <a:endParaRPr/>
          </a:p>
        </p:txBody>
      </p:sp>
      <p:sp>
        <p:nvSpPr>
          <p:cNvPr id="31" name="Rectangle 1" hidden="0"/>
          <p:cNvSpPr>
            <a:spLocks noChangeArrowheads="1"/>
          </p:cNvSpPr>
          <p:nvPr isPhoto="0" userDrawn="0"/>
        </p:nvSpPr>
        <p:spPr bwMode="auto">
          <a:xfrm>
            <a:off x="4470400" y="1198245"/>
            <a:ext cx="182988" cy="36579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2" name="Прямоугольник 58" hidden="0"/>
          <p:cNvSpPr/>
          <p:nvPr isPhoto="0" userDrawn="0"/>
        </p:nvSpPr>
        <p:spPr bwMode="auto">
          <a:xfrm>
            <a:off x="2514884" y="2667508"/>
            <a:ext cx="6629152" cy="822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/>
              <a:buChar char="ü"/>
              <a:defRPr/>
            </a:pPr>
            <a:r>
              <a:rPr lang="ru-RU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Сократить количество времени на принятие управленческого решения</a:t>
            </a:r>
            <a:endParaRPr/>
          </a:p>
        </p:txBody>
      </p:sp>
      <p:sp>
        <p:nvSpPr>
          <p:cNvPr id="33" name="Прямоугольник 68" hidden="0"/>
          <p:cNvSpPr/>
          <p:nvPr isPhoto="0" userDrawn="0"/>
        </p:nvSpPr>
        <p:spPr bwMode="auto">
          <a:xfrm>
            <a:off x="2514883" y="3759739"/>
            <a:ext cx="6631239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/>
              <a:buChar char="ü"/>
              <a:defRPr/>
            </a:pPr>
            <a:r>
              <a:rPr lang="ru-RU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Плановая экономическая система / экономическая сеть</a:t>
            </a:r>
            <a:endParaRPr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Google Shape;93;p16" hidden="0"/>
          <p:cNvSpPr/>
          <p:nvPr isPhoto="0" userDrawn="0"/>
        </p:nvSpPr>
        <p:spPr bwMode="auto">
          <a:xfrm>
            <a:off x="248889" y="854676"/>
            <a:ext cx="8613005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b="1">
                <a:solidFill>
                  <a:schemeClr val="bg1">
                    <a:lumMod val="50000"/>
                  </a:schemeClr>
                </a:solidFill>
                <a:latin typeface="Arial Black"/>
                <a:ea typeface="PT Sans"/>
                <a:cs typeface="PT Sans"/>
              </a:rPr>
              <a:t>И</a:t>
            </a:r>
            <a:r>
              <a:rPr lang="ru-RU" b="1">
                <a:solidFill>
                  <a:schemeClr val="bg1">
                    <a:lumMod val="50000"/>
                  </a:schemeClr>
                </a:solidFill>
                <a:latin typeface="Arial Black"/>
                <a:ea typeface="PT Sans"/>
                <a:cs typeface="PT Sans"/>
              </a:rPr>
              <a:t>НТЕРЕСЫ</a:t>
            </a:r>
            <a:endParaRPr b="1">
              <a:solidFill>
                <a:schemeClr val="bg1">
                  <a:lumMod val="50000"/>
                </a:schemeClr>
              </a:solidFill>
              <a:latin typeface="Arial Black"/>
              <a:ea typeface="PT Sans"/>
              <a:cs typeface="PT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15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818635" y="0"/>
            <a:ext cx="7506730" cy="5143500"/>
          </a:xfrm>
          <a:prstGeom prst="rect">
            <a:avLst/>
          </a:prstGeom>
        </p:spPr>
      </p:pic>
      <p:sp>
        <p:nvSpPr>
          <p:cNvPr id="5" name="Прямоугольник 49" hidden="0"/>
          <p:cNvSpPr/>
          <p:nvPr isPhoto="0" userDrawn="0"/>
        </p:nvSpPr>
        <p:spPr bwMode="auto">
          <a:xfrm>
            <a:off x="-59602" y="-12000"/>
            <a:ext cx="9241258" cy="5143500"/>
          </a:xfrm>
          <a:prstGeom prst="rect">
            <a:avLst/>
          </a:prstGeom>
          <a:solidFill>
            <a:srgbClr val="0070C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 sz="2800" b="1"/>
          </a:p>
        </p:txBody>
      </p:sp>
      <p:sp>
        <p:nvSpPr>
          <p:cNvPr id="6" name="Прямоугольник 6" hidden="0"/>
          <p:cNvSpPr/>
          <p:nvPr isPhoto="0" userDrawn="0"/>
        </p:nvSpPr>
        <p:spPr bwMode="auto">
          <a:xfrm>
            <a:off x="2454956" y="394491"/>
            <a:ext cx="4227641" cy="6401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>
                <a:solidFill>
                  <a:schemeClr val="bg1"/>
                </a:solidFill>
                <a:latin typeface="Arial Black"/>
              </a:rPr>
              <a:t>ИДЕЯ ПРОЕКТА</a:t>
            </a:r>
            <a:endParaRPr/>
          </a:p>
        </p:txBody>
      </p:sp>
      <p:sp>
        <p:nvSpPr>
          <p:cNvPr id="7" name="Прямоугольник 52" hidden="0"/>
          <p:cNvSpPr/>
          <p:nvPr isPhoto="0" userDrawn="0"/>
        </p:nvSpPr>
        <p:spPr bwMode="auto">
          <a:xfrm>
            <a:off x="1704786" y="1472638"/>
            <a:ext cx="5734967" cy="9449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>
                <a:solidFill>
                  <a:schemeClr val="bg2"/>
                </a:solidFill>
                <a:latin typeface="Arial Black"/>
              </a:rPr>
              <a:t>ЛИЧНАЯ ЛОГИСТИКА</a:t>
            </a:r>
            <a:endParaRPr/>
          </a:p>
          <a:p>
            <a:pPr algn="ctr">
              <a:defRPr/>
            </a:pPr>
            <a:r>
              <a:rPr lang="ru-RU" sz="2000">
                <a:solidFill>
                  <a:schemeClr val="bg2"/>
                </a:solidFill>
                <a:latin typeface="Arial Black"/>
              </a:rPr>
              <a:t>доступный инструмент планирования</a:t>
            </a:r>
            <a:endParaRPr lang="ru-RU" sz="2000" b="1">
              <a:solidFill>
                <a:schemeClr val="bg2"/>
              </a:solidFill>
              <a:latin typeface="Arial Black"/>
            </a:endParaRPr>
          </a:p>
        </p:txBody>
      </p:sp>
      <p:sp>
        <p:nvSpPr>
          <p:cNvPr id="8" name="Прямоугольник 55" hidden="0"/>
          <p:cNvSpPr/>
          <p:nvPr isPhoto="0" userDrawn="0"/>
        </p:nvSpPr>
        <p:spPr bwMode="auto">
          <a:xfrm flipH="0" flipV="0">
            <a:off x="409574" y="2638323"/>
            <a:ext cx="8191810" cy="19202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450000" algn="ctr">
              <a:defRPr/>
            </a:pPr>
            <a:r>
              <a:rPr lang="ru-RU" sz="2000">
                <a:solidFill>
                  <a:schemeClr val="bg1"/>
                </a:solidFill>
              </a:rPr>
              <a:t>Личная логистика позволяет планировать свои задачи используя достоверную информацию, а значит снижает риски и повышает результативность организации и работы сотрудников, </a:t>
            </a:r>
            <a:endParaRPr sz="2000">
              <a:solidFill>
                <a:schemeClr val="bg1"/>
              </a:solidFill>
            </a:endParaRPr>
          </a:p>
          <a:p>
            <a:pPr indent="450000" algn="ctr">
              <a:defRPr/>
            </a:pPr>
            <a:r>
              <a:rPr lang="ru-RU" sz="2000">
                <a:solidFill>
                  <a:schemeClr val="bg1"/>
                </a:solidFill>
              </a:rPr>
              <a:t>в наше </a:t>
            </a:r>
            <a:r>
              <a:rPr lang="ru-RU" sz="2000">
                <a:solidFill>
                  <a:schemeClr val="bg1"/>
                </a:solidFill>
              </a:rPr>
              <a:t>непростое время, смены технологических укладов.</a:t>
            </a:r>
            <a:endParaRPr sz="2000">
              <a:solidFill>
                <a:schemeClr val="bg1"/>
              </a:solidFill>
            </a:endParaRPr>
          </a:p>
          <a:p>
            <a:pPr indent="450000" algn="ctr">
              <a:defRPr/>
            </a:pPr>
            <a:r>
              <a:rPr lang="ru-RU" sz="2000">
                <a:solidFill>
                  <a:schemeClr val="bg1"/>
                </a:solidFill>
              </a:rPr>
              <a:t>Новый уклад требует наличия доступного инструмента </a:t>
            </a:r>
            <a:endParaRPr sz="2000">
              <a:solidFill>
                <a:schemeClr val="bg1"/>
              </a:solidFill>
            </a:endParaRPr>
          </a:p>
          <a:p>
            <a:pPr indent="450000" algn="ctr">
              <a:defRPr/>
            </a:pPr>
            <a:r>
              <a:rPr lang="ru-RU" sz="2000">
                <a:solidFill>
                  <a:schemeClr val="bg1"/>
                </a:solidFill>
              </a:rPr>
              <a:t>каждому экономическому субъекту</a:t>
            </a:r>
            <a:r>
              <a:rPr lang="ru-RU" sz="2000">
                <a:solidFill>
                  <a:schemeClr val="bg1"/>
                </a:solidFill>
              </a:rPr>
              <a:t>.</a:t>
            </a:r>
            <a:endParaRPr lang="ru-RU" sz="2000" b="1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9" name="Прямоугольник 10" hidden="0"/>
          <p:cNvSpPr/>
          <p:nvPr isPhoto="0" userDrawn="0"/>
        </p:nvSpPr>
        <p:spPr bwMode="auto">
          <a:xfrm>
            <a:off x="369652" y="2565824"/>
            <a:ext cx="8375515" cy="208931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" name="Прямая со стрелкой 12" hidden="0"/>
          <p:cNvCxnSpPr>
            <a:cxnSpLocks/>
            <a:endCxn id="7" idx="0"/>
          </p:cNvCxnSpPr>
          <p:nvPr isPhoto="0" userDrawn="0"/>
        </p:nvCxnSpPr>
        <p:spPr bwMode="auto">
          <a:xfrm>
            <a:off x="4572000" y="1040823"/>
            <a:ext cx="0" cy="43181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62" hidden="0"/>
          <p:cNvCxnSpPr>
            <a:cxnSpLocks/>
          </p:cNvCxnSpPr>
          <p:nvPr isPhoto="0" userDrawn="0"/>
        </p:nvCxnSpPr>
        <p:spPr bwMode="auto">
          <a:xfrm>
            <a:off x="2425322" y="976966"/>
            <a:ext cx="4323283" cy="0"/>
          </a:xfrm>
          <a:prstGeom prst="line">
            <a:avLst/>
          </a:prstGeom>
          <a:ln w="381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 hidden="0"/>
          <p:cNvSpPr/>
          <p:nvPr isPhoto="0" userDrawn="0"/>
        </p:nvSpPr>
        <p:spPr bwMode="auto">
          <a:xfrm>
            <a:off x="0" y="-1"/>
            <a:ext cx="9144000" cy="5143674"/>
          </a:xfrm>
          <a:prstGeom prst="rect">
            <a:avLst/>
          </a:prstGeom>
          <a:solidFill>
            <a:srgbClr val="0070C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 sz="2800" b="1"/>
          </a:p>
        </p:txBody>
      </p:sp>
      <p:sp>
        <p:nvSpPr>
          <p:cNvPr id="5" name="Google Shape;142;p19" hidden="0"/>
          <p:cNvSpPr/>
          <p:nvPr isPhoto="0" userDrawn="0"/>
        </p:nvSpPr>
        <p:spPr bwMode="auto">
          <a:xfrm>
            <a:off x="169774" y="3578475"/>
            <a:ext cx="48849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200" b="1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Образ быстрого результата</a:t>
            </a:r>
            <a:endParaRPr sz="1200" b="1">
              <a:solidFill>
                <a:schemeClr val="bg1"/>
              </a:solidFill>
              <a:latin typeface="Arial Black"/>
              <a:ea typeface="PT Sans"/>
              <a:cs typeface="PT Sans"/>
            </a:endParaRPr>
          </a:p>
          <a:p>
            <a:pPr marL="0" lvl="0" indent="45000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000" i="1">
                <a:latin typeface="+mn-lt"/>
                <a:ea typeface="PT Sans"/>
                <a:cs typeface="PT Sans"/>
              </a:rPr>
              <a:t>Д</a:t>
            </a:r>
            <a:r>
              <a:rPr sz="1000" i="1">
                <a:latin typeface="+mn-lt"/>
                <a:ea typeface="PT Sans"/>
                <a:cs typeface="PT Sans"/>
              </a:rPr>
              <a:t>о </a:t>
            </a:r>
            <a:r>
              <a:rPr sz="1000" i="1">
                <a:latin typeface="+mn-lt"/>
                <a:ea typeface="PT Sans"/>
                <a:cs typeface="PT Sans"/>
              </a:rPr>
              <a:t>конца июля необходимо собрать работоспособную </a:t>
            </a:r>
            <a:r>
              <a:rPr sz="1000" i="1">
                <a:latin typeface="+mn-lt"/>
                <a:ea typeface="PT Sans"/>
                <a:cs typeface="PT Sans"/>
              </a:rPr>
              <a:t>команду</a:t>
            </a:r>
            <a:r>
              <a:rPr lang="ru-RU" sz="1000" i="1">
                <a:latin typeface="+mn-lt"/>
                <a:ea typeface="PT Sans"/>
                <a:cs typeface="PT Sans"/>
              </a:rPr>
              <a:t>. Ч</a:t>
            </a:r>
            <a:r>
              <a:rPr sz="1000" i="1">
                <a:latin typeface="+mn-lt"/>
                <a:ea typeface="PT Sans"/>
                <a:cs typeface="PT Sans"/>
              </a:rPr>
              <a:t>ерез </a:t>
            </a:r>
            <a:r>
              <a:rPr sz="1000" i="1">
                <a:latin typeface="+mn-lt"/>
                <a:ea typeface="PT Sans"/>
                <a:cs typeface="PT Sans"/>
              </a:rPr>
              <a:t>год </a:t>
            </a:r>
            <a:r>
              <a:rPr sz="1000" i="1">
                <a:latin typeface="+mn-lt"/>
                <a:ea typeface="PT Sans"/>
                <a:cs typeface="PT Sans"/>
              </a:rPr>
              <a:t>команда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способна</a:t>
            </a:r>
            <a:r>
              <a:rPr sz="1000" i="1">
                <a:latin typeface="+mn-lt"/>
                <a:ea typeface="PT Sans"/>
                <a:cs typeface="PT Sans"/>
              </a:rPr>
              <a:t> выйти </a:t>
            </a:r>
            <a:r>
              <a:rPr sz="1000" i="1">
                <a:latin typeface="+mn-lt"/>
                <a:ea typeface="PT Sans"/>
                <a:cs typeface="PT Sans"/>
              </a:rPr>
              <a:t>на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рабочую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модель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платформы</a:t>
            </a:r>
            <a:r>
              <a:rPr sz="1000" i="1">
                <a:latin typeface="+mn-lt"/>
                <a:ea typeface="PT Sans"/>
                <a:cs typeface="PT Sans"/>
              </a:rPr>
              <a:t> и </a:t>
            </a:r>
            <a:r>
              <a:rPr sz="1000" i="1">
                <a:latin typeface="+mn-lt"/>
                <a:ea typeface="PT Sans"/>
                <a:cs typeface="PT Sans"/>
              </a:rPr>
              <a:t>начать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работу</a:t>
            </a:r>
            <a:r>
              <a:rPr sz="1000" i="1">
                <a:latin typeface="+mn-lt"/>
                <a:ea typeface="PT Sans"/>
                <a:cs typeface="PT Sans"/>
              </a:rPr>
              <a:t> с </a:t>
            </a:r>
            <a:r>
              <a:rPr sz="1000" i="1">
                <a:latin typeface="+mn-lt"/>
                <a:ea typeface="PT Sans"/>
                <a:cs typeface="PT Sans"/>
              </a:rPr>
              <a:t>потенциальными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клиентами</a:t>
            </a:r>
            <a:r>
              <a:rPr sz="1000" i="1">
                <a:latin typeface="+mn-lt"/>
                <a:ea typeface="PT Sans"/>
                <a:cs typeface="PT Sans"/>
              </a:rPr>
              <a:t>. </a:t>
            </a:r>
            <a:r>
              <a:rPr lang="ru-RU" sz="1000" i="1">
                <a:latin typeface="+mn-lt"/>
                <a:ea typeface="PT Sans"/>
                <a:cs typeface="PT Sans"/>
              </a:rPr>
              <a:t>Ч</a:t>
            </a:r>
            <a:r>
              <a:rPr sz="1000" i="1">
                <a:latin typeface="+mn-lt"/>
                <a:ea typeface="PT Sans"/>
                <a:cs typeface="PT Sans"/>
              </a:rPr>
              <a:t>ерез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два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года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выйти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на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точку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безубыточности</a:t>
            </a:r>
            <a:r>
              <a:rPr sz="1000" i="1">
                <a:latin typeface="+mn-lt"/>
                <a:ea typeface="PT Sans"/>
                <a:cs typeface="PT Sans"/>
              </a:rPr>
              <a:t>. </a:t>
            </a:r>
            <a:r>
              <a:rPr lang="ru-RU" sz="1000" i="1">
                <a:latin typeface="+mn-lt"/>
                <a:ea typeface="PT Sans"/>
                <a:cs typeface="PT Sans"/>
              </a:rPr>
              <a:t>Ч</a:t>
            </a:r>
            <a:r>
              <a:rPr sz="1000" i="1">
                <a:latin typeface="+mn-lt"/>
                <a:ea typeface="PT Sans"/>
                <a:cs typeface="PT Sans"/>
              </a:rPr>
              <a:t>ерез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три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года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открыть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филиалы</a:t>
            </a:r>
            <a:r>
              <a:rPr sz="1000" i="1">
                <a:latin typeface="+mn-lt"/>
                <a:ea typeface="PT Sans"/>
                <a:cs typeface="PT Sans"/>
              </a:rPr>
              <a:t> в </a:t>
            </a:r>
            <a:r>
              <a:rPr sz="1000" i="1">
                <a:latin typeface="+mn-lt"/>
                <a:ea typeface="PT Sans"/>
                <a:cs typeface="PT Sans"/>
              </a:rPr>
              <a:t>городах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миллиониках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России</a:t>
            </a:r>
            <a:r>
              <a:rPr lang="ru-RU" sz="1000" i="1">
                <a:latin typeface="+mn-lt"/>
                <a:ea typeface="PT Sans"/>
                <a:cs typeface="PT Sans"/>
              </a:rPr>
              <a:t>.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lang="ru-RU" sz="1000" i="1">
                <a:latin typeface="+mn-lt"/>
                <a:ea typeface="PT Sans"/>
                <a:cs typeface="PT Sans"/>
              </a:rPr>
              <a:t>Ч</a:t>
            </a:r>
            <a:r>
              <a:rPr sz="1000" i="1">
                <a:latin typeface="+mn-lt"/>
                <a:ea typeface="PT Sans"/>
                <a:cs typeface="PT Sans"/>
              </a:rPr>
              <a:t>ерез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пять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лет</a:t>
            </a:r>
            <a:r>
              <a:rPr sz="1000" i="1">
                <a:latin typeface="+mn-lt"/>
                <a:ea typeface="PT Sans"/>
                <a:cs typeface="PT Sans"/>
              </a:rPr>
              <a:t> </a:t>
            </a:r>
            <a:r>
              <a:rPr sz="1000" i="1">
                <a:latin typeface="+mn-lt"/>
                <a:ea typeface="PT Sans"/>
                <a:cs typeface="PT Sans"/>
              </a:rPr>
              <a:t>странах</a:t>
            </a:r>
            <a:r>
              <a:rPr sz="1000" i="1">
                <a:latin typeface="+mn-lt"/>
                <a:ea typeface="PT Sans"/>
                <a:cs typeface="PT Sans"/>
              </a:rPr>
              <a:t> СНГ.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/>
            </a:pPr>
            <a:endParaRPr sz="9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/>
            </a:pPr>
            <a:r>
              <a:rPr lang="en-GB" sz="900">
                <a:latin typeface="PT Sans"/>
                <a:ea typeface="PT Sans"/>
                <a:cs typeface="PT Sans"/>
              </a:rPr>
              <a:t>...  ...</a:t>
            </a:r>
            <a:endParaRPr sz="900">
              <a:latin typeface="PT Sans"/>
              <a:ea typeface="PT Sans"/>
              <a:cs typeface="PT Sans"/>
            </a:endParaRPr>
          </a:p>
        </p:txBody>
      </p:sp>
      <p:sp>
        <p:nvSpPr>
          <p:cNvPr id="6" name="Google Shape;143;p19" hidden="0"/>
          <p:cNvSpPr/>
          <p:nvPr isPhoto="0" userDrawn="0"/>
        </p:nvSpPr>
        <p:spPr bwMode="auto">
          <a:xfrm>
            <a:off x="2445877" y="1303228"/>
            <a:ext cx="2810400" cy="217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Какое решение </a:t>
            </a:r>
            <a:r>
              <a:rPr lang="ru-RU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Мы </a:t>
            </a:r>
            <a:r>
              <a:rPr lang="en-GB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предлагаем: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b="1">
              <a:latin typeface="PT Sans"/>
              <a:ea typeface="PT Sans"/>
              <a:cs typeface="PT Sans"/>
            </a:endParaRPr>
          </a:p>
          <a:p>
            <a:pPr>
              <a:defRPr/>
            </a:pP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Для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пользователей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наше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р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ешение 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будет выполнять 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главную функцию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и в отличие</a:t>
            </a:r>
            <a:endParaRPr lang="en-GB" sz="1200" b="1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defRPr/>
            </a:pP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от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а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льтернатив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будет иметь</a:t>
            </a: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следующие преимущества</a:t>
            </a:r>
            <a:r>
              <a:rPr lang="en-US" sz="1200">
                <a:latin typeface="+mn-lt"/>
              </a:rPr>
              <a:t>: </a:t>
            </a: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Постоянно обновляющиеся, достоверная БД</a:t>
            </a:r>
            <a:endParaRPr lang="ru-RU" sz="1200" b="1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000" b="1">
              <a:solidFill>
                <a:srgbClr val="000000"/>
              </a:solidFill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000" b="1">
              <a:latin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>
              <a:solidFill>
                <a:srgbClr val="595959"/>
              </a:solidFill>
            </a:endParaRPr>
          </a:p>
        </p:txBody>
      </p:sp>
      <p:sp>
        <p:nvSpPr>
          <p:cNvPr id="7" name="Google Shape;144;p19" hidden="0"/>
          <p:cNvSpPr/>
          <p:nvPr isPhoto="0" userDrawn="0"/>
        </p:nvSpPr>
        <p:spPr bwMode="auto">
          <a:xfrm>
            <a:off x="8373" y="138546"/>
            <a:ext cx="4806000" cy="8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>
              <a:buSzPts val="2400"/>
              <a:defRPr/>
            </a:pPr>
            <a:r>
              <a:rPr lang="en-GB" sz="2400" b="1">
                <a:latin typeface="Arial Black"/>
                <a:ea typeface="PT Sans"/>
                <a:cs typeface="PT Sans"/>
              </a:rPr>
              <a:t>Название </a:t>
            </a:r>
            <a:r>
              <a:rPr lang="ru-RU" sz="2400" b="1">
                <a:latin typeface="Arial Black"/>
                <a:ea typeface="PT Sans"/>
                <a:cs typeface="PT Sans"/>
              </a:rPr>
              <a:t>проекта</a:t>
            </a:r>
            <a:r>
              <a:rPr lang="en-US" sz="2400" b="1">
                <a:latin typeface="Arial Black"/>
                <a:ea typeface="PT Sans"/>
                <a:cs typeface="PT Sans"/>
              </a:rPr>
              <a:t>: </a:t>
            </a:r>
            <a:r>
              <a:rPr lang="ru-RU" sz="2400" b="1">
                <a:solidFill>
                  <a:schemeClr val="bg1"/>
                </a:solidFill>
                <a:latin typeface="Arial Black"/>
                <a:ea typeface="PT Sans"/>
                <a:cs typeface="PT Sans"/>
              </a:rPr>
              <a:t>Личная логистика</a:t>
            </a:r>
            <a:endParaRPr lang="ru-RU" sz="2400" b="1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8" name="Google Shape;145;p19" hidden="0"/>
          <p:cNvSpPr/>
          <p:nvPr isPhoto="0" userDrawn="0"/>
        </p:nvSpPr>
        <p:spPr bwMode="auto">
          <a:xfrm>
            <a:off x="143898" y="1276167"/>
            <a:ext cx="2258849" cy="2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Какую проблему Мы </a:t>
            </a:r>
            <a:r>
              <a:rPr lang="en-GB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решаем</a:t>
            </a:r>
            <a:r>
              <a:rPr lang="en-US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: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800" b="1">
              <a:latin typeface="PT Sans"/>
              <a:ea typeface="Courier New"/>
              <a:cs typeface="Courier New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200" b="1">
                <a:latin typeface="+mn-lt"/>
                <a:ea typeface="Courier New"/>
                <a:cs typeface="Courier New"/>
              </a:rPr>
              <a:t>Наш пользователь</a:t>
            </a:r>
            <a:r>
              <a:rPr lang="en-US" sz="1200" b="1">
                <a:latin typeface="+mn-lt"/>
                <a:ea typeface="Courier New"/>
                <a:cs typeface="Courier New"/>
              </a:rPr>
              <a:t>: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Courier New"/>
                <a:cs typeface="Courier New"/>
              </a:rPr>
              <a:t>Экономический субъект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200" b="1">
                <a:latin typeface="+mn-lt"/>
                <a:ea typeface="Courier New"/>
                <a:cs typeface="Courier New"/>
              </a:rPr>
              <a:t>Наша Цель</a:t>
            </a:r>
            <a:r>
              <a:rPr lang="en-US" sz="1200" b="1">
                <a:latin typeface="+mn-lt"/>
                <a:ea typeface="Courier New"/>
                <a:cs typeface="Courier New"/>
              </a:rPr>
              <a:t>: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Courier New"/>
                <a:cs typeface="Courier New"/>
              </a:rPr>
              <a:t>Созидание</a:t>
            </a:r>
            <a:endParaRPr/>
          </a:p>
          <a:p>
            <a:pPr>
              <a:defRPr/>
            </a:pPr>
            <a:r>
              <a:rPr lang="ru-RU" sz="1200" b="1">
                <a:solidFill>
                  <a:schemeClr val="tx1"/>
                </a:solidFill>
                <a:latin typeface="+mn-lt"/>
                <a:ea typeface="Courier New"/>
                <a:cs typeface="Courier New"/>
              </a:rPr>
              <a:t>Проблема</a:t>
            </a:r>
            <a:r>
              <a:rPr lang="en-US" sz="1200" b="1">
                <a:solidFill>
                  <a:schemeClr val="tx1"/>
                </a:solidFill>
                <a:latin typeface="+mn-lt"/>
                <a:ea typeface="Courier New"/>
                <a:cs typeface="Courier New"/>
              </a:rPr>
              <a:t>:</a:t>
            </a:r>
            <a:endParaRPr/>
          </a:p>
          <a:p>
            <a:pPr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Courier New"/>
              </a:rPr>
              <a:t>О</a:t>
            </a: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тсутствие достоверной информации и компетенции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000" b="1">
              <a:solidFill>
                <a:schemeClr val="bg1">
                  <a:lumMod val="50000"/>
                </a:schemeClr>
              </a:solidFill>
              <a:latin typeface="PT Sans"/>
              <a:ea typeface="Courier New"/>
              <a:cs typeface="Courier New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>
              <a:latin typeface="Courier New"/>
              <a:ea typeface="Courier New"/>
              <a:cs typeface="Courier New"/>
            </a:endParaRPr>
          </a:p>
        </p:txBody>
      </p:sp>
      <p:cxnSp>
        <p:nvCxnSpPr>
          <p:cNvPr id="9" name="Google Shape;146;p19" hidden="0"/>
          <p:cNvCxnSpPr>
            <a:cxnSpLocks/>
          </p:cNvCxnSpPr>
          <p:nvPr isPhoto="0" userDrawn="0"/>
        </p:nvCxnSpPr>
        <p:spPr bwMode="auto">
          <a:xfrm>
            <a:off x="5239025" y="-6425"/>
            <a:ext cx="0" cy="5150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0" name="Google Shape;147;p19" hidden="0"/>
          <p:cNvSpPr/>
          <p:nvPr isPhoto="0" userDrawn="0"/>
        </p:nvSpPr>
        <p:spPr bwMode="auto">
          <a:xfrm>
            <a:off x="169774" y="835177"/>
            <a:ext cx="4517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</a:rPr>
              <a:t>Планирование</a:t>
            </a:r>
            <a:r>
              <a:rPr lang="ru-RU" sz="1100" b="1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ru-RU" sz="1100" b="1"/>
              <a:t>- </a:t>
            </a:r>
            <a:r>
              <a:rPr lang="ru-RU" b="1" i="1"/>
              <a:t>основная формула будущего результата.</a:t>
            </a:r>
            <a:endParaRPr lang="ru-RU" i="1"/>
          </a:p>
        </p:txBody>
      </p:sp>
      <p:sp>
        <p:nvSpPr>
          <p:cNvPr id="11" name="Google Shape;148;p19" hidden="0"/>
          <p:cNvSpPr/>
          <p:nvPr isPhoto="0" userDrawn="0"/>
        </p:nvSpPr>
        <p:spPr bwMode="auto">
          <a:xfrm>
            <a:off x="5356600" y="2935150"/>
            <a:ext cx="3717900" cy="9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2" name="Google Shape;149;p19" hidden="0"/>
          <p:cNvSpPr/>
          <p:nvPr isPhoto="0" userDrawn="0"/>
        </p:nvSpPr>
        <p:spPr bwMode="auto">
          <a:xfrm>
            <a:off x="5256277" y="826329"/>
            <a:ext cx="3768062" cy="170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b="1" u="sng">
                <a:solidFill>
                  <a:schemeClr val="bg1"/>
                </a:solidFill>
                <a:latin typeface="+mj-lt"/>
                <a:ea typeface="PT Sans"/>
                <a:cs typeface="PT Sans"/>
              </a:rPr>
              <a:t>Состав команды:</a:t>
            </a:r>
            <a:endParaRPr b="1" u="sng">
              <a:solidFill>
                <a:schemeClr val="bg1"/>
              </a:solidFill>
              <a:latin typeface="+mj-lt"/>
              <a:ea typeface="PT Sans"/>
              <a:cs typeface="PT Sans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 i="1">
              <a:solidFill>
                <a:srgbClr val="595959"/>
              </a:solidFill>
              <a:latin typeface="PT Sans"/>
              <a:ea typeface="PT Sans"/>
              <a:cs typeface="PT Sans"/>
            </a:endParaRP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ru-RU" sz="1000" b="1">
                <a:latin typeface="+mn-lt"/>
              </a:rPr>
              <a:t>Друзин Игорь Игоревич</a:t>
            </a:r>
            <a:r>
              <a:rPr lang="en-US" sz="1000" b="1">
                <a:latin typeface="+mn-lt"/>
              </a:rPr>
              <a:t>/</a:t>
            </a:r>
            <a:r>
              <a:rPr lang="ru-RU" sz="1000" b="1">
                <a:latin typeface="+mn-lt"/>
                <a:ea typeface="PT Sans"/>
                <a:cs typeface="PT Sans"/>
              </a:rPr>
              <a:t> Leader </a:t>
            </a:r>
            <a:r>
              <a:rPr lang="ru-RU" sz="1000" b="1">
                <a:solidFill>
                  <a:schemeClr val="tx1"/>
                </a:solidFill>
                <a:latin typeface="+mn-lt"/>
                <a:ea typeface="PT Sans"/>
                <a:cs typeface="PT Sans"/>
              </a:rPr>
              <a:t>ID-</a:t>
            </a:r>
            <a:r>
              <a:rPr lang="ru-RU" sz="1000" b="1">
                <a:solidFill>
                  <a:schemeClr val="tx1"/>
                </a:solidFill>
                <a:latin typeface="+mn-lt"/>
              </a:rPr>
              <a:t>4536</a:t>
            </a:r>
            <a:r>
              <a:rPr lang="en-US" sz="1000" b="1">
                <a:solidFill>
                  <a:schemeClr val="tx1"/>
                </a:solidFill>
                <a:latin typeface="+mn-lt"/>
              </a:rPr>
              <a:t>/ </a:t>
            </a:r>
            <a:r>
              <a:rPr lang="ru-RU" sz="1000" b="1">
                <a:solidFill>
                  <a:schemeClr val="tx1"/>
                </a:solidFill>
                <a:latin typeface="+mn-lt"/>
                <a:ea typeface="PT Sans"/>
                <a:cs typeface="PT Sans"/>
              </a:rPr>
              <a:t>Автор идеолог</a:t>
            </a:r>
            <a:endParaRPr lang="en-US" sz="1000" b="1">
              <a:solidFill>
                <a:schemeClr val="tx1"/>
              </a:solidFill>
              <a:latin typeface="+mn-lt"/>
              <a:ea typeface="PT Sans"/>
              <a:cs typeface="PT Sans"/>
            </a:endParaRP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ru-RU" sz="1000" b="1">
                <a:latin typeface="+mn-lt"/>
              </a:rPr>
              <a:t>Крылова Наталья Николаевна</a:t>
            </a:r>
            <a:r>
              <a:rPr lang="en-US" sz="1000" b="1">
                <a:latin typeface="+mn-lt"/>
              </a:rPr>
              <a:t>/ </a:t>
            </a:r>
            <a:r>
              <a:rPr lang="ru-RU" sz="1000" b="1">
                <a:latin typeface="+mn-lt"/>
                <a:ea typeface="PT Sans"/>
                <a:cs typeface="PT Sans"/>
              </a:rPr>
              <a:t>Leader ID</a:t>
            </a:r>
            <a:r>
              <a:rPr lang="en-US" sz="1000" b="1">
                <a:latin typeface="+mn-lt"/>
                <a:ea typeface="PT Sans"/>
                <a:cs typeface="PT Sans"/>
              </a:rPr>
              <a:t>-</a:t>
            </a:r>
            <a:r>
              <a:rPr lang="ru-RU" sz="1000" b="1">
                <a:latin typeface="+mn-lt"/>
                <a:ea typeface="PT Sans"/>
                <a:cs typeface="PT Sans"/>
              </a:rPr>
              <a:t>328510</a:t>
            </a:r>
            <a:r>
              <a:rPr lang="en-US" sz="1000" b="1">
                <a:latin typeface="+mn-lt"/>
                <a:ea typeface="PT Sans"/>
                <a:cs typeface="PT Sans"/>
              </a:rPr>
              <a:t>/</a:t>
            </a:r>
            <a:endParaRPr/>
          </a:p>
          <a:p>
            <a:pPr lvl="0">
              <a:defRPr/>
            </a:pPr>
            <a:r>
              <a:rPr lang="ru-RU" sz="1000" b="1">
                <a:latin typeface="+mn-lt"/>
                <a:ea typeface="PT Sans"/>
                <a:cs typeface="PT Sans"/>
              </a:rPr>
              <a:t>       Аналитик-маркетолог</a:t>
            </a:r>
            <a:endParaRPr lang="en-US" sz="1000" b="1">
              <a:latin typeface="+mn-lt"/>
              <a:ea typeface="PT Sans"/>
              <a:cs typeface="PT Sans"/>
            </a:endParaRPr>
          </a:p>
          <a:p>
            <a:pPr lvl="0">
              <a:defRPr/>
            </a:pPr>
            <a:r>
              <a:rPr lang="en-US" sz="1000" b="1">
                <a:latin typeface="+mn-lt"/>
              </a:rPr>
              <a:t>3.   </a:t>
            </a:r>
            <a:r>
              <a:rPr lang="ru-RU" sz="1000" b="1">
                <a:latin typeface="+mn-lt"/>
              </a:rPr>
              <a:t>Терехова Надежда Николаевна</a:t>
            </a:r>
            <a:r>
              <a:rPr lang="en-US" sz="1000" b="1">
                <a:latin typeface="+mn-lt"/>
              </a:rPr>
              <a:t>/ </a:t>
            </a:r>
            <a:r>
              <a:rPr lang="ru-RU" sz="1000" b="1">
                <a:latin typeface="+mn-lt"/>
                <a:ea typeface="PT Sans"/>
                <a:cs typeface="PT Sans"/>
              </a:rPr>
              <a:t>Leader ID-567897</a:t>
            </a:r>
            <a:r>
              <a:rPr lang="en-US" sz="1000" b="1">
                <a:latin typeface="+mn-lt"/>
                <a:ea typeface="PT Sans"/>
                <a:cs typeface="PT Sans"/>
              </a:rPr>
              <a:t>/</a:t>
            </a:r>
            <a:endParaRPr lang="ru-RU" sz="1000" b="1">
              <a:latin typeface="+mn-lt"/>
            </a:endParaRPr>
          </a:p>
          <a:p>
            <a:pPr lvl="0">
              <a:defRPr/>
            </a:pPr>
            <a:r>
              <a:rPr lang="ru-RU" sz="1000" b="1">
                <a:latin typeface="+mn-lt"/>
                <a:ea typeface="PT Sans"/>
                <a:cs typeface="PT Sans"/>
              </a:rPr>
              <a:t>       Документовед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900">
              <a:solidFill>
                <a:schemeClr val="dk2"/>
              </a:solidFill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200">
              <a:latin typeface="PT Sans"/>
              <a:ea typeface="PT Sans"/>
              <a:cs typeface="PT Sans"/>
            </a:endParaRPr>
          </a:p>
        </p:txBody>
      </p:sp>
      <p:sp>
        <p:nvSpPr>
          <p:cNvPr id="13" name="Google Shape;150;p19" hidden="0"/>
          <p:cNvSpPr/>
          <p:nvPr isPhoto="0" userDrawn="0"/>
        </p:nvSpPr>
        <p:spPr bwMode="auto">
          <a:xfrm>
            <a:off x="5356600" y="2242897"/>
            <a:ext cx="3299400" cy="17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200" b="1">
                <a:latin typeface="PT Sans"/>
                <a:ea typeface="PT Sans"/>
                <a:cs typeface="PT Sans"/>
              </a:rPr>
              <a:t>Вакансии:</a:t>
            </a:r>
            <a:endParaRPr sz="1200" b="1">
              <a:latin typeface="PT Sans"/>
              <a:ea typeface="PT Sans"/>
              <a:cs typeface="PT Sans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000" i="1">
                <a:solidFill>
                  <a:srgbClr val="595959"/>
                </a:solidFill>
                <a:latin typeface="PT Sans"/>
                <a:ea typeface="PT Sans"/>
                <a:cs typeface="PT Sans"/>
              </a:rPr>
              <a:t>Кого ищем в команду?</a:t>
            </a:r>
            <a:endParaRPr sz="1000" i="1">
              <a:solidFill>
                <a:srgbClr val="595959"/>
              </a:solidFill>
              <a:latin typeface="PT Sans"/>
              <a:ea typeface="PT Sans"/>
              <a:cs typeface="PT Sans"/>
            </a:endParaRPr>
          </a:p>
          <a:p>
            <a:pPr marL="457200" lvl="0" indent="-304800" algn="l">
              <a:spcBef>
                <a:spcPts val="0"/>
              </a:spcBef>
              <a:spcAft>
                <a:spcPts val="0"/>
              </a:spcAft>
              <a:buSzPts val="1200"/>
              <a:buFont typeface="PT Sans"/>
              <a:buAutoNum type="arabicPeriod"/>
              <a:defRPr/>
            </a:pP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Управление 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проектом</a:t>
            </a:r>
            <a:endParaRPr sz="1200">
              <a:latin typeface="PT Sans"/>
              <a:ea typeface="PT Sans"/>
              <a:cs typeface="PT Sans"/>
            </a:endParaRPr>
          </a:p>
          <a:p>
            <a:pPr marL="457200" lvl="0" indent="-304800" algn="l">
              <a:spcBef>
                <a:spcPts val="0"/>
              </a:spcBef>
              <a:spcAft>
                <a:spcPts val="0"/>
              </a:spcAft>
              <a:buSzPts val="1200"/>
              <a:buFont typeface="PT Sans"/>
              <a:buAutoNum type="arabicPeriod"/>
              <a:defRPr/>
            </a:pP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UI/UX 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дизайнер</a:t>
            </a:r>
            <a:endParaRPr sz="1200">
              <a:latin typeface="PT Sans"/>
              <a:ea typeface="PT Sans"/>
              <a:cs typeface="PT Sans"/>
            </a:endParaRPr>
          </a:p>
          <a:p>
            <a:pPr marL="457200" lvl="0" indent="-304800" algn="l">
              <a:spcBef>
                <a:spcPts val="0"/>
              </a:spcBef>
              <a:spcAft>
                <a:spcPts val="0"/>
              </a:spcAft>
              <a:buSzPts val="1200"/>
              <a:buFont typeface="PT Sans"/>
              <a:buAutoNum type="arabicPeriod"/>
              <a:defRPr/>
            </a:pPr>
            <a:r>
              <a:rPr lang="ru-RU" sz="1200">
                <a:latin typeface="PT Sans"/>
                <a:ea typeface="PT Sans"/>
                <a:cs typeface="PT Sans"/>
              </a:rPr>
              <a:t>Программист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 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(1С/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Битрикс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)</a:t>
            </a:r>
            <a:endParaRPr sz="1200">
              <a:latin typeface="PT Sans"/>
              <a:ea typeface="PT Sans"/>
              <a:cs typeface="PT Sans"/>
            </a:endParaRPr>
          </a:p>
          <a:p>
            <a:pPr marL="457200" lvl="0" indent="-304800" algn="l">
              <a:spcBef>
                <a:spcPts val="0"/>
              </a:spcBef>
              <a:spcAft>
                <a:spcPts val="0"/>
              </a:spcAft>
              <a:buSzPts val="1200"/>
              <a:buFont typeface="PT Sans"/>
              <a:buAutoNum type="arabicPeriod"/>
              <a:defRPr/>
            </a:pP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Front 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end и Back end </a:t>
            </a:r>
            <a:endParaRPr/>
          </a:p>
          <a:p>
            <a:pPr marL="457200" lvl="0" indent="-304800" algn="l">
              <a:spcBef>
                <a:spcPts val="0"/>
              </a:spcBef>
              <a:spcAft>
                <a:spcPts val="0"/>
              </a:spcAft>
              <a:buSzPts val="1200"/>
              <a:buFont typeface="PT Sans"/>
              <a:buAutoNum type="arabicPeriod"/>
              <a:defRPr/>
            </a:pP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SMM/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контент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 </a:t>
            </a:r>
            <a:r>
              <a:rPr lang="en-GB" sz="1200" b="0" i="0" u="none" strike="noStrike" cap="none" spc="0">
                <a:solidFill>
                  <a:srgbClr val="000000"/>
                </a:solidFill>
                <a:latin typeface="PT Sans"/>
                <a:ea typeface="PT Sans"/>
                <a:cs typeface="PT Sans"/>
              </a:rPr>
              <a:t>менеджеры</a:t>
            </a:r>
            <a:endParaRPr sz="1200"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900">
              <a:solidFill>
                <a:schemeClr val="dk2"/>
              </a:solidFill>
              <a:latin typeface="PT Sans"/>
              <a:ea typeface="PT Sans"/>
              <a:cs typeface="PT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200">
              <a:latin typeface="PT Sans"/>
              <a:ea typeface="PT Sans"/>
              <a:cs typeface="PT Sans"/>
            </a:endParaRPr>
          </a:p>
        </p:txBody>
      </p:sp>
      <p:sp>
        <p:nvSpPr>
          <p:cNvPr id="14" name="Google Shape;151;p19" hidden="0"/>
          <p:cNvSpPr/>
          <p:nvPr isPhoto="0" userDrawn="0"/>
        </p:nvSpPr>
        <p:spPr bwMode="auto">
          <a:xfrm>
            <a:off x="5256277" y="114253"/>
            <a:ext cx="3701223" cy="774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lang="ru-RU" sz="2400" b="1">
              <a:latin typeface="Arial Black"/>
              <a:ea typeface="PT Sans"/>
              <a:cs typeface="PT Sans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lang="ru-RU" sz="2400" b="1">
              <a:latin typeface="Arial Black"/>
              <a:ea typeface="PT Sans"/>
              <a:cs typeface="PT Sans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lang="ru-RU" sz="2400" b="1">
              <a:latin typeface="Arial Black"/>
              <a:ea typeface="PT Sans"/>
              <a:cs typeface="PT Sans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lang="ru-RU" sz="2400" b="1">
              <a:latin typeface="Arial Black"/>
              <a:ea typeface="PT Sans"/>
              <a:cs typeface="PT Sans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lang="ru-RU" sz="2400" b="1">
              <a:latin typeface="Arial Black"/>
              <a:ea typeface="PT Sans"/>
              <a:cs typeface="PT Sans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lang="ru-RU" sz="2400" b="1">
              <a:latin typeface="Arial Black"/>
              <a:ea typeface="PT Sans"/>
              <a:cs typeface="PT Sans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r>
              <a:rPr lang="en-GB" sz="2400" b="1">
                <a:latin typeface="Arial Black"/>
                <a:ea typeface="PT Sans"/>
                <a:cs typeface="PT Sans"/>
              </a:rPr>
              <a:t>Название команды</a:t>
            </a:r>
            <a:r>
              <a:rPr lang="en-US" sz="2400" b="1">
                <a:latin typeface="Arial Black"/>
                <a:ea typeface="PT Sans"/>
                <a:cs typeface="PT Sans"/>
              </a:rPr>
              <a:t>: </a:t>
            </a:r>
            <a:r>
              <a:rPr lang="en-US"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 Black"/>
                <a:ea typeface="PT Sans"/>
                <a:cs typeface="PT Sans"/>
              </a:rPr>
              <a:t>“</a:t>
            </a:r>
            <a:r>
              <a:rPr lang="ru-RU"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 Black"/>
                <a:ea typeface="PT Sans"/>
                <a:cs typeface="PT Sans"/>
              </a:rPr>
              <a:t>Архипелаг командный 1</a:t>
            </a:r>
            <a:r>
              <a:rPr lang="en-US"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 Black"/>
                <a:ea typeface="PT Sans"/>
                <a:cs typeface="PT Sans"/>
              </a:rPr>
              <a:t>”</a:t>
            </a:r>
            <a:endParaRPr sz="1800" b="1" i="0" u="none" strike="noStrike" cap="none">
              <a:solidFill>
                <a:schemeClr val="tx1">
                  <a:lumMod val="50000"/>
                  <a:lumOff val="50000"/>
                </a:schemeClr>
              </a:solidFill>
              <a:latin typeface="Arial Black"/>
              <a:ea typeface="PT Sans"/>
              <a:cs typeface="PT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R7-Office/6.2.2.17</Application>
  <DocSecurity>0</DocSecurity>
  <PresentationFormat>Экран (16:9)</PresentationFormat>
  <Paragraphs>0</Paragraphs>
  <Slides>5</Slides>
  <Notes>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1</vt:lpstr>
      <vt:lpstr>Slide 1</vt:lpstr>
      <vt:lpstr>Slide 2</vt:lpstr>
      <vt:lpstr>Slide 3</vt:lpstr>
      <vt:lpstr>Slide 4</vt:lpstr>
      <vt:lpstr>Slide 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Создаем проект с нуля</dc:title>
  <dc:subject/>
  <dc:creator/>
  <cp:keywords/>
  <dc:description/>
  <dc:identifier/>
  <dc:language/>
  <cp:lastModifiedBy>игорь друзин</cp:lastModifiedBy>
  <cp:revision>40</cp:revision>
  <dcterms:modified xsi:type="dcterms:W3CDTF">2021-06-11T15:09:27Z</dcterms:modified>
  <cp:category/>
  <cp:contentStatus/>
  <cp:version/>
</cp:coreProperties>
</file>