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93" r:id="rId4"/>
    <p:sldId id="291" r:id="rId5"/>
    <p:sldId id="292" r:id="rId6"/>
    <p:sldId id="1384" r:id="rId7"/>
    <p:sldId id="277" r:id="rId8"/>
    <p:sldId id="278" r:id="rId9"/>
    <p:sldId id="279" r:id="rId10"/>
    <p:sldId id="280" r:id="rId11"/>
    <p:sldId id="289" r:id="rId12"/>
    <p:sldId id="284" r:id="rId13"/>
    <p:sldId id="287" r:id="rId14"/>
    <p:sldId id="288" r:id="rId15"/>
    <p:sldId id="274" r:id="rId16"/>
    <p:sldId id="259" r:id="rId17"/>
    <p:sldId id="283" r:id="rId18"/>
    <p:sldId id="1385" r:id="rId19"/>
    <p:sldId id="28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howGuides="1">
      <p:cViewPr varScale="1">
        <p:scale>
          <a:sx n="119" d="100"/>
          <a:sy n="119" d="100"/>
        </p:scale>
        <p:origin x="216" y="192"/>
      </p:cViewPr>
      <p:guideLst>
        <p:guide orient="horz" pos="125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71C9F-2797-4846-91BD-98DC608ED05F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D5D8-FC1B-724A-AD5D-3174D21FC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6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B0CAB-F6BB-0F75-5F45-7CAD1BE81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9834CF-4F75-650F-BD30-2DF993DDE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947786-1C68-0318-F9DF-DAD88A94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255D-5378-D541-A3F5-6FD11E45EA7C}" type="datetime1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F877C6-E63F-C582-BA6A-3A83FFFB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68591-B70B-D734-5661-8909131A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5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8A27C-6FFE-2539-7E64-68A4AC40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2FC839-21A3-2347-3F96-7E9C63ED8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7EB0AF-74C2-5373-E79B-098F943D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87B0-9B5D-E84D-A353-D85F65C3C275}" type="datetime1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1134C6-E1D7-DFDC-C12F-6A63A110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EFA488-9AB5-DD9E-E7A9-86A0C348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9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BE863B-BE08-E959-DC5B-8F84FA97A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7B8C43-2001-B3C0-2F4E-F428FCC20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66956-4776-3F79-08B7-0735E1BD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8B6F-B541-0D4D-95A3-25A6BF23687D}" type="datetime1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CEA1E-C06B-5C05-66EA-C06CE433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820E77-7A2B-F5B5-2754-9BC77D9E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7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665CB-1E89-AFF8-96A9-7A76F206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85C95-FF4D-518B-3BC5-4AF688B61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85130C-3831-CAFF-8703-F2616262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ABA2-A853-3D4D-9072-455D8B881BB7}" type="datetime1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9BCA7D-41E4-4FEF-EE06-E3C10665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62AFC-F8E6-9F66-E7A6-2960CE1B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5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006E6-ECEF-50A4-8393-4E711EFAD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39DF82-701C-957D-1315-8392A3523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C99E24-BAD5-1359-A2AE-3C3FF6F1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EF7C-1D62-BB49-9534-E7D5B8F45175}" type="datetime1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FDA3F1-FD06-D190-9F75-6830F208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41289C-5EA0-4BCF-1389-0A9F80FC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8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42956-FD3A-13DC-1979-97DEAE44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849D7D-519E-3E18-2D0D-56750E407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DDB64C-BDCA-7784-E238-EDD41E0E1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36AB70-1F09-A46D-7137-13CCEE12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9CA-02F1-6C48-A10B-47CF0506EC4B}" type="datetime1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69D8F2-337D-05A3-CF05-F2A61495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355508-A88A-7F6E-ED6F-6B234524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0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EEBE0-87B6-6621-E7F1-EADF4E72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D37721-85F6-4B29-37E8-BC2B6C42B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855917-7236-D8B3-2CB7-82B076F82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4CB249-6B16-7B78-8AB8-A7D09B554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629247-D498-5FC2-F48C-AFE09696F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C7DF67-C6BD-E2E9-481B-2498A817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9A69-AFCA-2145-BDBC-A6C26EBF49DF}" type="datetime1">
              <a:rPr lang="ru-RU" smtClean="0"/>
              <a:t>20.11.2022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47A27D-1F72-7764-D0C7-1A3C07500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C3F9C4E-E51B-09EA-1573-8A4E163A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9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A848F-8898-43AE-7E3E-C4836A3C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42AB11-15A6-7F1D-456B-A8860F03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3D74-A3F6-5B4F-969D-86F893F404E0}" type="datetime1">
              <a:rPr lang="ru-RU" smtClean="0"/>
              <a:t>20.11.2022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8B4E86-95BD-6D4A-FDC2-C6784188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AFB50E-3A95-1370-A117-95B2E155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9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DAD1D8-461E-0097-26C5-C0BC34E71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B0B2-F756-A541-A78E-25BF956E30B7}" type="datetime1">
              <a:rPr lang="ru-RU" smtClean="0"/>
              <a:t>20.11.2022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6EF3CC1-D86B-58EF-76BF-3387B5B6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E03546-1B2B-0489-EE5F-E736E712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7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807F6-B50C-74F4-8C1A-21A99284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28A1A-2DF9-5934-4F23-6976BA11B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76FBFC-2C44-EB39-1B67-666FBCAE4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B47FE5-55D9-285B-0DFE-06C8D75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55E2-95A9-6445-80EF-EC15B1238506}" type="datetime1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AA5EC7-3E5C-DA09-267C-E918E4A2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1BDA5F-0F87-E659-CE8E-84E15BCF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2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AD6B8-5A2C-9C58-8F23-4D7AEEF9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F15EAB-DBAE-5DA4-5856-FF0C6D41B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873D13-74CA-52C3-95D5-4CE91A0A8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F519FC-9EEE-A646-195A-27198A82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5D7C-E3A7-8A4F-BD0E-11DA3400B506}" type="datetime1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8D3F12-71FD-D3E3-4C59-7C1AF164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5391E8-9D4F-796C-086D-3D18811A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0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1CE7A-9F60-7185-4FA5-C72ADA12D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EFB74-43D9-003C-4CBB-41BE1EE7E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3416FD-0410-E788-050D-144540454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73C01-5E57-8E4A-9BF7-2BBBEFDE3617}" type="datetime1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1748F2-D2CB-F26A-FA6C-951EDFB67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B714EF-E1D5-5E2A-4F1D-EF8544DAF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730F-3135-1E47-BE1A-544EF6B1A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2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7DA95-5B1D-A826-9FD1-A816831FA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/>
              <a:t>Стартап на мобильных кофейнях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43D376-EC02-3F01-3EF3-F208D9ECD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969" y="3307291"/>
            <a:ext cx="9144000" cy="1655762"/>
          </a:xfrm>
        </p:spPr>
        <p:txBody>
          <a:bodyPr/>
          <a:lstStyle/>
          <a:p>
            <a:r>
              <a:rPr lang="en-US"/>
              <a:t>Испрользуем кофе траки как новую бизнес модель</a:t>
            </a:r>
            <a:endParaRPr lang="ru-RU" dirty="0"/>
          </a:p>
          <a:p>
            <a:r>
              <a:rPr lang="en-US"/>
              <a:t>+7(977)7303308</a:t>
            </a:r>
            <a:endParaRPr lang="ru-RU" dirty="0"/>
          </a:p>
          <a:p>
            <a:r>
              <a:rPr lang="en-US"/>
              <a:t>29.10.22</a:t>
            </a:r>
            <a:endParaRPr lang="ru-RU"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9D7A40F-D656-819F-6006-800FCD404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33" y="255931"/>
            <a:ext cx="4793215" cy="1732863"/>
          </a:xfrm>
          <a:prstGeom prst="rect">
            <a:avLst/>
          </a:prstGeom>
        </p:spPr>
      </p:pic>
      <p:pic>
        <p:nvPicPr>
          <p:cNvPr id="8" name="Google Shape;56;p13">
            <a:extLst>
              <a:ext uri="{FF2B5EF4-FFF2-40B4-BE49-F238E27FC236}">
                <a16:creationId xmlns:a16="http://schemas.microsoft.com/office/drawing/2014/main" id="{64A8377B-DD60-2906-A3F3-E3A101C3811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1613" y="790532"/>
            <a:ext cx="1326751" cy="1246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D8AA1E1-B704-786C-E330-7CDB1BD2B3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8278" y="959860"/>
            <a:ext cx="1733011" cy="972608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3F014A71-443C-48A4-686D-68871FB7A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771" y="789610"/>
            <a:ext cx="2182822" cy="112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EA2C1665-1873-E744-8A9B-F17A68855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719" y="6368011"/>
            <a:ext cx="2328333" cy="41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41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Ваши технологии и «секретный соус»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647031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/>
              <a:t>Удобное приложение с геолокацией и дистанционным заказом</a:t>
            </a:r>
            <a:endParaRPr lang="ru-RU" sz="3200" dirty="0"/>
          </a:p>
          <a:p>
            <a:endParaRPr lang="ru-RU" sz="86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A350D0-1D0D-BED9-482F-81E38779385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F09370-8C9C-B19B-D029-C23CA464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DA7863A-56C7-BB99-4223-30894CF9E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33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уже было сделано по проекту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19" y="2004219"/>
            <a:ext cx="10515600" cy="4351338"/>
          </a:xfrm>
        </p:spPr>
        <p:txBody>
          <a:bodyPr/>
          <a:lstStyle/>
          <a:p>
            <a:r>
              <a:rPr lang="en-US"/>
              <a:t>Готова презентация, готов логотип (создан с помощью нейросети, но с дополнениями, поэтому может защищаться авторским правом), готов бизнес план</a:t>
            </a:r>
            <a:endParaRPr lang="ru-RU" dirty="0"/>
          </a:p>
          <a:p>
            <a:pPr marL="0" indent="0">
              <a:buNone/>
            </a:pPr>
            <a:r>
              <a:rPr lang="en-US"/>
              <a:t>Лучшей защитой проекта будет непрерывное развитие с внедрением нового производства и захватом значительной доли рынка, ведь только в этих условиях можно не позволить конкурентам задавить стартап.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A350D0-1D0D-BED9-482F-81E38779385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23A2F7-6D55-E4AF-A810-38DA277A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11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084770D-F096-385D-C971-A195F0E3C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7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Технологические риски и как с ними работаете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28" y="195064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Расчет рисков исходя из наиболее валидного (для данного проекта) анализа, например, как </a:t>
            </a:r>
            <a:r>
              <a:rPr lang="en-US" dirty="0"/>
              <a:t>PEST, SWOT </a:t>
            </a:r>
            <a:r>
              <a:rPr lang="ru-RU" dirty="0" err="1"/>
              <a:t>и.т.п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Вряд ли вы уже задумывались о рисках вашего проекта, но сделать это никогда не поздно.</a:t>
            </a:r>
          </a:p>
          <a:p>
            <a:pPr marL="0" indent="0">
              <a:buNone/>
            </a:pPr>
            <a:r>
              <a:rPr lang="ru-RU" dirty="0"/>
              <a:t>Обычно выделяют риски, связанные с внешней средой (политика, конкуренты, экономика, санкции)</a:t>
            </a:r>
          </a:p>
          <a:p>
            <a:pPr marL="0" indent="0">
              <a:buNone/>
            </a:pPr>
            <a:r>
              <a:rPr lang="ru-RU" dirty="0"/>
              <a:t>И связанные с внутренней средой вашего проекта (кадровый, технологический, финансовый)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Выпишите те, что </a:t>
            </a:r>
            <a:r>
              <a:rPr lang="ru-RU" dirty="0" err="1"/>
              <a:t>релевантны</a:t>
            </a:r>
            <a:r>
              <a:rPr lang="ru-RU" dirty="0"/>
              <a:t> для используемой вами технологии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A350D0-1D0D-BED9-482F-81E38779385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FF011A-A78A-1BD8-66EE-683509CE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12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ED380B0-AAFA-B489-5305-C51E3A607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3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финансовые показатели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A350D0-1D0D-BED9-482F-81E38779385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51E5D1-00F0-4244-6802-B4562E67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13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B25AF02-74A0-B3AA-5E09-4133BB604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  <p:sp>
        <p:nvSpPr>
          <p:cNvPr id="8" name="Объект 7">
            <a:extLst>
              <a:ext uri="{FF2B5EF4-FFF2-40B4-BE49-F238E27FC236}">
                <a16:creationId xmlns:a16="http://schemas.microsoft.com/office/drawing/2014/main" id="{02F24BEB-AA80-CCC2-0A00-079EC7A81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/>
              <a:t>150.000$ необходимо на 15 декабря 2022 года</a:t>
            </a:r>
          </a:p>
          <a:p>
            <a:r>
              <a:rPr lang="en-US"/>
              <a:t>Стартап способен развиться до оборота ~1.000.000 в месяц до конца 23 года</a:t>
            </a:r>
          </a:p>
          <a:p>
            <a:r>
              <a:rPr lang="en-US"/>
              <a:t>Развитие будет достигаться путём внедрения программы для дистанционного заказа, увеличения количества точек продажи, открятия своего производства продуктов (альтернативного молока) и расходников (стаканчиков)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0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298A3-B385-7CC8-8C26-8E8D6BD2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финансирования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EE47E27-CDC7-396B-6E5A-322426F93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891375"/>
              </p:ext>
            </p:extLst>
          </p:nvPr>
        </p:nvGraphicFramePr>
        <p:xfrm>
          <a:off x="487468" y="1904682"/>
          <a:ext cx="10515596" cy="153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3411851370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802610997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964499891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638645974"/>
                    </a:ext>
                  </a:extLst>
                </a:gridCol>
              </a:tblGrid>
              <a:tr h="533312">
                <a:tc>
                  <a:txBody>
                    <a:bodyPr/>
                    <a:lstStyle/>
                    <a:p>
                      <a:r>
                        <a:rPr lang="ru-RU"/>
                        <a:t>Название этапа календарного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Длительность этапа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Стоимость,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Способ финансирования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92626"/>
                  </a:ext>
                </a:extLst>
              </a:tr>
              <a:tr h="304750">
                <a:tc>
                  <a:txBody>
                    <a:bodyPr/>
                    <a:lstStyle/>
                    <a:p>
                      <a:r>
                        <a:rPr lang="en-US"/>
                        <a:t>Затраты на открытие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~15 дней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~10.000.000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Деньги инвесторов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513055"/>
                  </a:ext>
                </a:extLst>
              </a:tr>
              <a:tr h="533312">
                <a:tc>
                  <a:txBody>
                    <a:bodyPr/>
                    <a:lstStyle/>
                    <a:p>
                      <a:r>
                        <a:rPr lang="en-US"/>
                        <a:t>Развитие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~12 месяцев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~70.000.000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З</a:t>
                      </a:r>
                      <a:r>
                        <a:rPr lang="en-US"/>
                        <a:t>а счёт прибыли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159671"/>
                  </a:ext>
                </a:extLst>
              </a:tr>
            </a:tbl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9CF8F741-B74E-EF3B-3617-C2DBE480B4D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AE3305D-AD4C-5BD0-A2E7-46AC7160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14</a:t>
            </a:fld>
            <a:endParaRPr lang="ru-RU"/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4DC25BD-28DB-AF3B-6B00-1FFDA3F5C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  <p:graphicFrame>
        <p:nvGraphicFramePr>
          <p:cNvPr id="20" name="Таблица 20">
            <a:extLst>
              <a:ext uri="{FF2B5EF4-FFF2-40B4-BE49-F238E27FC236}">
                <a16:creationId xmlns:a16="http://schemas.microsoft.com/office/drawing/2014/main" id="{E92B46D8-F6F3-9853-5FA9-5DF69A983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38046"/>
              </p:ext>
            </p:extLst>
          </p:nvPr>
        </p:nvGraphicFramePr>
        <p:xfrm>
          <a:off x="487468" y="3995419"/>
          <a:ext cx="5418666" cy="27736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860231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0615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Сумма ($)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Статья расходов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42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115000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>
                          <a:effectLst/>
                        </a:rPr>
                        <a:t>Оснащение трака</a:t>
                      </a:r>
                      <a:endParaRPr lang="ru-RU" sz="1800" kern="120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8" marR="14288" marT="0" marB="0" anchor="ctr"/>
                </a:tc>
                <a:extLst>
                  <a:ext uri="{0D108BD9-81ED-4DB2-BD59-A6C34878D82A}">
                    <a16:rowId xmlns:a16="http://schemas.microsoft.com/office/drawing/2014/main" val="280553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>
                          <a:effectLst/>
                        </a:rPr>
                        <a:t>Покупка посуды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8" marR="14288" marT="0" marB="0" anchor="ctr"/>
                </a:tc>
                <a:extLst>
                  <a:ext uri="{0D108BD9-81ED-4DB2-BD59-A6C34878D82A}">
                    <a16:rowId xmlns:a16="http://schemas.microsoft.com/office/drawing/2014/main" val="32932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6000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>
                          <a:effectLst/>
                        </a:rPr>
                        <a:t>Единоразовые затраты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8" marR="14288" marT="0" marB="0" anchor="ctr"/>
                </a:tc>
                <a:extLst>
                  <a:ext uri="{0D108BD9-81ED-4DB2-BD59-A6C34878D82A}">
                    <a16:rowId xmlns:a16="http://schemas.microsoft.com/office/drawing/2014/main" val="64718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20000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>
                          <a:effectLst/>
                        </a:rPr>
                        <a:t>Продукты и расходники</a:t>
                      </a:r>
                      <a:endParaRPr lang="ru-RU" sz="1800" kern="120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8" marR="14288" marT="0" marB="0" anchor="ctr"/>
                </a:tc>
                <a:extLst>
                  <a:ext uri="{0D108BD9-81ED-4DB2-BD59-A6C34878D82A}">
                    <a16:rowId xmlns:a16="http://schemas.microsoft.com/office/drawing/2014/main" val="350043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5500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>
                          <a:effectLst/>
                        </a:rPr>
                        <a:t>ЗП и аренда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8" marR="14288" marT="0" marB="0" anchor="ctr"/>
                </a:tc>
                <a:extLst>
                  <a:ext uri="{0D108BD9-81ED-4DB2-BD59-A6C34878D82A}">
                    <a16:rowId xmlns:a16="http://schemas.microsoft.com/office/drawing/2014/main" val="120725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5500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>
                          <a:effectLst/>
                        </a:rPr>
                        <a:t>Командировочные офисный персонал</a:t>
                      </a:r>
                      <a:endParaRPr lang="ru-RU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8" marR="14288" marT="0" marB="0" anchor="ctr"/>
                </a:tc>
                <a:extLst>
                  <a:ext uri="{0D108BD9-81ED-4DB2-BD59-A6C34878D82A}">
                    <a16:rowId xmlns:a16="http://schemas.microsoft.com/office/drawing/2014/main" val="4070211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97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4DB4B-4A56-B309-3880-404E8B7C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на акселератор – до 15 декабря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B279F-3239-AEE6-255A-2A7B8A0F2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" i="1" dirty="0"/>
              <a:t>Ниже приведены рекомендации. Латиницей выделены параметры, которые вы можете заполнить.  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  <a:p>
            <a:pPr marL="0" indent="0">
              <a:buNone/>
            </a:pPr>
            <a:endParaRPr lang="ru-RU" sz="1000" i="1" dirty="0"/>
          </a:p>
          <a:p>
            <a:pPr marL="0" indent="0">
              <a:buNone/>
            </a:pPr>
            <a:endParaRPr lang="ru-RU" sz="1000" i="1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A20AB0C6-3210-14E5-D6F8-C5D91C2130F9}"/>
              </a:ext>
            </a:extLst>
          </p:cNvPr>
          <p:cNvSpPr txBox="1">
            <a:spLocks/>
          </p:cNvSpPr>
          <p:nvPr/>
        </p:nvSpPr>
        <p:spPr>
          <a:xfrm>
            <a:off x="742286" y="2098689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Продукт</a:t>
            </a:r>
          </a:p>
          <a:p>
            <a:pPr>
              <a:buFontTx/>
              <a:buChar char="-"/>
            </a:pPr>
            <a:r>
              <a:rPr lang="ru-RU" sz="1400" dirty="0"/>
              <a:t>Запустить прототип продукта</a:t>
            </a:r>
          </a:p>
          <a:p>
            <a:pPr>
              <a:buFontTx/>
              <a:buChar char="-"/>
            </a:pPr>
            <a:endParaRPr lang="ru-RU" sz="1400" dirty="0"/>
          </a:p>
          <a:p>
            <a:pPr>
              <a:buFontTx/>
              <a:buChar char="-"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Для этого необходимо:</a:t>
            </a:r>
          </a:p>
          <a:p>
            <a:pPr>
              <a:buFontTx/>
              <a:buChar char="-"/>
            </a:pPr>
            <a:r>
              <a:rPr lang="ru-RU" sz="1400" dirty="0"/>
              <a:t>Закупить материалы/найти их бесплатно</a:t>
            </a:r>
          </a:p>
          <a:p>
            <a:pPr>
              <a:buFontTx/>
              <a:buChar char="-"/>
            </a:pPr>
            <a:r>
              <a:rPr lang="ru-RU" sz="1400" dirty="0"/>
              <a:t>Привлечь </a:t>
            </a:r>
            <a:r>
              <a:rPr lang="en-US" sz="1400" dirty="0"/>
              <a:t>X</a:t>
            </a:r>
            <a:r>
              <a:rPr lang="ru-RU" sz="1400" dirty="0"/>
              <a:t> разработчиков до …</a:t>
            </a:r>
          </a:p>
          <a:p>
            <a:pPr>
              <a:buFontTx/>
              <a:buChar char="-"/>
            </a:pPr>
            <a:r>
              <a:rPr lang="ru-RU" sz="1400" dirty="0"/>
              <a:t>Создать техническое задание до …</a:t>
            </a:r>
            <a:endParaRPr lang="en-US" sz="1400" dirty="0"/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496F431-DBA7-C595-BD9C-2A9EC4C92B0E}"/>
              </a:ext>
            </a:extLst>
          </p:cNvPr>
          <p:cNvSpPr txBox="1">
            <a:spLocks/>
          </p:cNvSpPr>
          <p:nvPr/>
        </p:nvSpPr>
        <p:spPr>
          <a:xfrm>
            <a:off x="4471144" y="1998869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Продажи и клиенты</a:t>
            </a:r>
          </a:p>
          <a:p>
            <a:pPr>
              <a:buFontTx/>
              <a:buChar char="-"/>
            </a:pPr>
            <a:r>
              <a:rPr lang="ru-RU" sz="1400" dirty="0"/>
              <a:t>Привлечь </a:t>
            </a:r>
            <a:r>
              <a:rPr lang="en-US" sz="1400" dirty="0"/>
              <a:t>X1 </a:t>
            </a:r>
            <a:r>
              <a:rPr lang="ru-RU" sz="1400" dirty="0"/>
              <a:t>новых посетителей </a:t>
            </a:r>
            <a:r>
              <a:rPr lang="en-US" sz="1400" dirty="0"/>
              <a:t>(</a:t>
            </a:r>
            <a:r>
              <a:rPr lang="ru-RU" sz="1400" dirty="0"/>
              <a:t>охват)</a:t>
            </a:r>
          </a:p>
          <a:p>
            <a:pPr>
              <a:buFontTx/>
              <a:buChar char="-"/>
            </a:pPr>
            <a:r>
              <a:rPr lang="ru-RU" sz="1400" dirty="0"/>
              <a:t>Сделать </a:t>
            </a:r>
            <a:r>
              <a:rPr lang="en-US" sz="1400" dirty="0"/>
              <a:t>X2 </a:t>
            </a:r>
            <a:r>
              <a:rPr lang="ru-RU" sz="1400" dirty="0"/>
              <a:t>продаж </a:t>
            </a:r>
            <a:r>
              <a:rPr lang="en-US" sz="1400" dirty="0"/>
              <a:t>(</a:t>
            </a:r>
            <a:r>
              <a:rPr lang="ru-RU" sz="1400" dirty="0"/>
              <a:t>продажи)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Font typeface="Arial" panose="020B0604020202020204" pitchFamily="34" charset="0"/>
              <a:buNone/>
            </a:pPr>
            <a:endParaRPr lang="ru-RU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Для этого необходимо:</a:t>
            </a:r>
          </a:p>
          <a:p>
            <a:pPr>
              <a:buFontTx/>
              <a:buChar char="-"/>
            </a:pPr>
            <a:r>
              <a:rPr lang="ru-RU" sz="1400" dirty="0"/>
              <a:t>Запустить </a:t>
            </a:r>
            <a:r>
              <a:rPr lang="en-US" sz="1400" dirty="0"/>
              <a:t>Landing page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/>
              <a:t>Создать коммерческое предложение и т.д.</a:t>
            </a:r>
          </a:p>
          <a:p>
            <a:pPr>
              <a:buFontTx/>
              <a:buChar char="-"/>
            </a:pPr>
            <a:r>
              <a:rPr lang="ru-RU" sz="1400" dirty="0"/>
              <a:t>Отправить коммерческое предложение </a:t>
            </a:r>
            <a:r>
              <a:rPr lang="en-US" sz="1400" dirty="0"/>
              <a:t>Z</a:t>
            </a:r>
            <a:r>
              <a:rPr lang="ru-RU" sz="1400" dirty="0"/>
              <a:t> потенциальным клиентам/партнерам</a:t>
            </a:r>
          </a:p>
          <a:p>
            <a:pPr>
              <a:buFontTx/>
              <a:buChar char="-"/>
            </a:pPr>
            <a:r>
              <a:rPr lang="ru-RU" sz="1400" dirty="0"/>
              <a:t>Привлечь до 1 ноября маркетолога</a:t>
            </a:r>
            <a:endParaRPr lang="en-US" sz="1400" dirty="0"/>
          </a:p>
          <a:p>
            <a:pPr>
              <a:buFontTx/>
              <a:buChar char="-"/>
            </a:pPr>
            <a:endParaRPr lang="ru-RU" sz="14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2C3BD52-3915-8D4D-93DB-4FB3310A3DBE}"/>
              </a:ext>
            </a:extLst>
          </p:cNvPr>
          <p:cNvSpPr txBox="1">
            <a:spLocks/>
          </p:cNvSpPr>
          <p:nvPr/>
        </p:nvSpPr>
        <p:spPr>
          <a:xfrm>
            <a:off x="8270850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Стратегия</a:t>
            </a:r>
          </a:p>
          <a:p>
            <a:pPr>
              <a:buFontTx/>
              <a:buChar char="-"/>
            </a:pPr>
            <a:r>
              <a:rPr lang="ru-RU" sz="1400" dirty="0"/>
              <a:t>Привлечь </a:t>
            </a:r>
            <a:r>
              <a:rPr lang="en-US" sz="1400" dirty="0"/>
              <a:t>Z </a:t>
            </a:r>
            <a:r>
              <a:rPr lang="ru-RU" sz="1400" dirty="0"/>
              <a:t>грантовых средств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Для этого необходимо:</a:t>
            </a:r>
          </a:p>
          <a:p>
            <a:pPr>
              <a:buFontTx/>
              <a:buChar char="-"/>
            </a:pPr>
            <a:r>
              <a:rPr lang="ru-RU" sz="1400" dirty="0"/>
              <a:t>Провести поиск открытых грантов</a:t>
            </a:r>
          </a:p>
          <a:p>
            <a:pPr>
              <a:buFontTx/>
              <a:buChar char="-"/>
            </a:pPr>
            <a:r>
              <a:rPr lang="ru-RU" sz="1400" dirty="0"/>
              <a:t>Подготовить документы на грант до …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C0DB36-1D26-A4C3-4D00-F679CC20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15</a:t>
            </a:fld>
            <a:endParaRPr lang="ru-RU"/>
          </a:p>
        </p:txBody>
      </p:sp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CCB56AE-1C12-176F-4665-721FB85A5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6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4DB4B-4A56-B309-3880-404E8B7C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Дневник проекта – </a:t>
            </a:r>
            <a:r>
              <a:rPr lang="en-US" dirty="0" err="1"/>
              <a:t>xx.yy.zzzz</a:t>
            </a:r>
            <a:r>
              <a:rPr lang="en-US" dirty="0"/>
              <a:t> (</a:t>
            </a:r>
            <a:r>
              <a:rPr lang="ru-RU" dirty="0"/>
              <a:t>старт)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B279F-3239-AEE6-255A-2A7B8A0F2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000" i="1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A20AB0C6-3210-14E5-D6F8-C5D91C2130F9}"/>
              </a:ext>
            </a:extLst>
          </p:cNvPr>
          <p:cNvSpPr txBox="1">
            <a:spLocks/>
          </p:cNvSpPr>
          <p:nvPr/>
        </p:nvSpPr>
        <p:spPr>
          <a:xfrm>
            <a:off x="671439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Что было запланировано на прошедшую неделю?</a:t>
            </a:r>
          </a:p>
          <a:p>
            <a:pPr marL="0" indent="0">
              <a:buNone/>
            </a:pPr>
            <a:r>
              <a:rPr lang="ru-RU" sz="1400" dirty="0"/>
              <a:t>1. Собрать команду</a:t>
            </a:r>
          </a:p>
          <a:p>
            <a:pPr marL="0" indent="0">
              <a:buNone/>
            </a:pPr>
            <a:r>
              <a:rPr lang="ru-RU" sz="1400" dirty="0"/>
              <a:t>2. Зарегистрировать проекта на платформе НТИ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496F431-DBA7-C595-BD9C-2A9EC4C92B0E}"/>
              </a:ext>
            </a:extLst>
          </p:cNvPr>
          <p:cNvSpPr txBox="1">
            <a:spLocks/>
          </p:cNvSpPr>
          <p:nvPr/>
        </p:nvSpPr>
        <p:spPr>
          <a:xfrm>
            <a:off x="4471144" y="1998869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Что было сделано?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4.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5.</a:t>
            </a:r>
            <a:endParaRPr lang="ru-RU" sz="1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2C3BD52-3915-8D4D-93DB-4FB3310A3DBE}"/>
              </a:ext>
            </a:extLst>
          </p:cNvPr>
          <p:cNvSpPr txBox="1">
            <a:spLocks/>
          </p:cNvSpPr>
          <p:nvPr/>
        </p:nvSpPr>
        <p:spPr>
          <a:xfrm>
            <a:off x="8270850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Выводы/инсайты недели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57B6048-7818-BF5D-96F2-2E4730E13B12}"/>
              </a:ext>
            </a:extLst>
          </p:cNvPr>
          <p:cNvSpPr txBox="1">
            <a:spLocks/>
          </p:cNvSpPr>
          <p:nvPr/>
        </p:nvSpPr>
        <p:spPr>
          <a:xfrm>
            <a:off x="671438" y="4682331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Планы на следующую неделю</a:t>
            </a:r>
          </a:p>
          <a:p>
            <a:pPr marL="0" indent="0">
              <a:buNone/>
            </a:pPr>
            <a:r>
              <a:rPr lang="ru-RU" sz="1400" dirty="0"/>
              <a:t>1.</a:t>
            </a:r>
            <a:r>
              <a:rPr lang="en-US" sz="1400" dirty="0"/>
              <a:t> </a:t>
            </a:r>
            <a:r>
              <a:rPr lang="ru-RU" sz="1400" dirty="0"/>
              <a:t>Заполнить презентацию</a:t>
            </a:r>
          </a:p>
          <a:p>
            <a:pPr marL="0" indent="0">
              <a:buNone/>
            </a:pPr>
            <a:r>
              <a:rPr lang="ru-RU" sz="1400" dirty="0"/>
              <a:t>2. Выписать все свои гипотезы</a:t>
            </a:r>
          </a:p>
          <a:p>
            <a:pPr marL="0" indent="0">
              <a:buNone/>
            </a:pPr>
            <a:r>
              <a:rPr lang="ru-RU" sz="1400" dirty="0"/>
              <a:t>3. Изучить механику раздела «Цифровой профиль команды» на платформе НТИ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A9D6390E-2077-02F1-CA37-23F5616FED0A}"/>
              </a:ext>
            </a:extLst>
          </p:cNvPr>
          <p:cNvSpPr txBox="1">
            <a:spLocks/>
          </p:cNvSpPr>
          <p:nvPr/>
        </p:nvSpPr>
        <p:spPr>
          <a:xfrm>
            <a:off x="4471144" y="4682331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«Узкое» место - что тормозит?</a:t>
            </a:r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55AB431-0174-1731-AF76-33518E896276}"/>
              </a:ext>
            </a:extLst>
          </p:cNvPr>
          <p:cNvSpPr txBox="1">
            <a:spLocks/>
          </p:cNvSpPr>
          <p:nvPr/>
        </p:nvSpPr>
        <p:spPr>
          <a:xfrm>
            <a:off x="8270849" y="4682331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Запрос к экспертам</a:t>
            </a:r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1AB725EC-77AC-C900-DE56-5AA4E1EB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16</a:t>
            </a:fld>
            <a:endParaRPr lang="ru-RU"/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3A77FAD-C9E0-8F4C-8696-0A55B599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0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4DB4B-4A56-B309-3880-404E8B7C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Дневник проекта – </a:t>
            </a:r>
            <a:r>
              <a:rPr lang="en-US" dirty="0" err="1"/>
              <a:t>xx.yy.zzzz</a:t>
            </a:r>
            <a:r>
              <a:rPr lang="en-US" dirty="0"/>
              <a:t> (</a:t>
            </a:r>
            <a:r>
              <a:rPr lang="ru-RU" dirty="0"/>
              <a:t>неделя </a:t>
            </a:r>
            <a:r>
              <a:rPr lang="en-US" dirty="0"/>
              <a:t>N</a:t>
            </a:r>
            <a:r>
              <a:rPr lang="ru-RU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B279F-3239-AEE6-255A-2A7B8A0F2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" i="1" dirty="0"/>
              <a:t>Для каждой новой версии презентации слайд копируется и заполняется заново. Не удаляйте слайды с результатами предыдущих встреч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A20AB0C6-3210-14E5-D6F8-C5D91C2130F9}"/>
              </a:ext>
            </a:extLst>
          </p:cNvPr>
          <p:cNvSpPr txBox="1">
            <a:spLocks/>
          </p:cNvSpPr>
          <p:nvPr/>
        </p:nvSpPr>
        <p:spPr>
          <a:xfrm>
            <a:off x="671439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Что было запланировано на прошедшую неделю?</a:t>
            </a:r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496F431-DBA7-C595-BD9C-2A9EC4C92B0E}"/>
              </a:ext>
            </a:extLst>
          </p:cNvPr>
          <p:cNvSpPr txBox="1">
            <a:spLocks/>
          </p:cNvSpPr>
          <p:nvPr/>
        </p:nvSpPr>
        <p:spPr>
          <a:xfrm>
            <a:off x="4471144" y="1998869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Что было сделано?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4.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5.</a:t>
            </a:r>
            <a:endParaRPr lang="ru-RU" sz="1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2C3BD52-3915-8D4D-93DB-4FB3310A3DBE}"/>
              </a:ext>
            </a:extLst>
          </p:cNvPr>
          <p:cNvSpPr txBox="1">
            <a:spLocks/>
          </p:cNvSpPr>
          <p:nvPr/>
        </p:nvSpPr>
        <p:spPr>
          <a:xfrm>
            <a:off x="8270850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Выводы/инсайты недели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57B6048-7818-BF5D-96F2-2E4730E13B12}"/>
              </a:ext>
            </a:extLst>
          </p:cNvPr>
          <p:cNvSpPr txBox="1">
            <a:spLocks/>
          </p:cNvSpPr>
          <p:nvPr/>
        </p:nvSpPr>
        <p:spPr>
          <a:xfrm>
            <a:off x="671438" y="4682331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Планы на следующую неделю</a:t>
            </a:r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A9D6390E-2077-02F1-CA37-23F5616FED0A}"/>
              </a:ext>
            </a:extLst>
          </p:cNvPr>
          <p:cNvSpPr txBox="1">
            <a:spLocks/>
          </p:cNvSpPr>
          <p:nvPr/>
        </p:nvSpPr>
        <p:spPr>
          <a:xfrm>
            <a:off x="4471144" y="4682331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«Узкое» место - что тормозит?</a:t>
            </a:r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55AB431-0174-1731-AF76-33518E896276}"/>
              </a:ext>
            </a:extLst>
          </p:cNvPr>
          <p:cNvSpPr txBox="1">
            <a:spLocks/>
          </p:cNvSpPr>
          <p:nvPr/>
        </p:nvSpPr>
        <p:spPr>
          <a:xfrm>
            <a:off x="8270849" y="4682331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Запрос к экспертам</a:t>
            </a:r>
          </a:p>
          <a:p>
            <a:pPr marL="0" indent="0">
              <a:buNone/>
            </a:pPr>
            <a:r>
              <a:rPr lang="ru-RU" sz="1400" dirty="0"/>
              <a:t>1.</a:t>
            </a:r>
          </a:p>
          <a:p>
            <a:pPr marL="0" indent="0">
              <a:buNone/>
            </a:pPr>
            <a:r>
              <a:rPr lang="ru-RU" sz="1400" dirty="0"/>
              <a:t>2.</a:t>
            </a:r>
          </a:p>
          <a:p>
            <a:pPr marL="0" indent="0">
              <a:buNone/>
            </a:pPr>
            <a:r>
              <a:rPr lang="ru-RU" sz="1400" dirty="0"/>
              <a:t>3.</a:t>
            </a:r>
          </a:p>
          <a:p>
            <a:pPr marL="0" indent="0">
              <a:buNone/>
            </a:pPr>
            <a:r>
              <a:rPr lang="ru-RU" sz="1400" dirty="0"/>
              <a:t>4.</a:t>
            </a:r>
          </a:p>
          <a:p>
            <a:pPr marL="0" indent="0">
              <a:buNone/>
            </a:pPr>
            <a:r>
              <a:rPr lang="ru-RU" sz="1400" dirty="0"/>
              <a:t>5.</a:t>
            </a:r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5836BFC0-7FA9-AB13-059E-6FB83675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17</a:t>
            </a:fld>
            <a:endParaRPr lang="ru-RU"/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E7CC759-5F5E-8D6C-1371-EB5762573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8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4DB4B-4A56-B309-3880-404E8B7C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за акселератор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B279F-3239-AEE6-255A-2A7B8A0F2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" b="1" i="1" dirty="0"/>
              <a:t>Заполняется после 1 декабря</a:t>
            </a:r>
            <a:r>
              <a:rPr lang="ru-RU" sz="1000" i="1" dirty="0"/>
              <a:t>. Ниже приведены примеры. Латиницей выделены параметры, которые вы можете заполнить.  </a:t>
            </a:r>
            <a:endParaRPr lang="ru-RU" sz="1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000" i="1" dirty="0"/>
          </a:p>
          <a:p>
            <a:pPr marL="0" indent="0">
              <a:buNone/>
            </a:pPr>
            <a:endParaRPr lang="ru-RU" sz="1000" i="1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A20AB0C6-3210-14E5-D6F8-C5D91C2130F9}"/>
              </a:ext>
            </a:extLst>
          </p:cNvPr>
          <p:cNvSpPr txBox="1">
            <a:spLocks/>
          </p:cNvSpPr>
          <p:nvPr/>
        </p:nvSpPr>
        <p:spPr>
          <a:xfrm>
            <a:off x="671439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Продукт</a:t>
            </a:r>
          </a:p>
          <a:p>
            <a:pPr>
              <a:buFontTx/>
              <a:buChar char="-"/>
            </a:pPr>
            <a:r>
              <a:rPr lang="ru-RU" sz="1400" dirty="0"/>
              <a:t>Запустили прототип продукта. Ссылка</a:t>
            </a:r>
          </a:p>
          <a:p>
            <a:pPr>
              <a:buFontTx/>
              <a:buChar char="-"/>
            </a:pPr>
            <a:endParaRPr lang="ru-RU" sz="1400" dirty="0"/>
          </a:p>
          <a:p>
            <a:pPr>
              <a:buFontTx/>
              <a:buChar char="-"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Для этого:</a:t>
            </a:r>
          </a:p>
          <a:p>
            <a:pPr>
              <a:buFontTx/>
              <a:buChar char="-"/>
            </a:pPr>
            <a:r>
              <a:rPr lang="ru-RU" sz="1400" dirty="0"/>
              <a:t>Нашли бесплатно комплектующие на 100.000 рублей</a:t>
            </a:r>
          </a:p>
          <a:p>
            <a:pPr>
              <a:buFontTx/>
              <a:buChar char="-"/>
            </a:pPr>
            <a:r>
              <a:rPr lang="ru-RU" sz="1400" dirty="0"/>
              <a:t>Привлекли 5 бесплатных разработчиков с ВМК и Физфака</a:t>
            </a:r>
          </a:p>
          <a:p>
            <a:pPr>
              <a:buFontTx/>
              <a:buChar char="-"/>
            </a:pPr>
            <a:r>
              <a:rPr lang="ru-RU" sz="1400" dirty="0"/>
              <a:t>Создали техническое задание</a:t>
            </a:r>
            <a:endParaRPr lang="ru-RU" sz="16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496F431-DBA7-C595-BD9C-2A9EC4C92B0E}"/>
              </a:ext>
            </a:extLst>
          </p:cNvPr>
          <p:cNvSpPr txBox="1">
            <a:spLocks/>
          </p:cNvSpPr>
          <p:nvPr/>
        </p:nvSpPr>
        <p:spPr>
          <a:xfrm>
            <a:off x="4471144" y="1998869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Продажи и клиенты</a:t>
            </a:r>
          </a:p>
          <a:p>
            <a:pPr>
              <a:buFontTx/>
              <a:buChar char="-"/>
            </a:pPr>
            <a:r>
              <a:rPr lang="ru-RU" sz="1400" dirty="0"/>
              <a:t>Привлекли </a:t>
            </a:r>
            <a:r>
              <a:rPr lang="en-US" sz="1400" dirty="0"/>
              <a:t>X1 </a:t>
            </a:r>
            <a:r>
              <a:rPr lang="ru-RU" sz="1400" dirty="0"/>
              <a:t>новых посетителей </a:t>
            </a:r>
            <a:r>
              <a:rPr lang="en-US" sz="1400" dirty="0"/>
              <a:t>(</a:t>
            </a:r>
            <a:r>
              <a:rPr lang="ru-RU" sz="1400" dirty="0"/>
              <a:t>охват)</a:t>
            </a:r>
          </a:p>
          <a:p>
            <a:pPr>
              <a:buFontTx/>
              <a:buChar char="-"/>
            </a:pPr>
            <a:r>
              <a:rPr lang="ru-RU" sz="1400" dirty="0"/>
              <a:t>Сделали </a:t>
            </a:r>
            <a:r>
              <a:rPr lang="en-US" sz="1400" dirty="0"/>
              <a:t>X2 </a:t>
            </a:r>
            <a:r>
              <a:rPr lang="ru-RU" sz="1400" dirty="0"/>
              <a:t>продаж </a:t>
            </a:r>
            <a:r>
              <a:rPr lang="en-US" sz="1400" dirty="0"/>
              <a:t>(</a:t>
            </a:r>
            <a:r>
              <a:rPr lang="ru-RU" sz="1400" dirty="0"/>
              <a:t>продажи)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Font typeface="Arial" panose="020B0604020202020204" pitchFamily="34" charset="0"/>
              <a:buNone/>
            </a:pPr>
            <a:endParaRPr lang="ru-RU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Для этого:</a:t>
            </a:r>
          </a:p>
          <a:p>
            <a:pPr>
              <a:buFontTx/>
              <a:buChar char="-"/>
            </a:pPr>
            <a:r>
              <a:rPr lang="ru-RU" sz="1400" dirty="0"/>
              <a:t>Запустили </a:t>
            </a:r>
            <a:r>
              <a:rPr lang="en-US" sz="1400" dirty="0"/>
              <a:t>Landing page</a:t>
            </a:r>
            <a:r>
              <a:rPr lang="ru-RU" sz="1400" dirty="0"/>
              <a:t> - ссылка</a:t>
            </a:r>
          </a:p>
          <a:p>
            <a:pPr>
              <a:buFontTx/>
              <a:buChar char="-"/>
            </a:pPr>
            <a:r>
              <a:rPr lang="ru-RU" sz="1400" dirty="0"/>
              <a:t>Создали коммерческое предложение и т.д.</a:t>
            </a:r>
          </a:p>
          <a:p>
            <a:pPr>
              <a:buFontTx/>
              <a:buChar char="-"/>
            </a:pPr>
            <a:r>
              <a:rPr lang="ru-RU" sz="1400" dirty="0"/>
              <a:t>Отправили коммерческое предложение </a:t>
            </a:r>
            <a:r>
              <a:rPr lang="en-US" sz="1400" dirty="0"/>
              <a:t>Z</a:t>
            </a:r>
            <a:r>
              <a:rPr lang="ru-RU" sz="1400" dirty="0"/>
              <a:t> потенциальным клиентам/партнерам, получили 2 отказа, 3 партнерства</a:t>
            </a:r>
          </a:p>
          <a:p>
            <a:pPr>
              <a:buFontTx/>
              <a:buChar char="-"/>
            </a:pPr>
            <a:r>
              <a:rPr lang="ru-RU" sz="1400" dirty="0"/>
              <a:t>Привлекли в команду маркетолога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2C3BD52-3915-8D4D-93DB-4FB3310A3DBE}"/>
              </a:ext>
            </a:extLst>
          </p:cNvPr>
          <p:cNvSpPr txBox="1">
            <a:spLocks/>
          </p:cNvSpPr>
          <p:nvPr/>
        </p:nvSpPr>
        <p:spPr>
          <a:xfrm>
            <a:off x="8270850" y="2004226"/>
            <a:ext cx="3249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/>
              <a:t>Стратегия</a:t>
            </a:r>
          </a:p>
          <a:p>
            <a:pPr>
              <a:buFontTx/>
              <a:buChar char="-"/>
            </a:pPr>
            <a:r>
              <a:rPr lang="ru-RU" sz="1400" dirty="0"/>
              <a:t>Привлечь </a:t>
            </a:r>
            <a:r>
              <a:rPr lang="en-US" sz="1400" dirty="0"/>
              <a:t>Z </a:t>
            </a:r>
            <a:r>
              <a:rPr lang="ru-RU" sz="1400" dirty="0"/>
              <a:t>грантовых средств</a:t>
            </a:r>
          </a:p>
          <a:p>
            <a:pPr>
              <a:buFontTx/>
              <a:buChar char="-"/>
            </a:pPr>
            <a:r>
              <a:rPr lang="ru-RU" sz="1400" dirty="0"/>
              <a:t>Привлечь инвестора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400" dirty="0"/>
              <a:t>Для этого необходимо:</a:t>
            </a:r>
          </a:p>
          <a:p>
            <a:pPr>
              <a:buFontTx/>
              <a:buChar char="-"/>
            </a:pPr>
            <a:r>
              <a:rPr lang="ru-RU" sz="1400" dirty="0"/>
              <a:t>Выбрали для подачи гранты Умник и </a:t>
            </a:r>
            <a:r>
              <a:rPr lang="ru-RU" sz="1400" dirty="0" err="1"/>
              <a:t>Студ.стартап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/>
              <a:t>Подготовили и подали документы на грант, результаты – будут …</a:t>
            </a:r>
          </a:p>
          <a:p>
            <a:pPr>
              <a:buFontTx/>
              <a:buChar char="-"/>
            </a:pPr>
            <a:r>
              <a:rPr lang="ru-RU" sz="1400" dirty="0"/>
              <a:t>Подготовили презентацию проекта к полуфиналу Акселератора МГУ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C0DB36-1D26-A4C3-4D00-F679CC20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18</a:t>
            </a:fld>
            <a:endParaRPr lang="ru-RU"/>
          </a:p>
        </p:txBody>
      </p:sp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CCB56AE-1C12-176F-4665-721FB85A5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87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Организационная информация о проекте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Юридическое лицо (при наличии):</a:t>
            </a:r>
          </a:p>
          <a:p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Выигранные гранты (при наличии)</a:t>
            </a: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</a:t>
            </a:r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онтактные данные проекта и капитана: сайт, адрес, телефон или электронная почта, соц. сети.</a:t>
            </a:r>
          </a:p>
          <a:p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Рынки НТИ: выберите нужное (заполняли на платформе НТИ)</a:t>
            </a:r>
          </a:p>
          <a:p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Предполагаемая структура уставного капитала компании (в рамках стартап-проекта)</a:t>
            </a:r>
          </a:p>
          <a:p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AC1DBEA-3A4C-03CB-E0FE-D19DE8C3C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55252"/>
              </p:ext>
            </p:extLst>
          </p:nvPr>
        </p:nvGraphicFramePr>
        <p:xfrm>
          <a:off x="5521587" y="4926566"/>
          <a:ext cx="5753100" cy="1622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7101">
                  <a:extLst>
                    <a:ext uri="{9D8B030D-6E8A-4147-A177-3AD203B41FA5}">
                      <a16:colId xmlns:a16="http://schemas.microsoft.com/office/drawing/2014/main" val="4026457931"/>
                    </a:ext>
                  </a:extLst>
                </a:gridCol>
                <a:gridCol w="2248311">
                  <a:extLst>
                    <a:ext uri="{9D8B030D-6E8A-4147-A177-3AD203B41FA5}">
                      <a16:colId xmlns:a16="http://schemas.microsoft.com/office/drawing/2014/main" val="2587866088"/>
                    </a:ext>
                  </a:extLst>
                </a:gridCol>
                <a:gridCol w="1647688">
                  <a:extLst>
                    <a:ext uri="{9D8B030D-6E8A-4147-A177-3AD203B41FA5}">
                      <a16:colId xmlns:a16="http://schemas.microsoft.com/office/drawing/2014/main" val="336335099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857500" algn="r"/>
                        </a:tabLst>
                      </a:pPr>
                      <a:r>
                        <a:rPr lang="ru-RU" sz="1000">
                          <a:effectLst/>
                        </a:rPr>
                        <a:t>Участники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 anchor="ctr"/>
                </a:tc>
                <a:tc gridSpan="2"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8221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Размер доли (руб.)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 anchor="ctr"/>
                </a:tc>
                <a:extLst>
                  <a:ext uri="{0D108BD9-81ED-4DB2-BD59-A6C34878D82A}">
                    <a16:rowId xmlns:a16="http://schemas.microsoft.com/office/drawing/2014/main" val="2174588800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/>
                </a:tc>
                <a:extLst>
                  <a:ext uri="{0D108BD9-81ED-4DB2-BD59-A6C34878D82A}">
                    <a16:rowId xmlns:a16="http://schemas.microsoft.com/office/drawing/2014/main" val="38500375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Размер Уставного капитала (УК)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5" marR="50165" marT="0" marB="0" anchor="ctr"/>
                </a:tc>
                <a:extLst>
                  <a:ext uri="{0D108BD9-81ED-4DB2-BD59-A6C34878D82A}">
                    <a16:rowId xmlns:a16="http://schemas.microsoft.com/office/drawing/2014/main" val="2326127332"/>
                  </a:ext>
                </a:extLst>
              </a:tr>
            </a:tbl>
          </a:graphicData>
        </a:graphic>
      </p:graphicFrame>
      <p:sp>
        <p:nvSpPr>
          <p:cNvPr id="5" name="Объект 2">
            <a:extLst>
              <a:ext uri="{FF2B5EF4-FFF2-40B4-BE49-F238E27FC236}">
                <a16:creationId xmlns:a16="http://schemas.microsoft.com/office/drawing/2014/main" id="{83D9A055-B515-79BA-FCD7-65D9CB2F7E4C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8E61C3-0221-BAD1-AA18-51B30E83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19</a:t>
            </a:fld>
            <a:endParaRPr lang="ru-RU"/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98C22B8-1B20-698D-60EB-F992742DD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977" y="1825625"/>
            <a:ext cx="10969823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Гаджибеков Илья － Лидер, идейный вдохновитель и т. д., учится в ВШГА МГУ на 3 курсе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A350D0-1D0D-BED9-482F-81E38779385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2F37CA-B6D5-BC33-B029-457F684A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7620E4F-78EA-D851-9730-D9417D76D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8B13E70E-6D7B-C898-A6C6-EDDE20858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3977" y="2698752"/>
            <a:ext cx="2743199" cy="365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3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Чью проблему решает проект?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/>
              <a:t>Офисные работники, туристы － </a:t>
            </a:r>
            <a:r>
              <a:rPr lang="ru-RU"/>
              <a:t>клиент</a:t>
            </a:r>
            <a:r>
              <a:rPr lang="en-US"/>
              <a:t>ы</a:t>
            </a:r>
            <a:endParaRPr lang="ru-RU" dirty="0"/>
          </a:p>
          <a:p>
            <a:endParaRPr lang="ru-RU" dirty="0"/>
          </a:p>
          <a:p>
            <a:r>
              <a:rPr lang="en-US"/>
              <a:t>Службы доставки － B2B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A350D0-1D0D-BED9-482F-81E387793856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2F37CA-B6D5-BC33-B029-457F684A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7620E4F-78EA-D851-9730-D9417D76D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8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73083-3221-C131-35C5-5B106245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Какую проблему решает проект?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3B3281-2E1F-CD03-0701-7DA46A4B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Экология, безработица, экономия времени</a:t>
            </a:r>
          </a:p>
          <a:p>
            <a:r>
              <a:rPr lang="en-US"/>
              <a:t>Нужны инвестиции</a:t>
            </a:r>
            <a:endParaRPr lang="ru-RU" dirty="0"/>
          </a:p>
          <a:p>
            <a:r>
              <a:rPr lang="en-US"/>
              <a:t>Если не решить－ проект не запустится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/>
              <a:t>Только практика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C2DF07F-5A1E-E9FE-A169-A062EC4BE372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2959CA5-8F35-9795-99C1-E53501E59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73083-3221-C131-35C5-5B106245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Предлагаемое 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3B3281-2E1F-CD03-0701-7DA46A4BC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данном этапе – выпишите гипотезы ответов на эти вопросы</a:t>
            </a:r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/>
              <a:t>. </a:t>
            </a:r>
            <a:r>
              <a:rPr lang="en-US"/>
              <a:t>Покупка кофеварки, ожидание в кафе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/>
              <a:t>. </a:t>
            </a:r>
            <a:r>
              <a:rPr lang="en-US"/>
              <a:t>Кофе с собой, дистанционный заказ, быстрое приготовление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/>
              <a:t>. </a:t>
            </a:r>
            <a:r>
              <a:rPr lang="en-US"/>
              <a:t>Купив кофе по дороге, он успеет в офис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/>
              <a:t>. </a:t>
            </a:r>
            <a:r>
              <a:rPr lang="en-US"/>
              <a:t>Скорость и качество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/>
              <a:t>. </a:t>
            </a:r>
            <a:r>
              <a:rPr lang="en-US"/>
              <a:t>Сокращение иных сервисов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20673C8-F3C7-05E9-82FD-8F94D5E76F3A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EEA20E1-A9A7-AF01-788F-0AAF32E2F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13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AF14A-29B5-FB4C-B8CF-BC02CD90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гипотезы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E8723FF-1BB5-0746-B1CC-4DD0B46B4A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896794"/>
              </p:ext>
            </p:extLst>
          </p:nvPr>
        </p:nvGraphicFramePr>
        <p:xfrm>
          <a:off x="838200" y="1825625"/>
          <a:ext cx="10515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753">
                  <a:extLst>
                    <a:ext uri="{9D8B030D-6E8A-4147-A177-3AD203B41FA5}">
                      <a16:colId xmlns:a16="http://schemas.microsoft.com/office/drawing/2014/main" val="744603638"/>
                    </a:ext>
                  </a:extLst>
                </a:gridCol>
                <a:gridCol w="4375753">
                  <a:extLst>
                    <a:ext uri="{9D8B030D-6E8A-4147-A177-3AD203B41FA5}">
                      <a16:colId xmlns:a16="http://schemas.microsoft.com/office/drawing/2014/main" val="2375733059"/>
                    </a:ext>
                  </a:extLst>
                </a:gridCol>
                <a:gridCol w="1764094">
                  <a:extLst>
                    <a:ext uri="{9D8B030D-6E8A-4147-A177-3AD203B41FA5}">
                      <a16:colId xmlns:a16="http://schemas.microsoft.com/office/drawing/2014/main" val="1509869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Формулировка гипотезы (можете скопировать ключевое из того, что получилось на слайдах 4-6)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Гипотеза будет подтверждена, если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Подтвердилась ли в ходе глубинных интервью?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60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Офисным работникам нужен кофе по утрам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 итогам глубинных интервью более половины респондентов подтвердят эту информацию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85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Они готовы купить его по дороге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У потенциальных клиентов высокая з.п. и мало времени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24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Они готовы купить его у нас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Удастся создать удобный сервис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470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Перестройка фургонов в кафе меняет экологию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Это подтвердит анализ экологической обстановки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301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53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88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Бизнес-модель (как и на чем проект зарабатывает)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526"/>
            <a:ext cx="10515600" cy="4351338"/>
          </a:xfrm>
        </p:spPr>
        <p:txBody>
          <a:bodyPr/>
          <a:lstStyle/>
          <a:p>
            <a:r>
              <a:rPr lang="ru-RU" dirty="0"/>
              <a:t>Ваши предположение о том, как вы можете заработать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Дешевые закупки у поставщика и наценка </a:t>
            </a:r>
            <a:r>
              <a:rPr lang="ru-RU"/>
              <a:t>в </a:t>
            </a:r>
            <a:r>
              <a:rPr lang="en-US"/>
              <a:t>70%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4D4A516-4CA7-F914-DAF1-9BC6416989E4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D8F33C-71F4-6695-0521-3E51FD47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7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C95072D-346E-62A5-70BA-7DDBA9BC9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8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Объем рынка и его тренды (растет, падает)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/>
              <a:t>Растет</a:t>
            </a:r>
            <a:r>
              <a:rPr lang="en-US"/>
              <a:t> из-за миграции</a:t>
            </a:r>
            <a:endParaRPr lang="ru-RU" dirty="0"/>
          </a:p>
          <a:p>
            <a:r>
              <a:rPr lang="en-US"/>
              <a:t>~$1 млрд</a:t>
            </a:r>
            <a:endParaRPr lang="ru-RU" dirty="0"/>
          </a:p>
          <a:p>
            <a:pPr marL="0" indent="0" algn="l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68643BE-509A-E66B-70CA-ECA720FC5635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111709-C94E-E596-B861-3C34E658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8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5F45F4B-0BEF-AFEA-B4A9-48B6DD596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2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4E54-5658-6E16-3348-B46EB8F2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Конкуренты и ваши конкурентные преимущества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E39A9-5930-ABA8-9238-BB0D148A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Кафе/рестораны. Наши преимущества: мобильность, более низкие затратв на содержание точки.</a:t>
            </a:r>
          </a:p>
          <a:p>
            <a:r>
              <a:rPr lang="en-US"/>
              <a:t>Покупка кофеварки в офис. Наше преимущество: вкусный кофе.</a:t>
            </a:r>
            <a:endParaRPr lang="ru-RU" dirty="0"/>
          </a:p>
          <a:p>
            <a:endParaRPr lang="en-US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34406E8F-185E-05BE-481B-18FCB6BF338F}"/>
              </a:ext>
            </a:extLst>
          </p:cNvPr>
          <p:cNvSpPr txBox="1">
            <a:spLocks/>
          </p:cNvSpPr>
          <p:nvPr/>
        </p:nvSpPr>
        <p:spPr>
          <a:xfrm>
            <a:off x="838200" y="14598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i="1" dirty="0"/>
              <a:t>Для следующей версии презентации отметьте – </a:t>
            </a:r>
            <a:r>
              <a:rPr lang="ru-RU" sz="1000" b="1" i="1" dirty="0">
                <a:solidFill>
                  <a:srgbClr val="FF0000"/>
                </a:solidFill>
              </a:rPr>
              <a:t>Изменилось</a:t>
            </a:r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</a:rPr>
              <a:t>Не изменилось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F2798A-6F2E-D1CE-5E6B-D17A754C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730F-3135-1E47-BE1A-544EF6B1A1DF}" type="slidenum">
              <a:rPr lang="ru-RU" smtClean="0"/>
              <a:t>9</a:t>
            </a:fld>
            <a:endParaRPr lang="ru-RU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CEEC75E-F696-BCE1-6907-3AF11734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52" y="6329072"/>
            <a:ext cx="1085412" cy="3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79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1722</Words>
  <Application>Microsoft Office PowerPoint</Application>
  <PresentationFormat>Широкоэкранный</PresentationFormat>
  <Paragraphs>320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Стартап на мобильных кофейнях</vt:lpstr>
      <vt:lpstr>Команда проекта</vt:lpstr>
      <vt:lpstr>Чью проблему решает проект?</vt:lpstr>
      <vt:lpstr>Какую проблему решает проект?</vt:lpstr>
      <vt:lpstr>Предлагаемое решение</vt:lpstr>
      <vt:lpstr>Наши гипотезы</vt:lpstr>
      <vt:lpstr>Бизнес-модель (как и на чем проект зарабатывает)</vt:lpstr>
      <vt:lpstr>Объем рынка и его тренды (растет, падает)</vt:lpstr>
      <vt:lpstr>Конкуренты и ваши конкурентные преимущества</vt:lpstr>
      <vt:lpstr>Ваши технологии и «секретный соус»</vt:lpstr>
      <vt:lpstr>Что уже было сделано по проекту</vt:lpstr>
      <vt:lpstr>Технологические риски и как с ними работаете</vt:lpstr>
      <vt:lpstr>Основные финансовые показатели</vt:lpstr>
      <vt:lpstr>Структура финансирования</vt:lpstr>
      <vt:lpstr>Цели на акселератор – до 15 декабря</vt:lpstr>
      <vt:lpstr>Дневник проекта – xx.yy.zzzz (старт)</vt:lpstr>
      <vt:lpstr>Дневник проекта – xx.yy.zzzz (неделя N)</vt:lpstr>
      <vt:lpstr>Результаты за акселератор</vt:lpstr>
      <vt:lpstr>Организационная информация о проекте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Komarkova Darya Ivanovna</dc:creator>
  <cp:lastModifiedBy>Ilya Gadjibekov</cp:lastModifiedBy>
  <cp:revision>18</cp:revision>
  <dcterms:created xsi:type="dcterms:W3CDTF">2022-10-22T09:25:56Z</dcterms:created>
  <dcterms:modified xsi:type="dcterms:W3CDTF">2022-11-19T22:06:26Z</dcterms:modified>
</cp:coreProperties>
</file>