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7" r:id="rId3"/>
    <p:sldId id="311" r:id="rId4"/>
    <p:sldId id="310" r:id="rId5"/>
    <p:sldId id="320" r:id="rId6"/>
    <p:sldId id="294" r:id="rId7"/>
    <p:sldId id="295" r:id="rId8"/>
    <p:sldId id="266" r:id="rId9"/>
    <p:sldId id="299" r:id="rId10"/>
    <p:sldId id="309" r:id="rId11"/>
    <p:sldId id="300" r:id="rId12"/>
    <p:sldId id="319" r:id="rId13"/>
    <p:sldId id="301" r:id="rId14"/>
    <p:sldId id="305" r:id="rId15"/>
    <p:sldId id="318" r:id="rId16"/>
    <p:sldId id="316" r:id="rId17"/>
    <p:sldId id="314" r:id="rId18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71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1" initials="1" lastIdx="2" clrIdx="0">
    <p:extLst>
      <p:ext uri="{19B8F6BF-5375-455C-9EA6-DF929625EA0E}">
        <p15:presenceInfo xmlns:p15="http://schemas.microsoft.com/office/powerpoint/2012/main" userId="1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0AD"/>
    <a:srgbClr val="5F8CE7"/>
    <a:srgbClr val="65ABFF"/>
    <a:srgbClr val="9460A4"/>
    <a:srgbClr val="D9D9D9"/>
    <a:srgbClr val="164194"/>
    <a:srgbClr val="00B6F6"/>
    <a:srgbClr val="006DF2"/>
    <a:srgbClr val="6D7886"/>
    <a:srgbClr val="858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016" autoAdjust="0"/>
  </p:normalViewPr>
  <p:slideViewPr>
    <p:cSldViewPr snapToGrid="0" snapToObjects="1">
      <p:cViewPr varScale="1">
        <p:scale>
          <a:sx n="88" d="100"/>
          <a:sy n="88" d="100"/>
        </p:scale>
        <p:origin x="132" y="90"/>
      </p:cViewPr>
      <p:guideLst>
        <p:guide orient="horz" pos="771"/>
        <p:guide orient="horz" pos="3742"/>
        <p:guide orient="horz" pos="1021"/>
        <p:guide orient="horz" pos="3629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689571266801767E-2"/>
          <c:y val="1.6603649860550409E-3"/>
          <c:w val="0.82427238599005648"/>
          <c:h val="0.366430542549029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Полимерные отходы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573-4BF8-91BA-F8D76561E5A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573-4BF8-91BA-F8D76561E5A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573-4BF8-91BA-F8D76561E5A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8573-4BF8-91BA-F8D76561E5A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8573-4BF8-91BA-F8D76561E5A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8573-4BF8-91BA-F8D76561E5AC}"/>
              </c:ext>
            </c:extLst>
          </c:dPt>
          <c:dLbls>
            <c:dLbl>
              <c:idx val="3"/>
              <c:layout>
                <c:manualLayout>
                  <c:x val="6.8806664881356908E-2"/>
                  <c:y val="6.269594024040192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73-4BF8-91BA-F8D76561E5AC}"/>
                </c:ext>
              </c:extLst>
            </c:dLbl>
            <c:dLbl>
              <c:idx val="4"/>
              <c:layout>
                <c:manualLayout>
                  <c:x val="-2.2116427997579017E-2"/>
                  <c:y val="9.71788307898281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49553646753236"/>
                      <c:h val="0.145141101656530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573-4BF8-91BA-F8D76561E5AC}"/>
                </c:ext>
              </c:extLst>
            </c:dLbl>
            <c:dLbl>
              <c:idx val="5"/>
              <c:layout>
                <c:manualLayout>
                  <c:x val="-6.42945175348765E-2"/>
                  <c:y val="8.7165562809168149E-5"/>
                </c:manualLayout>
              </c:layout>
              <c:tx>
                <c:rich>
                  <a:bodyPr/>
                  <a:lstStyle/>
                  <a:p>
                    <a:fld id="{5BB887D2-C5EA-4CD1-BD38-F7E8CD7E6EBB}" type="CATEGORYNAME">
                      <a:rPr lang="ru-RU" sz="1200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B0EF1EFD-43B1-4DDD-8AE6-41B7C940E5ED}" type="PERCENTAGE">
                      <a:rPr lang="ru-RU" baseline="0" dirty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67081700004097"/>
                      <c:h val="0.14060074865333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573-4BF8-91BA-F8D76561E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Отходы из ПЭ</c:v>
                </c:pt>
                <c:pt idx="1">
                  <c:v>Отходы из ПП</c:v>
                </c:pt>
                <c:pt idx="2">
                  <c:v>Отходы из ПС</c:v>
                </c:pt>
                <c:pt idx="3">
                  <c:v>Отходы из ПВХ</c:v>
                </c:pt>
                <c:pt idx="4">
                  <c:v>Отходы из ПЭТ</c:v>
                </c:pt>
                <c:pt idx="5">
                  <c:v>Отходы из ламинированной бумаги 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 formatCode="0%">
                  <c:v>0.34000000000000008</c:v>
                </c:pt>
                <c:pt idx="1">
                  <c:v>7.400000000000001E-2</c:v>
                </c:pt>
                <c:pt idx="2">
                  <c:v>7.6000000000000012E-2</c:v>
                </c:pt>
                <c:pt idx="3">
                  <c:v>0.13600000000000001</c:v>
                </c:pt>
                <c:pt idx="4">
                  <c:v>0.20400000000000001</c:v>
                </c:pt>
                <c:pt idx="5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573-4BF8-91BA-F8D76561E5A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pPr/>
              <a:t>вс 17.09.23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49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pPr/>
              <a:t>вс 17.09.23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3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3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67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6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31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6.png"/><Relationship Id="rId7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648120" y="1289065"/>
            <a:ext cx="9472804" cy="236153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ПЛАСТИФИКАЦИЯ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КОМПОЗИТНЫХ  МАТЕРИАЛОВ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 ПОЛИМЕРОВ  НЕФТЕХИМИИ</a:t>
            </a: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576263" y="4370896"/>
            <a:ext cx="11360001" cy="108218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технологий с использованием малотоннажной химии (введение новых составов пластификаторов).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переработке вторичных полимеров расширяет возможности решения проблемы утилизации вторичных полимеров.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>
          <a:xfrm>
            <a:off x="4872818" y="5957647"/>
            <a:ext cx="7245227" cy="882891"/>
          </a:xfrm>
        </p:spPr>
        <p:txBody>
          <a:bodyPr>
            <a:normAutofit/>
          </a:bodyPr>
          <a:lstStyle/>
          <a:p>
            <a:r>
              <a:rPr lang="ru-RU" altLang="ru-RU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магистрант гр. БТПм-22-1 </a:t>
            </a:r>
            <a:r>
              <a:rPr lang="ru-RU" altLang="ru-RU" sz="2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Хазиахметов</a:t>
            </a:r>
            <a:r>
              <a:rPr lang="ru-RU" altLang="ru-RU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25" y="270344"/>
            <a:ext cx="1929547" cy="383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" y="123401"/>
            <a:ext cx="2287002" cy="62078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62A3B3D-53B5-472D-BE4C-5DB2CD29CC90}"/>
              </a:ext>
            </a:extLst>
          </p:cNvPr>
          <p:cNvGrpSpPr/>
          <p:nvPr/>
        </p:nvGrpSpPr>
        <p:grpSpPr>
          <a:xfrm>
            <a:off x="9635638" y="820095"/>
            <a:ext cx="1997121" cy="3550801"/>
            <a:chOff x="5466799" y="1812381"/>
            <a:chExt cx="2095269" cy="2347942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117DDA1-A3D9-4B9C-A95C-3292DB18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9348" y="1972335"/>
              <a:ext cx="1952720" cy="2187988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964532-02A9-4EDA-98B0-67268160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5466799" y="1812381"/>
              <a:ext cx="2093253" cy="2345452"/>
            </a:xfrm>
            <a:prstGeom prst="rect">
              <a:avLst/>
            </a:prstGeom>
            <a:grpFill/>
            <a:ln>
              <a:noFill/>
            </a:ln>
            <a:effectLst/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60E7C8-D5F8-4638-BC82-9789A13BA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2737" y="2361849"/>
            <a:ext cx="946286" cy="436693"/>
          </a:xfrm>
          <a:prstGeom prst="rect">
            <a:avLst/>
          </a:prstGeom>
        </p:spPr>
      </p:pic>
      <p:pic>
        <p:nvPicPr>
          <p:cNvPr id="14" name="Google Shape;768;p39">
            <a:extLst>
              <a:ext uri="{FF2B5EF4-FFF2-40B4-BE49-F238E27FC236}">
                <a16:creationId xmlns:a16="http://schemas.microsoft.com/office/drawing/2014/main" id="{DD69D33E-33EC-447D-9CCF-4257FA54E778}"/>
              </a:ext>
            </a:extLst>
          </p:cNvPr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11329254" y="168708"/>
            <a:ext cx="607010" cy="454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09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6584" y="6293465"/>
            <a:ext cx="2737842" cy="332414"/>
          </a:xfrm>
        </p:spPr>
        <p:txBody>
          <a:bodyPr/>
          <a:lstStyle/>
          <a:p>
            <a:fld id="{674C6043-E933-254F-AF58-BD9BDD4CBC0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799" y="6328698"/>
            <a:ext cx="741484" cy="216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A221D54D-1FE7-4121-9AB8-92259C71FF8B}"/>
              </a:ext>
            </a:extLst>
          </p:cNvPr>
          <p:cNvSpPr/>
          <p:nvPr/>
        </p:nvSpPr>
        <p:spPr>
          <a:xfrm>
            <a:off x="6765369" y="1719599"/>
            <a:ext cx="4981615" cy="1019253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06EED-A335-48BD-BD22-B5B29689D13F}"/>
              </a:ext>
            </a:extLst>
          </p:cNvPr>
          <p:cNvSpPr txBox="1"/>
          <p:nvPr/>
        </p:nvSpPr>
        <p:spPr>
          <a:xfrm>
            <a:off x="7309113" y="1954740"/>
            <a:ext cx="365110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СЕГМЕНТИРОВАН ПО ТИПУ, ПРИМЕНЕНИЮ И РЕГИОНУ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6DC1637-43F4-46EA-BA41-9439310FB3A4}"/>
              </a:ext>
            </a:extLst>
          </p:cNvPr>
          <p:cNvSpPr/>
          <p:nvPr/>
        </p:nvSpPr>
        <p:spPr>
          <a:xfrm>
            <a:off x="6838356" y="2793245"/>
            <a:ext cx="4937760" cy="1091305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A3919F5-E7C6-466E-8A08-CA084AE07FF3}"/>
              </a:ext>
            </a:extLst>
          </p:cNvPr>
          <p:cNvSpPr/>
          <p:nvPr/>
        </p:nvSpPr>
        <p:spPr>
          <a:xfrm>
            <a:off x="6899577" y="3946103"/>
            <a:ext cx="4882100" cy="1274347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9B962-DFA4-421D-876E-FC74A236F280}"/>
              </a:ext>
            </a:extLst>
          </p:cNvPr>
          <p:cNvSpPr txBox="1"/>
          <p:nvPr/>
        </p:nvSpPr>
        <p:spPr>
          <a:xfrm rot="10800000" flipV="1">
            <a:off x="7395660" y="3047333"/>
            <a:ext cx="38464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ПЕРЕРАБАТЫВАЕТ БРОСОВЫЕ ВТОРИЧНЫЕ ПОЛИМЕРЫ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861F7-9D7F-4220-8BC7-9EFE9BF9D4C7}"/>
              </a:ext>
            </a:extLst>
          </p:cNvPr>
          <p:cNvSpPr txBox="1"/>
          <p:nvPr/>
        </p:nvSpPr>
        <p:spPr>
          <a:xfrm>
            <a:off x="7131010" y="4293141"/>
            <a:ext cx="43475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РЕШАЕТ ПРОБЛЕМЫ УТИЛИЗАЦИИ ПОЛИМЕРНЫХ МАТЕРИАЛОВ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0BE6FA0-69E0-4819-B0AA-52E46BBBA6DD}"/>
              </a:ext>
            </a:extLst>
          </p:cNvPr>
          <p:cNvCxnSpPr>
            <a:cxnSpLocks/>
          </p:cNvCxnSpPr>
          <p:nvPr/>
        </p:nvCxnSpPr>
        <p:spPr>
          <a:xfrm>
            <a:off x="3490891" y="1389666"/>
            <a:ext cx="378759" cy="1858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FA329C2-423C-4E1C-A816-E68BE0ADBF55}"/>
              </a:ext>
            </a:extLst>
          </p:cNvPr>
          <p:cNvCxnSpPr>
            <a:cxnSpLocks/>
          </p:cNvCxnSpPr>
          <p:nvPr/>
        </p:nvCxnSpPr>
        <p:spPr>
          <a:xfrm flipH="1">
            <a:off x="2397831" y="1389666"/>
            <a:ext cx="414903" cy="3362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6B31B5C-A478-40B8-9649-3F3330F11027}"/>
              </a:ext>
            </a:extLst>
          </p:cNvPr>
          <p:cNvCxnSpPr>
            <a:cxnSpLocks/>
          </p:cNvCxnSpPr>
          <p:nvPr/>
        </p:nvCxnSpPr>
        <p:spPr>
          <a:xfrm flipH="1">
            <a:off x="1250741" y="1349876"/>
            <a:ext cx="430911" cy="1476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310242B-6873-4EAE-A2C3-93F38AAA43D7}"/>
              </a:ext>
            </a:extLst>
          </p:cNvPr>
          <p:cNvCxnSpPr>
            <a:cxnSpLocks/>
          </p:cNvCxnSpPr>
          <p:nvPr/>
        </p:nvCxnSpPr>
        <p:spPr>
          <a:xfrm>
            <a:off x="4354412" y="1448594"/>
            <a:ext cx="665524" cy="2555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17BEEF3-C11B-4DA3-AFE7-FA68D5120085}"/>
              </a:ext>
            </a:extLst>
          </p:cNvPr>
          <p:cNvCxnSpPr>
            <a:cxnSpLocks/>
          </p:cNvCxnSpPr>
          <p:nvPr/>
        </p:nvCxnSpPr>
        <p:spPr>
          <a:xfrm>
            <a:off x="4935018" y="1427359"/>
            <a:ext cx="1114172" cy="3253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D1A7FE8-E65B-43A7-98E2-695894098E32}"/>
              </a:ext>
            </a:extLst>
          </p:cNvPr>
          <p:cNvSpPr txBox="1"/>
          <p:nvPr/>
        </p:nvSpPr>
        <p:spPr>
          <a:xfrm>
            <a:off x="49486" y="2985629"/>
            <a:ext cx="2833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800" b="1" dirty="0" err="1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НеоКомпозит</a:t>
            </a:r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52C21-8433-4C85-8F37-A7BE6CB073F0}"/>
              </a:ext>
            </a:extLst>
          </p:cNvPr>
          <p:cNvSpPr txBox="1"/>
          <p:nvPr/>
        </p:nvSpPr>
        <p:spPr>
          <a:xfrm>
            <a:off x="3455221" y="4106006"/>
            <a:ext cx="2959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«Тара и Полимеры</a:t>
            </a:r>
            <a:r>
              <a:rPr lang="ru-RU" sz="1800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21FB07-32C8-4BC8-8220-24F374FD1BC8}"/>
              </a:ext>
            </a:extLst>
          </p:cNvPr>
          <p:cNvSpPr txBox="1"/>
          <p:nvPr/>
        </p:nvSpPr>
        <p:spPr>
          <a:xfrm>
            <a:off x="1232245" y="4885155"/>
            <a:ext cx="2258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800" b="1" dirty="0" err="1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Поликом</a:t>
            </a:r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58664-AD14-497B-8006-BE5947BEF573}"/>
              </a:ext>
            </a:extLst>
          </p:cNvPr>
          <p:cNvSpPr txBox="1"/>
          <p:nvPr/>
        </p:nvSpPr>
        <p:spPr>
          <a:xfrm flipH="1">
            <a:off x="2994438" y="3326885"/>
            <a:ext cx="2181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«А-Хаус»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E450C6-7354-47E9-9136-67D1F0986ED9}"/>
              </a:ext>
            </a:extLst>
          </p:cNvPr>
          <p:cNvSpPr txBox="1"/>
          <p:nvPr/>
        </p:nvSpPr>
        <p:spPr>
          <a:xfrm>
            <a:off x="1250741" y="828098"/>
            <a:ext cx="4981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rgbClr val="9460A4"/>
                </a:solidFill>
                <a:latin typeface="Arial"/>
                <a:ea typeface="Arial"/>
                <a:cs typeface="Arial"/>
                <a:sym typeface="Arial"/>
              </a:rPr>
              <a:t>ТЮМЕНСКИЕ ПРОИЗВОДИТЕЛИ</a:t>
            </a:r>
            <a:endParaRPr lang="ru-RU" sz="1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EFF72D-0D82-42FC-8A89-9305D32BB3B6}"/>
              </a:ext>
            </a:extLst>
          </p:cNvPr>
          <p:cNvSpPr txBox="1"/>
          <p:nvPr/>
        </p:nvSpPr>
        <p:spPr>
          <a:xfrm>
            <a:off x="5143578" y="4854041"/>
            <a:ext cx="2146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err="1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СибТоппром</a:t>
            </a:r>
            <a:r>
              <a:rPr lang="ru-RU" sz="1800" b="1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2C6454B-572A-412F-AE8C-99AD6649E0D0}"/>
              </a:ext>
            </a:extLst>
          </p:cNvPr>
          <p:cNvCxnSpPr>
            <a:cxnSpLocks/>
          </p:cNvCxnSpPr>
          <p:nvPr/>
        </p:nvCxnSpPr>
        <p:spPr>
          <a:xfrm>
            <a:off x="5143578" y="1102535"/>
            <a:ext cx="2052750" cy="649648"/>
          </a:xfrm>
          <a:prstGeom prst="line">
            <a:avLst/>
          </a:prstGeom>
          <a:ln>
            <a:solidFill>
              <a:srgbClr val="9F70A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60975" y="-10469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79397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4592" y="1135937"/>
            <a:ext cx="11896343" cy="48995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ПОЛИМЕР-ПЕСЧАНОГО КОМПОЗИТНОГО МАТЕРИАЛА: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песок-75%,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полимер-23%,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пластификатор-2%.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осредненная стоимость исходного материала из первичного сырья 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 руб./кг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(гранулы ПВД, стрейч-пленка, песок);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осредненная стоимость исходного материала из вторичного сырья 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7,59 руб./кг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(полимерные отходы-бросовый материал-сечка: ламинированная бумага, полипропилен и т.д., песок);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разработанного пластификатора –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руб./кг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внесении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общему объему.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выпуске продукции в объеме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т/год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на стоимости материалов составит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 млн./год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0975" y="-28757"/>
            <a:ext cx="766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сейчас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прогноз на ближайшее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271713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84133CA-7AC6-4EE5-8FE1-375AAA6D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10" y="71563"/>
            <a:ext cx="3315693" cy="64916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БИЗНЕС-ПЛАН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3F207E7-3831-464F-AFC0-CE9270179D7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0799166"/>
              </p:ext>
            </p:extLst>
          </p:nvPr>
        </p:nvGraphicFramePr>
        <p:xfrm>
          <a:off x="143123" y="720725"/>
          <a:ext cx="11528970" cy="5850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4062">
                  <a:extLst>
                    <a:ext uri="{9D8B030D-6E8A-4147-A177-3AD203B41FA5}">
                      <a16:colId xmlns:a16="http://schemas.microsoft.com/office/drawing/2014/main" val="1427863547"/>
                    </a:ext>
                  </a:extLst>
                </a:gridCol>
                <a:gridCol w="1363881">
                  <a:extLst>
                    <a:ext uri="{9D8B030D-6E8A-4147-A177-3AD203B41FA5}">
                      <a16:colId xmlns:a16="http://schemas.microsoft.com/office/drawing/2014/main" val="3093064760"/>
                    </a:ext>
                  </a:extLst>
                </a:gridCol>
                <a:gridCol w="1363881">
                  <a:extLst>
                    <a:ext uri="{9D8B030D-6E8A-4147-A177-3AD203B41FA5}">
                      <a16:colId xmlns:a16="http://schemas.microsoft.com/office/drawing/2014/main" val="2192847301"/>
                    </a:ext>
                  </a:extLst>
                </a:gridCol>
                <a:gridCol w="5747146">
                  <a:extLst>
                    <a:ext uri="{9D8B030D-6E8A-4147-A177-3AD203B41FA5}">
                      <a16:colId xmlns:a16="http://schemas.microsoft.com/office/drawing/2014/main" val="575075517"/>
                    </a:ext>
                  </a:extLst>
                </a:gridCol>
              </a:tblGrid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чек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400 000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литров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Юнит = 1 единица типового продукта/типовой продажи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93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947724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Переменные расходы (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с одной продажи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6722755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САС, </a:t>
                      </a:r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Acquisition Cost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привлечения 1 клиента, исходя из бюджета на рекламу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9296586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Маржа (</a:t>
                      </a:r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margin)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390000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Маржа на одном юните - сколько зарабатываем с одной продажи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8478952"/>
                  </a:ext>
                </a:extLst>
              </a:tr>
              <a:tr h="29109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2309997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Постоянные расходы (</a:t>
                      </a:r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 Costs)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независимо от наличия продаж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4393640"/>
                  </a:ext>
                </a:extLst>
              </a:tr>
              <a:tr h="29109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 безубыточности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столько продаж нужно сделать, чтобы выйти в ноль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3498320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 1 млн.рублей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столько продаж нужно сделать, чтобы заработать 1 млн.рублей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4961466"/>
                  </a:ext>
                </a:extLst>
              </a:tr>
              <a:tr h="325882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клиентов в месяц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838153"/>
                  </a:ext>
                </a:extLst>
              </a:tr>
              <a:tr h="325882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5167927"/>
                  </a:ext>
                </a:extLst>
              </a:tr>
              <a:tr h="572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4 000 000,00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4654728"/>
                  </a:ext>
                </a:extLst>
              </a:tr>
              <a:tr h="325882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558520"/>
                  </a:ext>
                </a:extLst>
              </a:tr>
            </a:tbl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5DF515-CF95-45EC-96CB-3D499D38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ED6530-C62E-49A2-BAFE-BC9C1993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33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F972A-342E-4597-B59A-A4B353C53C53}"/>
              </a:ext>
            </a:extLst>
          </p:cNvPr>
          <p:cNvSpPr txBox="1"/>
          <p:nvPr/>
        </p:nvSpPr>
        <p:spPr>
          <a:xfrm>
            <a:off x="391603" y="670288"/>
            <a:ext cx="860609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предметной области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команды для проведения НИОКР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НИОКР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прототипа и лабораторные испытания образца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рынка, ЦА, конкурентов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образцов</a:t>
            </a:r>
          </a:p>
          <a:p>
            <a:pPr indent="-34290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на реальном производстве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инвестиций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для проведения эксперимента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работоспособности на полномасштабном производстве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Пилотирование на базе заказчика</a:t>
            </a:r>
          </a:p>
          <a:p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Поставка первой партии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Запуск полномасштабного производства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Продажи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Масштабирование</a:t>
            </a: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0975" y="-2875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535" y="3531525"/>
            <a:ext cx="2311178" cy="23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5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49ED3C-F2A8-4480-8B23-6D69AEBD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527052" y="4436827"/>
            <a:ext cx="1620188" cy="17015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6A555B-BDA9-4891-9EE4-100F75F216F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4829" r="4829"/>
          <a:stretch>
            <a:fillRect/>
          </a:stretch>
        </p:blipFill>
        <p:spPr>
          <a:xfrm>
            <a:off x="8875359" y="811058"/>
            <a:ext cx="2096039" cy="219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4C46F7-9DB6-431E-BE8D-54C7BC43F20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10708" b="10708"/>
          <a:stretch>
            <a:fillRect/>
          </a:stretch>
        </p:blipFill>
        <p:spPr>
          <a:xfrm>
            <a:off x="4870017" y="763075"/>
            <a:ext cx="2297239" cy="1914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F0050E-FCEA-4A8C-9A6C-041F4B4DE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776" y="3497256"/>
            <a:ext cx="1822816" cy="206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52F0B14-5F43-4D8F-9B29-D199256456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048522" y="5565715"/>
            <a:ext cx="3504007" cy="77158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Администратор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Шеховцова</a:t>
            </a: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Ирина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A322B38-FFFE-4743-85CE-D2897766CFE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452292" y="2771728"/>
            <a:ext cx="3132690" cy="1021279"/>
          </a:xfrm>
        </p:spPr>
        <p:txBody>
          <a:bodyPr>
            <a:normAutofit fontScale="70000" lnSpcReduction="20000"/>
          </a:bodyPr>
          <a:lstStyle/>
          <a:p>
            <a:pPr algn="ctr" defTabSz="912388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НАСТАВНИК КОМАНДЫ</a:t>
            </a:r>
          </a:p>
          <a:p>
            <a:pPr algn="ctr" defTabSz="912388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Хайруллина Лариса </a:t>
            </a:r>
            <a:r>
              <a:rPr lang="ru-RU" sz="26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Батыевна</a:t>
            </a:r>
            <a:endParaRPr lang="ru-RU" sz="26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34A5F90-FA23-4895-BD87-216D417F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64C895-E46B-46B2-BBA4-1D260A9EB0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18356" b="18356"/>
          <a:stretch/>
        </p:blipFill>
        <p:spPr>
          <a:xfrm>
            <a:off x="1139988" y="820062"/>
            <a:ext cx="2059059" cy="232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B4E8-A65D-4E6C-BF79-2505BBB2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489"/>
            <a:ext cx="1671709" cy="6203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21BF2AE-5E0E-463F-9FA1-BA15353FA2BC}"/>
              </a:ext>
            </a:extLst>
          </p:cNvPr>
          <p:cNvSpPr txBox="1"/>
          <p:nvPr/>
        </p:nvSpPr>
        <p:spPr>
          <a:xfrm rot="10800000" flipV="1">
            <a:off x="654968" y="3010667"/>
            <a:ext cx="2506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команды</a:t>
            </a:r>
          </a:p>
          <a:p>
            <a:pPr algn="ctr"/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Завертайло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Арина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D1172C-8129-4075-A9CD-570D17B3AFF6}"/>
              </a:ext>
            </a:extLst>
          </p:cNvPr>
          <p:cNvSpPr txBox="1"/>
          <p:nvPr/>
        </p:nvSpPr>
        <p:spPr>
          <a:xfrm>
            <a:off x="8522409" y="2989827"/>
            <a:ext cx="2930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Проектировщик</a:t>
            </a:r>
          </a:p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Мирошниченко Семен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0A4FEA1-8A46-4F64-A80B-F20F0AD2DD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7"/>
          <a:srcRect t="8143" b="8143"/>
          <a:stretch/>
        </p:blipFill>
        <p:spPr>
          <a:xfrm>
            <a:off x="6853328" y="3497256"/>
            <a:ext cx="1833472" cy="218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25AAFE-5524-465D-9DE6-AC98CD49F70C}"/>
              </a:ext>
            </a:extLst>
          </p:cNvPr>
          <p:cNvSpPr txBox="1"/>
          <p:nvPr/>
        </p:nvSpPr>
        <p:spPr>
          <a:xfrm rot="10800000" flipV="1">
            <a:off x="6111293" y="5564824"/>
            <a:ext cx="3311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</a:t>
            </a:r>
          </a:p>
          <a:p>
            <a:pPr algn="ctr"/>
            <a:r>
              <a:rPr lang="ru-RU" sz="1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Хазиахметов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Рафаэль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2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60975" y="-2875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«Гран-пласт»</a:t>
            </a:r>
          </a:p>
        </p:txBody>
      </p:sp>
    </p:spTree>
    <p:extLst>
      <p:ext uri="{BB962C8B-B14F-4D97-AF65-F5344CB8AC3E}">
        <p14:creationId xmlns:p14="http://schemas.microsoft.com/office/powerpoint/2010/main" val="93228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352F0B14-5F43-4D8F-9B29-D199256456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048522" y="5565715"/>
            <a:ext cx="3504007" cy="77158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Беккер Дмитрий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A322B38-FFFE-4743-85CE-D2897766CFE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493003" y="2729527"/>
            <a:ext cx="2698316" cy="661879"/>
          </a:xfrm>
        </p:spPr>
        <p:txBody>
          <a:bodyPr>
            <a:normAutofit fontScale="77500" lnSpcReduction="20000"/>
          </a:bodyPr>
          <a:lstStyle/>
          <a:p>
            <a:pPr algn="ctr" defTabSz="912388">
              <a:lnSpc>
                <a:spcPct val="120000"/>
              </a:lnSpc>
              <a:spcBef>
                <a:spcPts val="0"/>
              </a:spcBef>
            </a:pPr>
            <a:r>
              <a:rPr lang="ru-RU" sz="23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Исполнитель</a:t>
            </a:r>
          </a:p>
          <a:p>
            <a:pPr algn="ctr" defTabSz="912388">
              <a:lnSpc>
                <a:spcPct val="120000"/>
              </a:lnSpc>
              <a:spcBef>
                <a:spcPts val="0"/>
              </a:spcBef>
            </a:pPr>
            <a:r>
              <a:rPr lang="ru-RU" sz="23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Наумова Анна</a:t>
            </a:r>
          </a:p>
          <a:p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34A5F90-FA23-4895-BD87-216D417F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B4E8-A65D-4E6C-BF79-2505BBB2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489"/>
            <a:ext cx="1671709" cy="6203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21BF2AE-5E0E-463F-9FA1-BA15353FA2BC}"/>
              </a:ext>
            </a:extLst>
          </p:cNvPr>
          <p:cNvSpPr txBox="1"/>
          <p:nvPr/>
        </p:nvSpPr>
        <p:spPr>
          <a:xfrm rot="10800000" flipV="1">
            <a:off x="654968" y="3010667"/>
            <a:ext cx="2506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</a:t>
            </a:r>
          </a:p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Геращенко Артур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D1172C-8129-4075-A9CD-570D17B3AFF6}"/>
              </a:ext>
            </a:extLst>
          </p:cNvPr>
          <p:cNvSpPr txBox="1"/>
          <p:nvPr/>
        </p:nvSpPr>
        <p:spPr>
          <a:xfrm>
            <a:off x="8522409" y="2989827"/>
            <a:ext cx="2930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</a:t>
            </a:r>
          </a:p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Прибытков Федор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25AAFE-5524-465D-9DE6-AC98CD49F70C}"/>
              </a:ext>
            </a:extLst>
          </p:cNvPr>
          <p:cNvSpPr txBox="1"/>
          <p:nvPr/>
        </p:nvSpPr>
        <p:spPr>
          <a:xfrm rot="10800000" flipV="1">
            <a:off x="6111293" y="5564824"/>
            <a:ext cx="3311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</a:t>
            </a:r>
          </a:p>
          <a:p>
            <a:pPr algn="ctr"/>
            <a:r>
              <a:rPr lang="ru-RU" sz="1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Шепарович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Данил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2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60975" y="-2875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«Гран-пласт»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6" y="717937"/>
            <a:ext cx="1667817" cy="22718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560" y="3275488"/>
            <a:ext cx="1667816" cy="22538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9" t="25532" r="21602" b="48670"/>
          <a:stretch/>
        </p:blipFill>
        <p:spPr>
          <a:xfrm>
            <a:off x="5042750" y="690324"/>
            <a:ext cx="1801368" cy="19828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r="28678" b="60299"/>
          <a:stretch/>
        </p:blipFill>
        <p:spPr>
          <a:xfrm>
            <a:off x="9105855" y="717937"/>
            <a:ext cx="1667817" cy="22718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85" y="3294428"/>
            <a:ext cx="1667817" cy="22847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33029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34A5F90-FA23-4895-BD87-216D417F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B4E8-A65D-4E6C-BF79-2505BBB2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489"/>
            <a:ext cx="1671709" cy="620338"/>
          </a:xfrm>
          <a:prstGeom prst="rect">
            <a:avLst/>
          </a:prstGeom>
        </p:spPr>
      </p:pic>
      <p:sp>
        <p:nvSpPr>
          <p:cNvPr id="41" name="Текст 7">
            <a:extLst>
              <a:ext uri="{FF2B5EF4-FFF2-40B4-BE49-F238E27FC236}">
                <a16:creationId xmlns:a16="http://schemas.microsoft.com/office/drawing/2014/main" id="{8A322B38-FFFE-4743-85CE-D2897766CFED}"/>
              </a:ext>
            </a:extLst>
          </p:cNvPr>
          <p:cNvSpPr txBox="1">
            <a:spLocks/>
          </p:cNvSpPr>
          <p:nvPr/>
        </p:nvSpPr>
        <p:spPr>
          <a:xfrm>
            <a:off x="260975" y="840990"/>
            <a:ext cx="4119001" cy="1773616"/>
          </a:xfrm>
          <a:prstGeom prst="rect">
            <a:avLst/>
          </a:prstGeom>
        </p:spPr>
        <p:txBody>
          <a:bodyPr>
            <a:no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b="0" i="0" kern="1200">
                <a:solidFill>
                  <a:schemeClr val="tx1"/>
                </a:solidFill>
                <a:latin typeface="Fedra Sans Alt Pro Light" charset="0"/>
                <a:ea typeface="Fedra Sans Alt Pro Light" charset="0"/>
                <a:cs typeface="Fedra Sans Alt Pro Light" charset="0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b="0" i="0" kern="1200">
                <a:solidFill>
                  <a:schemeClr val="tx1"/>
                </a:solidFill>
                <a:latin typeface="Fedra Sans Alt Pro Light" charset="0"/>
                <a:ea typeface="Fedra Sans Alt Pro Light" charset="0"/>
                <a:cs typeface="Fedra Sans Alt Pro Light" charset="0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b="0" i="0" kern="1200">
                <a:solidFill>
                  <a:schemeClr val="tx1"/>
                </a:solidFill>
                <a:latin typeface="Fedra Sans Alt Pro Light" charset="0"/>
                <a:ea typeface="Fedra Sans Alt Pro Light" charset="0"/>
                <a:cs typeface="Fedra Sans Alt Pro Light" charset="0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b="0" i="0" kern="1200">
                <a:solidFill>
                  <a:schemeClr val="tx1"/>
                </a:solidFill>
                <a:latin typeface="Fedra Sans Alt Pro Light" charset="0"/>
                <a:ea typeface="Fedra Sans Alt Pro Light" charset="0"/>
                <a:cs typeface="Fedra Sans Alt Pro Light" charset="0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b="0" i="0" kern="1200">
                <a:solidFill>
                  <a:schemeClr val="tx1"/>
                </a:solidFill>
                <a:latin typeface="Fedra Sans Alt Pro Light" charset="0"/>
                <a:ea typeface="Fedra Sans Alt Pro Light" charset="0"/>
                <a:cs typeface="Fedra Sans Alt Pro Light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3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НАСТАВНИК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КОМАНДЫ</a:t>
            </a:r>
          </a:p>
          <a:p>
            <a:pPr marL="0" indent="0" defTabSz="9123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Хайруллина Лариса </a:t>
            </a:r>
            <a:r>
              <a:rPr lang="ru-RU" sz="1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Батыевна</a:t>
            </a:r>
            <a:endParaRPr lang="en-US" sz="18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9123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Номер телефона: 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+79829623515</a:t>
            </a:r>
            <a:endParaRPr lang="ru-RU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9123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Почта: 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hairullina.1964@mail.ru</a:t>
            </a:r>
            <a:endParaRPr lang="ru-RU" sz="18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1BF2AE-5E0E-463F-9FA1-BA15353FA2BC}"/>
              </a:ext>
            </a:extLst>
          </p:cNvPr>
          <p:cNvSpPr txBox="1"/>
          <p:nvPr/>
        </p:nvSpPr>
        <p:spPr>
          <a:xfrm rot="10800000" flipV="1">
            <a:off x="260975" y="2369489"/>
            <a:ext cx="40432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КОМАНДЫ</a:t>
            </a:r>
          </a:p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Завертайло Арина</a:t>
            </a:r>
          </a:p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телефона: +79323080965</a:t>
            </a:r>
          </a:p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Почта: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zavertailoarina@mail.ru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1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0975" y="-2875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346872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2E9D5515-E139-47BE-8482-E1DAC76B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68729" y="1260222"/>
            <a:ext cx="11170630" cy="389103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 ЗА  ВНИМАНИЕ!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791303D-3426-4F8D-AAE1-6D53811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0797B6-F9C3-4DEC-90BB-52E1C135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168707"/>
            <a:ext cx="3283888" cy="1238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87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47700" y="2334358"/>
            <a:ext cx="4554725" cy="2076439"/>
          </a:xfrm>
          <a:prstGeom prst="rect">
            <a:avLst/>
          </a:prstGeom>
          <a:solidFill>
            <a:schemeClr val="bg1"/>
          </a:solidFill>
          <a:ln w="19050">
            <a:solidFill>
              <a:srgbClr val="9460A4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 ПЕРЕРАБОТКИ ПЕРВИЧНЫХ</a:t>
            </a:r>
          </a:p>
          <a:p>
            <a:pPr algn="ctr"/>
            <a:r>
              <a:rPr lang="ru-RU" sz="24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ВТОРИЧНЫХ ПОЛИМЕРОВ НЕФТЕХИМИИ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141333" y="1593046"/>
            <a:ext cx="5389885" cy="3559065"/>
          </a:xfrm>
          <a:prstGeom prst="rect">
            <a:avLst/>
          </a:prstGeom>
          <a:solidFill>
            <a:schemeClr val="bg1"/>
          </a:solidFill>
          <a:ln w="19050">
            <a:solidFill>
              <a:srgbClr val="9460A4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239303" y="1788367"/>
            <a:ext cx="5193944" cy="3773442"/>
          </a:xfrm>
          <a:prstGeom prst="rect">
            <a:avLst/>
          </a:prstGeom>
          <a:noFill/>
          <a:ln w="19050">
            <a:noFill/>
          </a:ln>
        </p:spPr>
        <p:txBody>
          <a:bodyPr wrap="square" lIns="108000" tIns="108000" rIns="108000" bIns="10800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 ВОЗМОЖНОСТЬ  </a:t>
            </a:r>
            <a:r>
              <a:rPr 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РАЗВИВАТЬ ИМЕЮЩИЕСЯ ТЕХНОЛОГИИ ПОЛУЧЕНИЯ ПРОДУКЦИИ </a:t>
            </a:r>
          </a:p>
          <a:p>
            <a:pPr>
              <a:lnSpc>
                <a:spcPct val="150000"/>
              </a:lnSpc>
            </a:pPr>
            <a:endParaRPr lang="ru-RU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ПОВЫШАТЬ ПЛАСТИЧНОСТЬ ПОЛИМЕР – ПЕСЧАНЫХ КОМПОЗИТОВ</a:t>
            </a:r>
            <a:br>
              <a:rPr lang="ru-RU" sz="1600" b="0" dirty="0">
                <a:effectLst/>
                <a:ea typeface="Calibri" panose="020F0502020204030204" pitchFamily="34" charset="0"/>
                <a:cs typeface="Times New Roman" pitchFamily="18" charset="0"/>
              </a:rPr>
            </a:br>
            <a:br>
              <a:rPr lang="ru-RU" sz="1600" b="1" dirty="0">
                <a:effectLst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itchFamily="18" charset="0"/>
              </a:rPr>
              <a:t> </a:t>
            </a:r>
            <a:b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219CF039-F4C1-42A5-91F7-76B612B5E54C}"/>
              </a:ext>
            </a:extLst>
          </p:cNvPr>
          <p:cNvSpPr/>
          <p:nvPr/>
        </p:nvSpPr>
        <p:spPr>
          <a:xfrm>
            <a:off x="5394032" y="3226837"/>
            <a:ext cx="555694" cy="291480"/>
          </a:xfrm>
          <a:prstGeom prst="rightArrow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975" y="11754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проект?</a:t>
            </a:r>
          </a:p>
        </p:txBody>
      </p:sp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11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84006" y="974477"/>
            <a:ext cx="5681127" cy="5003241"/>
          </a:xfrm>
          <a:prstGeom prst="rect">
            <a:avLst/>
          </a:prstGeom>
          <a:solidFill>
            <a:schemeClr val="bg1"/>
          </a:solidFill>
          <a:ln w="19050">
            <a:solidFill>
              <a:srgbClr val="9460A4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13375" y="974269"/>
            <a:ext cx="5422387" cy="4245943"/>
          </a:xfrm>
          <a:prstGeom prst="rect">
            <a:avLst/>
          </a:prstGeom>
          <a:noFill/>
          <a:ln w="19050">
            <a:noFill/>
          </a:ln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СУТЬ ПРОЕКТА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сочетании с разработкой новых составов пластификаторов,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модернизируется технология по переработке вторичных полимеров, 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включая целлюлозу, с использованием малотоннажной химии,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облегчается решение проблем экологии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т.е. мусор становится сырьем для производства новой продукции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400" dirty="0">
              <a:latin typeface="Fedra Sans Alt Pro Light" panose="020B03040400000200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62" y="5431526"/>
            <a:ext cx="432000" cy="4320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061586" y="974269"/>
            <a:ext cx="5816851" cy="5003449"/>
          </a:xfrm>
          <a:prstGeom prst="rect">
            <a:avLst/>
          </a:prstGeom>
          <a:solidFill>
            <a:schemeClr val="bg1"/>
          </a:solidFill>
          <a:ln w="19050">
            <a:solidFill>
              <a:srgbClr val="9460A4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352" y="5431526"/>
            <a:ext cx="432000" cy="432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149669" y="1027147"/>
            <a:ext cx="5640683" cy="3680596"/>
          </a:xfrm>
          <a:prstGeom prst="rect">
            <a:avLst/>
          </a:prstGeom>
          <a:noFill/>
          <a:ln w="19050"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ru-RU" sz="1800" b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СТАДИЯ ПРОЕКТА </a:t>
            </a:r>
          </a:p>
          <a:p>
            <a:r>
              <a:rPr lang="ru-RU" sz="1800" i="1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(выполняется в рамках НИОКР, НОЦ)</a:t>
            </a:r>
          </a:p>
          <a:p>
            <a:pPr>
              <a:lnSpc>
                <a:spcPct val="150000"/>
              </a:lnSpc>
            </a:pPr>
            <a:endParaRPr lang="ru-RU" sz="1800" b="1" i="1" kern="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проведены исследования по подбору компонентного состава пластификатора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разработан состав пластификатора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проведены промышленные исследования получения композитных материалов (канализационных люков) с использованием разработанного пластификатора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0975" y="11754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проект?</a:t>
            </a:r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07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0D1CED-9386-4BA3-95D6-437470BE8D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3" y="1255212"/>
            <a:ext cx="1800324" cy="210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C926058-5ABB-4F4B-82FC-84FD9F1005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63" y="3547325"/>
            <a:ext cx="1800324" cy="213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8C27069-DD72-4CDC-8190-D42B4C6EB72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15" y="3547325"/>
            <a:ext cx="1800324" cy="21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77B7116-617C-4B19-BB14-D880EC1B22F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15" y="1255212"/>
            <a:ext cx="1800324" cy="210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C:\Users\user\Downloads\image-13-06-23-10-24-1.png">
            <a:extLst>
              <a:ext uri="{FF2B5EF4-FFF2-40B4-BE49-F238E27FC236}">
                <a16:creationId xmlns:a16="http://schemas.microsoft.com/office/drawing/2014/main" id="{6901BD7D-F4E3-43A0-B8B1-DAED7156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35089" b="33861"/>
          <a:stretch>
            <a:fillRect/>
          </a:stretch>
        </p:blipFill>
        <p:spPr bwMode="auto">
          <a:xfrm>
            <a:off x="1443962" y="2231786"/>
            <a:ext cx="2837496" cy="2019031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B1CBD5-D185-4CA8-8EE1-B23CAC50CCD5}"/>
              </a:ext>
            </a:extLst>
          </p:cNvPr>
          <p:cNvSpPr txBox="1"/>
          <p:nvPr/>
        </p:nvSpPr>
        <p:spPr>
          <a:xfrm>
            <a:off x="1342908" y="4511170"/>
            <a:ext cx="303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Пластификатор 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нано частиц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0EEAB-43DF-4A53-BDDB-D655E1EF1593}"/>
              </a:ext>
            </a:extLst>
          </p:cNvPr>
          <p:cNvSpPr txBox="1"/>
          <p:nvPr/>
        </p:nvSpPr>
        <p:spPr>
          <a:xfrm>
            <a:off x="6353329" y="5793984"/>
            <a:ext cx="3970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Образцы композитных материалов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976" y="102480"/>
            <a:ext cx="11907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 исследования по подбору компонентного состава пластификатора</a:t>
            </a:r>
          </a:p>
        </p:txBody>
      </p:sp>
      <p:sp>
        <p:nvSpPr>
          <p:cNvPr id="1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24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27ED0A-9782-4666-82D0-DC663F629540}"/>
              </a:ext>
            </a:extLst>
          </p:cNvPr>
          <p:cNvSpPr txBox="1"/>
          <p:nvPr/>
        </p:nvSpPr>
        <p:spPr>
          <a:xfrm>
            <a:off x="-3422402" y="163016"/>
            <a:ext cx="106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Bef>
                <a:spcPts val="0"/>
              </a:spcBef>
            </a:pPr>
            <a:r>
              <a:rPr lang="ru-RU" sz="1800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cap="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3016"/>
            <a:ext cx="71005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Проведены промышленные исследования получения композитных материалов (канализационных люков) с использованием разработанного пластификатора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9872" r="23305" b="20887"/>
          <a:stretch/>
        </p:blipFill>
        <p:spPr>
          <a:xfrm>
            <a:off x="6378498" y="224960"/>
            <a:ext cx="3080948" cy="2122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7999" r="18295" b="10341"/>
          <a:stretch/>
        </p:blipFill>
        <p:spPr>
          <a:xfrm rot="5400000">
            <a:off x="9782532" y="110715"/>
            <a:ext cx="1998005" cy="2351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14322" r="5812" b="8747"/>
          <a:stretch/>
        </p:blipFill>
        <p:spPr>
          <a:xfrm>
            <a:off x="1655868" y="3187461"/>
            <a:ext cx="4147022" cy="2682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A4C94-18D2-426B-B289-8672837CF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485" y="2910211"/>
            <a:ext cx="4496398" cy="31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4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9732FA-D765-42C9-B745-6FE26AFE6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1" r="1" b="4564"/>
          <a:stretch/>
        </p:blipFill>
        <p:spPr>
          <a:xfrm>
            <a:off x="476843" y="848512"/>
            <a:ext cx="6379472" cy="5350760"/>
          </a:xfrm>
          <a:prstGeom prst="rect">
            <a:avLst/>
          </a:prstGeom>
        </p:spPr>
      </p:pic>
      <p:graphicFrame>
        <p:nvGraphicFramePr>
          <p:cNvPr id="16" name="Объект 5">
            <a:extLst>
              <a:ext uri="{FF2B5EF4-FFF2-40B4-BE49-F238E27FC236}">
                <a16:creationId xmlns:a16="http://schemas.microsoft.com/office/drawing/2014/main" id="{4E8F0BF2-52F3-41B6-B373-365AC3FBF1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842421"/>
              </p:ext>
            </p:extLst>
          </p:nvPr>
        </p:nvGraphicFramePr>
        <p:xfrm>
          <a:off x="7031008" y="1189229"/>
          <a:ext cx="5614810" cy="556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13F862-FF16-4B8C-B85A-65CA2612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953" y="3720788"/>
            <a:ext cx="3813048" cy="2369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975" y="11754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</a:p>
        </p:txBody>
      </p:sp>
      <p:sp>
        <p:nvSpPr>
          <p:cNvPr id="1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11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27ED0A-9782-4666-82D0-DC663F629540}"/>
              </a:ext>
            </a:extLst>
          </p:cNvPr>
          <p:cNvSpPr txBox="1"/>
          <p:nvPr/>
        </p:nvSpPr>
        <p:spPr>
          <a:xfrm>
            <a:off x="-3422402" y="163016"/>
            <a:ext cx="106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Bef>
                <a:spcPts val="0"/>
              </a:spcBef>
            </a:pPr>
            <a:r>
              <a:rPr lang="ru-RU" sz="1800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cap="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09FDE7-CCC9-417A-94F7-74D75EA03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79" r="66113" b="22004"/>
          <a:stretch/>
        </p:blipFill>
        <p:spPr>
          <a:xfrm>
            <a:off x="726830" y="1025333"/>
            <a:ext cx="5963681" cy="298408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A4D6E7-F101-43C7-B334-792B40E4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25" y="4035423"/>
            <a:ext cx="2558163" cy="20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DA58C79-7B67-4C92-A073-0B6C7FD1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45" y="4120664"/>
            <a:ext cx="3518066" cy="20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0F957C-246A-4316-8B93-6C574BE3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89" y="4478145"/>
            <a:ext cx="1272567" cy="11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6983080" y="2170661"/>
            <a:ext cx="904989" cy="690228"/>
          </a:xfrm>
          <a:prstGeom prst="rightArrow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08516" y="1465178"/>
            <a:ext cx="3020294" cy="2068269"/>
          </a:xfrm>
          <a:prstGeom prst="roundRect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600009" y="4716904"/>
            <a:ext cx="904989" cy="706708"/>
          </a:xfrm>
          <a:prstGeom prst="rightArrow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5051" y="2314966"/>
            <a:ext cx="2267224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ПЛАСТИФИКАТОР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0975" y="117547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78642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4704E-B521-450C-A1A4-D2760A4D4429}"/>
              </a:ext>
            </a:extLst>
          </p:cNvPr>
          <p:cNvSpPr txBox="1"/>
          <p:nvPr/>
        </p:nvSpPr>
        <p:spPr>
          <a:xfrm>
            <a:off x="7689861" y="993088"/>
            <a:ext cx="4304050" cy="390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3938"/>
            <a:br>
              <a:rPr lang="ru-RU" sz="12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Азиатско-тихоокеанский регион доминирует 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рынке относительно объема и роста из-за огромного спроса и производства в </a:t>
            </a:r>
            <a:r>
              <a:rPr lang="ru-RU" sz="18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итае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также высоких темпов развития рынка в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Индии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других странах</a:t>
            </a:r>
          </a:p>
          <a:p>
            <a:pPr algn="just" defTabSz="913938"/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913938"/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Рынок пластификаторов сегментирован по типу, применению и региону</a:t>
            </a:r>
            <a:br>
              <a:rPr lang="ru-RU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2000" b="1" i="1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3938">
              <a:lnSpc>
                <a:spcPts val="1303"/>
              </a:lnSpc>
              <a:spcAft>
                <a:spcPts val="401"/>
              </a:spcAft>
            </a:pPr>
            <a:br>
              <a:rPr lang="ru-RU" sz="12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endParaRPr lang="ru-RU" sz="1200" b="1" i="1" dirty="0">
              <a:solidFill>
                <a:srgbClr val="222222"/>
              </a:solidFill>
              <a:effectLst/>
              <a:ea typeface="Times New Roman" panose="02020603050405020304" pitchFamily="18" charset="0"/>
            </a:endParaRPr>
          </a:p>
          <a:p>
            <a:pPr defTabSz="913938">
              <a:lnSpc>
                <a:spcPts val="1303"/>
              </a:lnSpc>
              <a:spcAft>
                <a:spcPts val="401"/>
              </a:spcAft>
            </a:pPr>
            <a:r>
              <a:rPr lang="ru-RU" sz="12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0000"/>
              </a:solidFill>
              <a:ea typeface="Montserrat"/>
              <a:cs typeface="Montserrat"/>
            </a:endParaRPr>
          </a:p>
        </p:txBody>
      </p:sp>
      <p:sp>
        <p:nvSpPr>
          <p:cNvPr id="15" name="Круг: прозрачная заливка 113">
            <a:extLst>
              <a:ext uri="{FF2B5EF4-FFF2-40B4-BE49-F238E27FC236}">
                <a16:creationId xmlns:a16="http://schemas.microsoft.com/office/drawing/2014/main" id="{D05413B4-6662-491C-87CF-7865A7D2E8E4}"/>
              </a:ext>
            </a:extLst>
          </p:cNvPr>
          <p:cNvSpPr/>
          <p:nvPr/>
        </p:nvSpPr>
        <p:spPr>
          <a:xfrm>
            <a:off x="2076485" y="1733362"/>
            <a:ext cx="4030167" cy="4030167"/>
          </a:xfrm>
          <a:prstGeom prst="donut">
            <a:avLst>
              <a:gd name="adj" fmla="val 878"/>
            </a:avLst>
          </a:prstGeom>
          <a:solidFill>
            <a:srgbClr val="006D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 b="1" dirty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edra Sans Alt Pro Light" panose="020B03040400000200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4F145D-2B00-48CB-8FC6-0BCA038DC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7"/>
          <a:stretch/>
        </p:blipFill>
        <p:spPr>
          <a:xfrm>
            <a:off x="1132731" y="1175846"/>
            <a:ext cx="5555005" cy="4683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9E7605-78D8-42EF-9AB5-B7DA90917FBF}"/>
              </a:ext>
            </a:extLst>
          </p:cNvPr>
          <p:cNvSpPr txBox="1"/>
          <p:nvPr/>
        </p:nvSpPr>
        <p:spPr>
          <a:xfrm>
            <a:off x="1092873" y="737262"/>
            <a:ext cx="5772911" cy="1800814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5896" indent="-85896" algn="just" defTabSz="91393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Оценивался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USD14,7 млрд </a:t>
            </a:r>
            <a:r>
              <a:rPr lang="ru-RU" sz="18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2020 году;</a:t>
            </a:r>
          </a:p>
          <a:p>
            <a:pPr marL="85896" indent="-85896" algn="just" defTabSz="91393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остигнет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USD22,0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млрд к 2030 году;</a:t>
            </a:r>
          </a:p>
          <a:p>
            <a:pPr marL="85896" indent="-85896" algn="just" defTabSz="91393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величившись в среднем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4,1% 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год за период </a:t>
            </a:r>
            <a:r>
              <a:rPr lang="ru-RU" sz="18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2021 по 2030 г.</a:t>
            </a:r>
          </a:p>
          <a:p>
            <a:pPr algn="just" defTabSz="913938"/>
            <a:br>
              <a:rPr lang="ru-RU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1400" u="sng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endParaRPr lang="ru-RU" sz="1102" u="sng" dirty="0">
              <a:solidFill>
                <a:schemeClr val="tx1"/>
              </a:solidFill>
              <a:latin typeface="Fedra Sans Alt Pro Bold" panose="020B080404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9666" y="2669188"/>
            <a:ext cx="2432126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22463">
              <a:defRPr/>
            </a:pP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Экспортные поставки пластификаторов из </a:t>
            </a:r>
            <a:r>
              <a:rPr lang="ru-RU" sz="1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урции в июне текущего года выросли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79,3% 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(составил 1,92 </a:t>
            </a:r>
            <a:r>
              <a:rPr lang="ru-RU" sz="18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тыс.т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сравнению с аналогичным периодом годом ранее 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(1,06 тыс. т)</a:t>
            </a:r>
            <a:endParaRPr lang="en-US" sz="1800" b="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54130" y="2946187"/>
            <a:ext cx="2250398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822463">
              <a:defRPr/>
            </a:pP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итогам первых шести месяцев текущего года расчетное потребление в России составило 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512,88 </a:t>
            </a:r>
            <a:r>
              <a:rPr lang="ru-RU" sz="18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тыс.т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800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10% больше показателя годом ранее)</a:t>
            </a:r>
            <a:endParaRPr lang="en-US" sz="1800" b="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56866" y="2867528"/>
            <a:ext cx="2280657" cy="31393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822463">
              <a:defRPr/>
            </a:pPr>
            <a:r>
              <a:rPr lang="ru-RU" sz="18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нижение  из-за санкций 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 стороны ЕС, поставки суспензии в первом полугодии существенно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выросли</a:t>
            </a:r>
            <a:r>
              <a:rPr lang="ru-R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 счет многократного роста объемов 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импорта из </a:t>
            </a:r>
            <a:r>
              <a:rPr lang="ru-RU" sz="18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итая</a:t>
            </a:r>
            <a:endParaRPr lang="en-US" sz="1800" b="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17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0975" y="53539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</a:t>
            </a:r>
          </a:p>
        </p:txBody>
      </p:sp>
    </p:spTree>
    <p:extLst>
      <p:ext uri="{BB962C8B-B14F-4D97-AF65-F5344CB8AC3E}">
        <p14:creationId xmlns:p14="http://schemas.microsoft.com/office/powerpoint/2010/main" val="72316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FBD07-8448-488C-9988-399B755A26D2}"/>
              </a:ext>
            </a:extLst>
          </p:cNvPr>
          <p:cNvSpPr txBox="1"/>
          <p:nvPr/>
        </p:nvSpPr>
        <p:spPr>
          <a:xfrm>
            <a:off x="718462" y="1013500"/>
            <a:ext cx="5444594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РОССИЙСКОГО РЫНКА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Завод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Пларус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», (Московская обл., г. Солнечногорск «РБ-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Группс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», (Гусь-Хрустальный, Воронеж, Тихорецк),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«Втор-Ком» (г. Челябинск)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ООО «Селена» (г.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Усть-Джигута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ГК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ЭкоТехнологии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(г. Тверь)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SPECTA (Ленинградская обл.)</a:t>
            </a:r>
            <a:r>
              <a:rPr lang="ru-RU" sz="1800" dirty="0">
                <a:solidFill>
                  <a:srgbClr val="946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Комитекс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(г. Сыктывкар)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СибурПЭТФ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«Сенежа»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5FBD07-8448-488C-9988-399B755A26D2}"/>
              </a:ext>
            </a:extLst>
          </p:cNvPr>
          <p:cNvSpPr txBox="1"/>
          <p:nvPr/>
        </p:nvSpPr>
        <p:spPr>
          <a:xfrm>
            <a:off x="6509856" y="1013500"/>
            <a:ext cx="535878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КЛЮЧЕВЫМИ ИГРОКИ ЗАРУБЕЖНЫХ СТРАН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Arkema SA, 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BASF SE,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Daelim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Industrial Co Ltd,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Dow Chemical Company, 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LG Chem Ltd, 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Evonik Industries AG, 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ExxonMobil Chemical,</a:t>
            </a:r>
            <a:endParaRPr lang="ru-R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Eastman Chemical Company,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Ineos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Group </a:t>
            </a:r>
            <a:endParaRPr lang="ru-RU" sz="18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UPC Group.</a:t>
            </a:r>
            <a:br>
              <a:rPr lang="en-US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3" y="6283906"/>
            <a:ext cx="5933593" cy="364195"/>
          </a:xfrm>
        </p:spPr>
        <p:txBody>
          <a:bodyPr/>
          <a:lstStyle/>
          <a:p>
            <a:r>
              <a:rPr lang="en-US" dirty="0"/>
              <a:t>/ </a:t>
            </a: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ЛАСТИФИКАЦИЯ </a:t>
            </a:r>
            <a:r>
              <a:rPr lang="ru-RU" sz="800" b="1" i="1" cap="none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КОМПОЗИТНЫХ</a:t>
            </a:r>
            <a:r>
              <a:rPr lang="ru-RU" sz="900" b="1" i="1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 НА ОСНОВЕ ПОЛИМЕРОВ НЕФТЕХИМИИ</a:t>
            </a:r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0975" y="-10469"/>
            <a:ext cx="76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446366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8161</TotalTime>
  <Words>1049</Words>
  <Application>Microsoft Office PowerPoint</Application>
  <PresentationFormat>Произвольный</PresentationFormat>
  <Paragraphs>218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Calibri</vt:lpstr>
      <vt:lpstr>Fedra Sans Alt Pro</vt:lpstr>
      <vt:lpstr>Fedra Sans Alt Pro Bold</vt:lpstr>
      <vt:lpstr>Fedra Sans Alt Pro Light</vt:lpstr>
      <vt:lpstr>Fedra Sans Pro</vt:lpstr>
      <vt:lpstr>Fedra Sans Pro Bold</vt:lpstr>
      <vt:lpstr>Fedra Sans Pro Light</vt:lpstr>
      <vt:lpstr>Montserrat</vt:lpstr>
      <vt:lpstr>Times New Roman</vt:lpstr>
      <vt:lpstr>Wingdings</vt:lpstr>
      <vt:lpstr>Тема Office</vt:lpstr>
      <vt:lpstr>ПЛАСТИФИКАЦИЯ  КОМПОЗИТНЫХ  МАТЕРИАЛОВ  НА ОСНОВЕ  ПОЛИМЕРОВ  НЕФТЕХИМИИ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ПОЛИМЕР-ПЕСЧАНОГО КОМПОЗИТНОГО МАТЕРИАЛА:  - песок-75%,  - полимер-23%, - пластификатор-2%. осредненная стоимость исходного материала из первичного сырья – 13,2 руб./кг (гранулы ПВД, стрейч-пленка, песок); осредненная стоимость исходного материала из вторичного сырья – 7,59 руб./кг (полимерные отходы-бросовый материал-сечка: ламинированная бумага, полипропилен и т.д., песок); стоимость разработанного пластификатора – 300 руб./кг при внесении 2% к общему объему. При выпуске продукции в объеме 1000 т/год экономический эффект на стоимости материалов составит 5,6 млн./год.</vt:lpstr>
      <vt:lpstr>БИЗНЕС-ПЛАН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Лариса Хайруллина</cp:lastModifiedBy>
  <cp:revision>337</cp:revision>
  <cp:lastPrinted>2021-05-14T10:36:39Z</cp:lastPrinted>
  <dcterms:created xsi:type="dcterms:W3CDTF">2021-05-14T09:45:42Z</dcterms:created>
  <dcterms:modified xsi:type="dcterms:W3CDTF">2023-09-17T14:49:23Z</dcterms:modified>
</cp:coreProperties>
</file>