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7"/>
  </p:notesMasterIdLst>
  <p:sldIdLst>
    <p:sldId id="256" r:id="rId2"/>
    <p:sldId id="261" r:id="rId3"/>
    <p:sldId id="262" r:id="rId4"/>
    <p:sldId id="264" r:id="rId5"/>
    <p:sldId id="257" r:id="rId6"/>
    <p:sldId id="258" r:id="rId7"/>
    <p:sldId id="259" r:id="rId8"/>
    <p:sldId id="260" r:id="rId9"/>
    <p:sldId id="263"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D4A2995-2A70-4C4C-9855-6F5A0BBEB76B}">
          <p14:sldIdLst>
            <p14:sldId id="256"/>
            <p14:sldId id="261"/>
            <p14:sldId id="262"/>
            <p14:sldId id="264"/>
            <p14:sldId id="257"/>
            <p14:sldId id="258"/>
            <p14:sldId id="259"/>
            <p14:sldId id="260"/>
            <p14:sldId id="263"/>
            <p14:sldId id="265"/>
            <p14:sldId id="267"/>
            <p14:sldId id="266"/>
            <p14:sldId id="268"/>
            <p14:sldId id="269"/>
          </p14:sldIdLst>
        </p14:section>
        <p14:section name="Раздел без заголовка" id="{2A4D20A5-B340-4AA6-8590-6991692F6FAD}">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9851E-06D7-4D20-B988-D3D79B4FC402}" type="doc">
      <dgm:prSet loTypeId="urn:microsoft.com/office/officeart/2008/layout/PictureStrips" loCatId="list" qsTypeId="urn:microsoft.com/office/officeart/2005/8/quickstyle/simple1" qsCatId="simple" csTypeId="urn:microsoft.com/office/officeart/2005/8/colors/accent1_2" csCatId="accent1" phldr="0"/>
      <dgm:spPr/>
      <dgm:t>
        <a:bodyPr/>
        <a:lstStyle/>
        <a:p>
          <a:endParaRPr lang="ru-RU"/>
        </a:p>
      </dgm:t>
    </dgm:pt>
    <dgm:pt modelId="{60DA019D-7B38-4BB1-B17D-6CEDAAD6950B}" type="pres">
      <dgm:prSet presAssocID="{AFF9851E-06D7-4D20-B988-D3D79B4FC402}" presName="Name0" presStyleCnt="0">
        <dgm:presLayoutVars>
          <dgm:dir/>
          <dgm:resizeHandles val="exact"/>
        </dgm:presLayoutVars>
      </dgm:prSet>
      <dgm:spPr/>
    </dgm:pt>
  </dgm:ptLst>
  <dgm:cxnLst>
    <dgm:cxn modelId="{1DA71B26-3E8C-4994-8AA2-7030E44B1F54}" type="presOf" srcId="{AFF9851E-06D7-4D20-B988-D3D79B4FC402}" destId="{60DA019D-7B38-4BB1-B17D-6CEDAAD6950B}" srcOrd="0"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0C079-2C24-411A-8361-7EA3A2FEA6CA}" type="datetimeFigureOut">
              <a:rPr lang="ru-RU" smtClean="0"/>
              <a:t>13.06.2021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BD1E6-5044-4A11-A639-F52F446976E1}" type="slidenum">
              <a:rPr lang="ru-RU" smtClean="0"/>
              <a:t>‹#›</a:t>
            </a:fld>
            <a:endParaRPr lang="ru-RU"/>
          </a:p>
        </p:txBody>
      </p:sp>
    </p:spTree>
    <p:extLst>
      <p:ext uri="{BB962C8B-B14F-4D97-AF65-F5344CB8AC3E}">
        <p14:creationId xmlns:p14="http://schemas.microsoft.com/office/powerpoint/2010/main" val="31725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27BD1E6-5044-4A11-A639-F52F446976E1}" type="slidenum">
              <a:rPr lang="ru-RU" smtClean="0"/>
              <a:t>9</a:t>
            </a:fld>
            <a:endParaRPr lang="ru-RU" dirty="0"/>
          </a:p>
        </p:txBody>
      </p:sp>
    </p:spTree>
    <p:extLst>
      <p:ext uri="{BB962C8B-B14F-4D97-AF65-F5344CB8AC3E}">
        <p14:creationId xmlns:p14="http://schemas.microsoft.com/office/powerpoint/2010/main" val="428350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29314EE-AE26-42E3-901A-16F955E4DA97}"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24139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5374529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51264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08074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174616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C9E5774-05AE-45ED-8584-0415A2488BDC}" type="datetimeFigureOut">
              <a:rPr lang="ru-RU" smtClean="0"/>
              <a:t>13.06.2021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259420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C9E5774-05AE-45ED-8584-0415A2488BDC}" type="datetimeFigureOut">
              <a:rPr lang="ru-RU" smtClean="0"/>
              <a:t>13.06.2021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2995278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3183253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221607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0898069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9475954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C9E5774-05AE-45ED-8584-0415A2488BDC}" type="datetimeFigureOut">
              <a:rPr lang="ru-RU" smtClean="0"/>
              <a:t>13.06.2021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2762613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1462508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C9E5774-05AE-45ED-8584-0415A2488BDC}" type="datetimeFigureOut">
              <a:rPr lang="ru-RU" smtClean="0"/>
              <a:t>13.06.2021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8110136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C9E5774-05AE-45ED-8584-0415A2488BDC}" type="datetimeFigureOut">
              <a:rPr lang="ru-RU" smtClean="0"/>
              <a:t>13.06.2021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8658466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E5774-05AE-45ED-8584-0415A2488BDC}" type="datetimeFigureOut">
              <a:rPr lang="ru-RU" smtClean="0"/>
              <a:t>13.06.2021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857842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12581517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10874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C9E5774-05AE-45ED-8584-0415A2488BDC}" type="datetimeFigureOut">
              <a:rPr lang="ru-RU" smtClean="0"/>
              <a:t>13.06.2021</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29314EE-AE26-42E3-901A-16F955E4DA97}" type="slidenum">
              <a:rPr lang="ru-RU" smtClean="0"/>
              <a:t>‹#›</a:t>
            </a:fld>
            <a:endParaRPr lang="ru-RU"/>
          </a:p>
        </p:txBody>
      </p:sp>
    </p:spTree>
    <p:extLst>
      <p:ext uri="{BB962C8B-B14F-4D97-AF65-F5344CB8AC3E}">
        <p14:creationId xmlns:p14="http://schemas.microsoft.com/office/powerpoint/2010/main" val="39304336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7FF26F1-5FC0-4079-AADB-A4AA2F628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02" y="1171861"/>
            <a:ext cx="7932364" cy="4731319"/>
          </a:xfrm>
          <a:prstGeom prst="rect">
            <a:avLst/>
          </a:prstGeom>
        </p:spPr>
      </p:pic>
      <p:sp>
        <p:nvSpPr>
          <p:cNvPr id="2" name="Заголовок 1">
            <a:extLst>
              <a:ext uri="{FF2B5EF4-FFF2-40B4-BE49-F238E27FC236}">
                <a16:creationId xmlns:a16="http://schemas.microsoft.com/office/drawing/2014/main" id="{511D920E-53D8-429B-BC01-EE4B125482D8}"/>
              </a:ext>
            </a:extLst>
          </p:cNvPr>
          <p:cNvSpPr>
            <a:spLocks noGrp="1"/>
          </p:cNvSpPr>
          <p:nvPr>
            <p:ph type="ctrTitle"/>
          </p:nvPr>
        </p:nvSpPr>
        <p:spPr>
          <a:xfrm>
            <a:off x="221702" y="-792856"/>
            <a:ext cx="8825658" cy="212103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dirty="0">
                <a:solidFill>
                  <a:srgbClr val="FF0066"/>
                </a:solidFill>
                <a:latin typeface="Segoe Script" panose="030B0504020000000003" pitchFamily="66" charset="0"/>
              </a:rPr>
              <a:t>RAW</a:t>
            </a:r>
            <a:r>
              <a:rPr lang="ru-RU" dirty="0">
                <a:solidFill>
                  <a:srgbClr val="FF0066"/>
                </a:solidFill>
                <a:latin typeface="Segoe Script" panose="030B0504020000000003" pitchFamily="66" charset="0"/>
              </a:rPr>
              <a:t> десерты</a:t>
            </a:r>
          </a:p>
        </p:txBody>
      </p:sp>
      <p:sp>
        <p:nvSpPr>
          <p:cNvPr id="4" name="Подзаголовок 3">
            <a:extLst>
              <a:ext uri="{FF2B5EF4-FFF2-40B4-BE49-F238E27FC236}">
                <a16:creationId xmlns:a16="http://schemas.microsoft.com/office/drawing/2014/main" id="{40BF56EC-C74F-4B0B-B009-82F74ABA9C54}"/>
              </a:ext>
            </a:extLst>
          </p:cNvPr>
          <p:cNvSpPr>
            <a:spLocks noGrp="1"/>
          </p:cNvSpPr>
          <p:nvPr>
            <p:ph type="subTitle" idx="1"/>
          </p:nvPr>
        </p:nvSpPr>
        <p:spPr>
          <a:xfrm>
            <a:off x="3030890" y="6132132"/>
            <a:ext cx="8825658" cy="861420"/>
          </a:xfrm>
          <a:effectLst>
            <a:outerShdw blurRad="50800" dist="38100" dir="13500000" algn="br" rotWithShape="0">
              <a:prstClr val="black">
                <a:alpha val="40000"/>
              </a:prstClr>
            </a:outerShdw>
          </a:effectLst>
          <a:scene3d>
            <a:camera prst="orthographicFront"/>
            <a:lightRig rig="threePt" dir="t"/>
          </a:scene3d>
          <a:sp3d>
            <a:bevelT/>
          </a:sp3d>
        </p:spPr>
        <p:txBody>
          <a:bodyPr>
            <a:normAutofit/>
          </a:bodyPr>
          <a:lstStyle/>
          <a:p>
            <a:r>
              <a:rPr lang="ru-RU" sz="4000" dirty="0">
                <a:solidFill>
                  <a:srgbClr val="FFFF00"/>
                </a:solidFill>
                <a:latin typeface="Segoe Script" panose="030B0504020000000003" pitchFamily="66" charset="0"/>
              </a:rPr>
              <a:t>Полезное удовольствие</a:t>
            </a:r>
          </a:p>
        </p:txBody>
      </p:sp>
      <p:pic>
        <p:nvPicPr>
          <p:cNvPr id="5" name="Рисунок 4">
            <a:extLst>
              <a:ext uri="{FF2B5EF4-FFF2-40B4-BE49-F238E27FC236}">
                <a16:creationId xmlns:a16="http://schemas.microsoft.com/office/drawing/2014/main" id="{19FA9382-8A4A-4933-BDEE-6FC7535D9A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9464511" y="0"/>
            <a:ext cx="2727489" cy="1171861"/>
          </a:xfrm>
          <a:prstGeom prst="rect">
            <a:avLst/>
          </a:prstGeom>
          <a:effectLst>
            <a:glow>
              <a:schemeClr val="accent1">
                <a:alpha val="27000"/>
              </a:schemeClr>
            </a:glow>
            <a:reflection stA="99000" endPos="0" dist="50800" dir="5400000" sy="-100000" algn="bl" rotWithShape="0"/>
          </a:effectLst>
        </p:spPr>
      </p:pic>
    </p:spTree>
    <p:extLst>
      <p:ext uri="{BB962C8B-B14F-4D97-AF65-F5344CB8AC3E}">
        <p14:creationId xmlns:p14="http://schemas.microsoft.com/office/powerpoint/2010/main" val="2185537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a:extLst>
              <a:ext uri="{FF2B5EF4-FFF2-40B4-BE49-F238E27FC236}">
                <a16:creationId xmlns:a16="http://schemas.microsoft.com/office/drawing/2014/main" id="{479E2347-92F8-4AA6-BEB3-82B446666C1B}"/>
              </a:ext>
            </a:extLst>
          </p:cNvPr>
          <p:cNvGraphicFramePr/>
          <p:nvPr>
            <p:extLst>
              <p:ext uri="{D42A27DB-BD31-4B8C-83A1-F6EECF244321}">
                <p14:modId xmlns:p14="http://schemas.microsoft.com/office/powerpoint/2010/main" val="787534918"/>
              </p:ext>
            </p:extLst>
          </p:nvPr>
        </p:nvGraphicFramePr>
        <p:xfrm>
          <a:off x="499621" y="452718"/>
          <a:ext cx="9660379" cy="568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Заголовок 11">
            <a:extLst>
              <a:ext uri="{FF2B5EF4-FFF2-40B4-BE49-F238E27FC236}">
                <a16:creationId xmlns:a16="http://schemas.microsoft.com/office/drawing/2014/main" id="{31E73C1A-1A41-4D1A-9F05-AC464FAD3C40}"/>
              </a:ext>
            </a:extLst>
          </p:cNvPr>
          <p:cNvSpPr>
            <a:spLocks noGrp="1"/>
          </p:cNvSpPr>
          <p:nvPr>
            <p:ph type="title"/>
          </p:nvPr>
        </p:nvSpPr>
        <p:spPr>
          <a:xfrm>
            <a:off x="646111" y="452718"/>
            <a:ext cx="9404723" cy="1555192"/>
          </a:xfrm>
        </p:spPr>
        <p:txBody>
          <a:bodyPr>
            <a:normAutofit fontScale="90000"/>
          </a:bodyPr>
          <a:lstStyle/>
          <a:p>
            <a:r>
              <a:rPr lang="ru-RU" sz="2500" dirty="0">
                <a:latin typeface="Cambria" panose="02040503050406030204" pitchFamily="18" charset="0"/>
                <a:ea typeface="Cambria" panose="02040503050406030204" pitchFamily="18" charset="0"/>
              </a:rPr>
              <a:t>СОГЛАСНО АНАЛИТИЧЕСКИМ ДАННЫМ, СЕГМЕНТ РЫНКА ПРОДУКТОВ ДЛЯ СПЕЦАЛИЗИРОВАННОГО И ФУНКЦИОНАЛЬНОГО ПИТАНИЯ (В2С) К 2035 ГОДУ СОСТАВИТ БОЛЕЕ </a:t>
            </a:r>
            <a:br>
              <a:rPr lang="ru-RU" sz="2500" dirty="0">
                <a:latin typeface="Cambria" panose="02040503050406030204" pitchFamily="18" charset="0"/>
                <a:ea typeface="Cambria" panose="02040503050406030204" pitchFamily="18" charset="0"/>
              </a:rPr>
            </a:br>
            <a:r>
              <a:rPr lang="ru-RU" sz="2500" dirty="0">
                <a:latin typeface="Cambria" panose="02040503050406030204" pitchFamily="18" charset="0"/>
                <a:ea typeface="Cambria" panose="02040503050406030204" pitchFamily="18" charset="0"/>
              </a:rPr>
              <a:t>157 млрд.долларов</a:t>
            </a:r>
          </a:p>
        </p:txBody>
      </p:sp>
      <p:pic>
        <p:nvPicPr>
          <p:cNvPr id="14" name="Рисунок 13">
            <a:extLst>
              <a:ext uri="{FF2B5EF4-FFF2-40B4-BE49-F238E27FC236}">
                <a16:creationId xmlns:a16="http://schemas.microsoft.com/office/drawing/2014/main" id="{F07A5F76-9C06-4588-9920-955A21AAD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3145" y="1739361"/>
            <a:ext cx="6662656" cy="4486477"/>
          </a:xfrm>
          <a:prstGeom prst="rect">
            <a:avLst/>
          </a:prstGeom>
        </p:spPr>
      </p:pic>
    </p:spTree>
    <p:extLst>
      <p:ext uri="{BB962C8B-B14F-4D97-AF65-F5344CB8AC3E}">
        <p14:creationId xmlns:p14="http://schemas.microsoft.com/office/powerpoint/2010/main" val="8427206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2B832B-D4ED-4BBA-8FF2-43E2F002F779}"/>
              </a:ext>
            </a:extLst>
          </p:cNvPr>
          <p:cNvSpPr>
            <a:spLocks noGrp="1"/>
          </p:cNvSpPr>
          <p:nvPr>
            <p:ph type="title"/>
          </p:nvPr>
        </p:nvSpPr>
        <p:spPr>
          <a:xfrm>
            <a:off x="53419" y="-22867"/>
            <a:ext cx="9688243" cy="1171660"/>
          </a:xfrm>
        </p:spPr>
        <p:txBody>
          <a:bodyPr/>
          <a:lstStyle/>
          <a:p>
            <a:r>
              <a:rPr lang="ru-RU" dirty="0">
                <a:solidFill>
                  <a:schemeClr val="accent4">
                    <a:lumMod val="75000"/>
                  </a:schemeClr>
                </a:solidFill>
              </a:rPr>
              <a:t>Целевая аудитория </a:t>
            </a:r>
          </a:p>
        </p:txBody>
      </p:sp>
      <p:sp>
        <p:nvSpPr>
          <p:cNvPr id="3" name="Объект 2">
            <a:extLst>
              <a:ext uri="{FF2B5EF4-FFF2-40B4-BE49-F238E27FC236}">
                <a16:creationId xmlns:a16="http://schemas.microsoft.com/office/drawing/2014/main" id="{630717A3-FA50-483D-BE54-BE9F8821085B}"/>
              </a:ext>
            </a:extLst>
          </p:cNvPr>
          <p:cNvSpPr>
            <a:spLocks noGrp="1"/>
          </p:cNvSpPr>
          <p:nvPr>
            <p:ph idx="1"/>
          </p:nvPr>
        </p:nvSpPr>
        <p:spPr>
          <a:xfrm>
            <a:off x="53419" y="838987"/>
            <a:ext cx="11343587" cy="2413260"/>
          </a:xfrm>
        </p:spPr>
        <p:txBody>
          <a:bodyPr>
            <a:normAutofit/>
          </a:bodyPr>
          <a:lstStyle/>
          <a:p>
            <a:pPr algn="just"/>
            <a:r>
              <a:rPr lang="ru-RU" dirty="0">
                <a:solidFill>
                  <a:srgbClr val="00B050"/>
                </a:solidFill>
                <a:latin typeface="Cambria" panose="02040503050406030204" pitchFamily="18" charset="0"/>
                <a:ea typeface="Cambria" panose="02040503050406030204" pitchFamily="18" charset="0"/>
              </a:rPr>
              <a:t>Полезная продукция интересна людям, которые заботятся о своем здоровье, с достатком средним или выше среднего. Десерты заказывают чаще всего люди от 18 до 40 лет. Также она интересна людям, которые страдают какими-либо хроническими заболеваниями, и не могут себе позволить есть традиционные сладости, кормящим мамам и беременным, веганам и сыроедам, а также людям, открытым новым вкусам и впечатлениям.</a:t>
            </a:r>
          </a:p>
        </p:txBody>
      </p:sp>
      <p:pic>
        <p:nvPicPr>
          <p:cNvPr id="5" name="Рисунок 4">
            <a:extLst>
              <a:ext uri="{FF2B5EF4-FFF2-40B4-BE49-F238E27FC236}">
                <a16:creationId xmlns:a16="http://schemas.microsoft.com/office/drawing/2014/main" id="{13F03D70-893B-4E0E-919A-A0EC49E2C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167" y="3252247"/>
            <a:ext cx="4673779" cy="2773452"/>
          </a:xfrm>
          <a:prstGeom prst="rect">
            <a:avLst/>
          </a:prstGeom>
        </p:spPr>
      </p:pic>
    </p:spTree>
    <p:extLst>
      <p:ext uri="{BB962C8B-B14F-4D97-AF65-F5344CB8AC3E}">
        <p14:creationId xmlns:p14="http://schemas.microsoft.com/office/powerpoint/2010/main" val="38802773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CDD74D4-8AAE-486D-997E-49D401FCE7F4}"/>
              </a:ext>
            </a:extLst>
          </p:cNvPr>
          <p:cNvSpPr>
            <a:spLocks noGrp="1"/>
          </p:cNvSpPr>
          <p:nvPr>
            <p:ph type="title"/>
          </p:nvPr>
        </p:nvSpPr>
        <p:spPr>
          <a:xfrm>
            <a:off x="888631" y="616497"/>
            <a:ext cx="4032161" cy="4189870"/>
          </a:xfrm>
        </p:spPr>
        <p:txBody>
          <a:bodyPr>
            <a:normAutofit fontScale="90000"/>
          </a:bodyPr>
          <a:lstStyle/>
          <a:p>
            <a:r>
              <a:rPr lang="ru-RU" sz="3000" dirty="0">
                <a:solidFill>
                  <a:srgbClr val="00B050"/>
                </a:solidFill>
                <a:latin typeface="Miama Nueva" panose="02000603000000000000" pitchFamily="2" charset="-52"/>
                <a:ea typeface="Cambria" panose="02040503050406030204" pitchFamily="18" charset="0"/>
              </a:rPr>
              <a:t>Рынок полезных продуктов только-только формируется. Люди понимают, что это, и уделяют им достаточное внимание.</a:t>
            </a:r>
          </a:p>
        </p:txBody>
      </p:sp>
      <p:pic>
        <p:nvPicPr>
          <p:cNvPr id="6" name="Объект 5">
            <a:extLst>
              <a:ext uri="{FF2B5EF4-FFF2-40B4-BE49-F238E27FC236}">
                <a16:creationId xmlns:a16="http://schemas.microsoft.com/office/drawing/2014/main" id="{586382BE-BB17-4A6C-9337-26D4DE25B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92" y="1898085"/>
            <a:ext cx="6281738" cy="4189870"/>
          </a:xfrm>
        </p:spPr>
      </p:pic>
    </p:spTree>
    <p:extLst>
      <p:ext uri="{BB962C8B-B14F-4D97-AF65-F5344CB8AC3E}">
        <p14:creationId xmlns:p14="http://schemas.microsoft.com/office/powerpoint/2010/main" val="1911227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78A9DCA-3A71-4EE9-A89E-2C12C5F8719C}"/>
              </a:ext>
            </a:extLst>
          </p:cNvPr>
          <p:cNvSpPr>
            <a:spLocks noGrp="1"/>
          </p:cNvSpPr>
          <p:nvPr>
            <p:ph type="title"/>
          </p:nvPr>
        </p:nvSpPr>
        <p:spPr>
          <a:xfrm>
            <a:off x="466028" y="-405121"/>
            <a:ext cx="11259943" cy="5806680"/>
          </a:xfrm>
        </p:spPr>
        <p:txBody>
          <a:bodyPr/>
          <a:lstStyle/>
          <a:p>
            <a:r>
              <a:rPr lang="ru-RU" sz="1800" b="1" dirty="0">
                <a:solidFill>
                  <a:srgbClr val="00B050"/>
                </a:solidFill>
                <a:latin typeface="Cambria" panose="02040503050406030204" pitchFamily="18" charset="0"/>
                <a:ea typeface="Cambria" panose="02040503050406030204" pitchFamily="18" charset="0"/>
              </a:rPr>
              <a:t>1. Понятные механизмы привлечения клиентов</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Можно быть уверенным, что легко создастся поток клиентов из социальных сетей и контекстной рекламы.</a:t>
            </a:r>
            <a:br>
              <a:rPr lang="ru-RU" sz="1800" dirty="0">
                <a:latin typeface="Cambria" panose="02040503050406030204" pitchFamily="18" charset="0"/>
                <a:ea typeface="Cambria" panose="02040503050406030204" pitchFamily="18" charset="0"/>
              </a:rPr>
            </a:b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t>
            </a:r>
            <a:br>
              <a:rPr lang="ru-RU" sz="1800" dirty="0">
                <a:latin typeface="Cambria" panose="02040503050406030204" pitchFamily="18" charset="0"/>
                <a:ea typeface="Cambria" panose="02040503050406030204" pitchFamily="18" charset="0"/>
              </a:rPr>
            </a:br>
            <a:r>
              <a:rPr lang="ru-RU" sz="1800" b="1" dirty="0">
                <a:solidFill>
                  <a:srgbClr val="00B050"/>
                </a:solidFill>
                <a:latin typeface="Cambria" panose="02040503050406030204" pitchFamily="18" charset="0"/>
                <a:ea typeface="Cambria" panose="02040503050406030204" pitchFamily="18" charset="0"/>
              </a:rPr>
              <a:t>2. Уникальный конкурентный продукт</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RAW-десерты в России — ещё очень молодой, но уже очень востребованный продукт. Здоровое питание и образ жизни становится всё более модным. В то же время количество людей с лишним весом и различными заболеваниями также велико. Все они являются нашей целевой аудиторией.</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t>
            </a:r>
            <a:br>
              <a:rPr lang="ru-RU" sz="1800" dirty="0">
                <a:latin typeface="Cambria" panose="02040503050406030204" pitchFamily="18" charset="0"/>
                <a:ea typeface="Cambria" panose="02040503050406030204" pitchFamily="18" charset="0"/>
              </a:rPr>
            </a:br>
            <a:r>
              <a:rPr lang="ru-RU" sz="1800" b="1" dirty="0">
                <a:solidFill>
                  <a:srgbClr val="00B050"/>
                </a:solidFill>
                <a:latin typeface="Cambria" panose="02040503050406030204" pitchFamily="18" charset="0"/>
                <a:ea typeface="Cambria" panose="02040503050406030204" pitchFamily="18" charset="0"/>
              </a:rPr>
              <a:t>3. Быстрая окупаемость вложений</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вложения окупаются уже на второй месяц. задача создать сеть по всей России.</a:t>
            </a:r>
            <a:br>
              <a:rPr lang="ru-RU" sz="1800" dirty="0">
                <a:latin typeface="Cambria" panose="02040503050406030204" pitchFamily="18" charset="0"/>
                <a:ea typeface="Cambria" panose="02040503050406030204" pitchFamily="18" charset="0"/>
              </a:rPr>
            </a:b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4. Всесезонность бизнеса</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Десерты отлично продаются в любое время года.</a:t>
            </a:r>
            <a:br>
              <a:rPr lang="ru-RU" sz="1800" dirty="0">
                <a:latin typeface="Cambria" panose="02040503050406030204" pitchFamily="18" charset="0"/>
                <a:ea typeface="Cambria" panose="02040503050406030204" pitchFamily="18" charset="0"/>
              </a:rPr>
            </a:b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9872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F6DAE8-7FE9-4F8A-99BA-26C5B62B65CD}"/>
              </a:ext>
            </a:extLst>
          </p:cNvPr>
          <p:cNvSpPr>
            <a:spLocks noGrp="1"/>
          </p:cNvSpPr>
          <p:nvPr>
            <p:ph type="title"/>
          </p:nvPr>
        </p:nvSpPr>
        <p:spPr>
          <a:xfrm>
            <a:off x="682845" y="403112"/>
            <a:ext cx="10826310" cy="5045582"/>
          </a:xfrm>
        </p:spPr>
        <p:txBody>
          <a:bodyPr/>
          <a:lstStyle/>
          <a:p>
            <a:r>
              <a:rPr lang="ru-RU" sz="1800" dirty="0">
                <a:solidFill>
                  <a:srgbClr val="00B050"/>
                </a:solidFill>
                <a:latin typeface="Cambria" panose="02040503050406030204" pitchFamily="18" charset="0"/>
                <a:ea typeface="Cambria" panose="02040503050406030204" pitchFamily="18" charset="0"/>
              </a:rPr>
              <a:t>5. Отсутствие рисков</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Даже если вдруг по каким-то причинам надоест заниматься данным бизнесом или есть желание переехать в другой город, можно продать бизнес с учётом его возросшей стоимости (наработанная база постоянных клиентов позволит продать бизнес заметно дороже первоначальных вложений).</a:t>
            </a:r>
            <a:br>
              <a:rPr lang="ru-RU" sz="1800" dirty="0">
                <a:latin typeface="Cambria" panose="02040503050406030204" pitchFamily="18" charset="0"/>
                <a:ea typeface="Cambria" panose="02040503050406030204" pitchFamily="18" charset="0"/>
              </a:rPr>
            </a:b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6. Низкая конкуренция</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Если в Москве спрос на подобные десерты уже удовлетворяет несколько компаний, мощностей которых всё равно не хватает, то в регионах предложение в данной нише практически отсутствует при стабильно высоком спросе. </a:t>
            </a:r>
            <a:br>
              <a:rPr lang="ru-RU" sz="1800" dirty="0">
                <a:latin typeface="Cambria" panose="02040503050406030204" pitchFamily="18" charset="0"/>
                <a:ea typeface="Cambria" panose="02040503050406030204" pitchFamily="18" charset="0"/>
              </a:rPr>
            </a:b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7. Стабильно высокий спрос</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На качественные эко-продукты, ориентированные на средний класс и выше держится стабильно высокий спрос, независимо от экономических кризисов и геополитических обстоятельств.</a:t>
            </a:r>
            <a:br>
              <a:rPr lang="ru-RU" sz="1800" dirty="0">
                <a:latin typeface="Cambria" panose="02040503050406030204" pitchFamily="18" charset="0"/>
                <a:ea typeface="Cambria" panose="02040503050406030204" pitchFamily="18" charset="0"/>
              </a:rPr>
            </a:br>
            <a:br>
              <a:rPr lang="ru-RU" sz="1800" dirty="0">
                <a:solidFill>
                  <a:srgbClr val="00B050"/>
                </a:solidFill>
                <a:latin typeface="Cambria" panose="02040503050406030204" pitchFamily="18" charset="0"/>
                <a:ea typeface="Cambria" panose="02040503050406030204" pitchFamily="18" charset="0"/>
              </a:rPr>
            </a:b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33930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6E1934-3126-46E3-BC08-4E5FAE899D38}"/>
              </a:ext>
            </a:extLst>
          </p:cNvPr>
          <p:cNvSpPr>
            <a:spLocks noGrp="1"/>
          </p:cNvSpPr>
          <p:nvPr>
            <p:ph type="title"/>
          </p:nvPr>
        </p:nvSpPr>
        <p:spPr>
          <a:xfrm>
            <a:off x="685801" y="269566"/>
            <a:ext cx="10396882" cy="860896"/>
          </a:xfrm>
        </p:spPr>
        <p:txBody>
          <a:bodyPr>
            <a:normAutofit fontScale="90000"/>
          </a:bodyPr>
          <a:lstStyle/>
          <a:p>
            <a:r>
              <a:rPr lang="ru-RU" sz="3500" dirty="0">
                <a:solidFill>
                  <a:srgbClr val="FF0000"/>
                </a:solidFill>
                <a:latin typeface="Miama Nueva" panose="02000603000000000000" pitchFamily="2" charset="-52"/>
              </a:rPr>
              <a:t>Команда</a:t>
            </a:r>
            <a:r>
              <a:rPr lang="en-US" sz="3500" dirty="0">
                <a:solidFill>
                  <a:srgbClr val="FF0000"/>
                </a:solidFill>
                <a:latin typeface="Miama Nueva" panose="02000603000000000000" pitchFamily="2" charset="-52"/>
              </a:rPr>
              <a:t> </a:t>
            </a:r>
            <a:r>
              <a:rPr lang="ru-RU" sz="3500" dirty="0">
                <a:solidFill>
                  <a:srgbClr val="FF0000"/>
                </a:solidFill>
                <a:latin typeface="Miama Nueva" panose="02000603000000000000" pitchFamily="2" charset="-52"/>
              </a:rPr>
              <a:t>проекта </a:t>
            </a:r>
            <a:r>
              <a:rPr lang="en-US" sz="3500" dirty="0">
                <a:solidFill>
                  <a:srgbClr val="FF0000"/>
                </a:solidFill>
                <a:latin typeface="Miama Nueva" panose="02000603000000000000" pitchFamily="2" charset="-52"/>
              </a:rPr>
              <a:t>RAW</a:t>
            </a:r>
            <a:r>
              <a:rPr lang="ru-RU" sz="3500" dirty="0">
                <a:solidFill>
                  <a:srgbClr val="FF0000"/>
                </a:solidFill>
                <a:latin typeface="Miama Nueva" panose="02000603000000000000" pitchFamily="2" charset="-52"/>
              </a:rPr>
              <a:t> десерты</a:t>
            </a:r>
          </a:p>
        </p:txBody>
      </p:sp>
      <p:sp>
        <p:nvSpPr>
          <p:cNvPr id="8" name="Текст 7">
            <a:extLst>
              <a:ext uri="{FF2B5EF4-FFF2-40B4-BE49-F238E27FC236}">
                <a16:creationId xmlns:a16="http://schemas.microsoft.com/office/drawing/2014/main" id="{F84BDF67-94C4-403A-BD34-E7B4E73188D3}"/>
              </a:ext>
            </a:extLst>
          </p:cNvPr>
          <p:cNvSpPr>
            <a:spLocks noGrp="1"/>
          </p:cNvSpPr>
          <p:nvPr>
            <p:ph type="body" idx="1"/>
          </p:nvPr>
        </p:nvSpPr>
        <p:spPr>
          <a:xfrm>
            <a:off x="356954" y="3562062"/>
            <a:ext cx="3231800" cy="576262"/>
          </a:xfrm>
        </p:spPr>
        <p:txBody>
          <a:bodyPr/>
          <a:lstStyle/>
          <a:p>
            <a:r>
              <a:rPr lang="ru-RU" dirty="0">
                <a:solidFill>
                  <a:schemeClr val="tx2">
                    <a:lumMod val="75000"/>
                  </a:schemeClr>
                </a:solidFill>
                <a:latin typeface="Miama Nueva" panose="02000603000000000000" pitchFamily="2" charset="-52"/>
              </a:rPr>
              <a:t>Наталья Ратнер</a:t>
            </a:r>
          </a:p>
        </p:txBody>
      </p:sp>
      <p:sp>
        <p:nvSpPr>
          <p:cNvPr id="13" name="Текст 12">
            <a:extLst>
              <a:ext uri="{FF2B5EF4-FFF2-40B4-BE49-F238E27FC236}">
                <a16:creationId xmlns:a16="http://schemas.microsoft.com/office/drawing/2014/main" id="{93D67B8B-3AF2-4CBE-8820-BEC21B700101}"/>
              </a:ext>
            </a:extLst>
          </p:cNvPr>
          <p:cNvSpPr>
            <a:spLocks noGrp="1"/>
          </p:cNvSpPr>
          <p:nvPr>
            <p:ph type="body" sz="half" idx="18"/>
          </p:nvPr>
        </p:nvSpPr>
        <p:spPr>
          <a:xfrm>
            <a:off x="3888022" y="4138324"/>
            <a:ext cx="2934406" cy="576262"/>
          </a:xfrm>
        </p:spPr>
        <p:txBody>
          <a:bodyPr>
            <a:noAutofit/>
          </a:bodyPr>
          <a:lstStyle/>
          <a:p>
            <a:r>
              <a:rPr lang="ru-RU" dirty="0">
                <a:solidFill>
                  <a:srgbClr val="C00000"/>
                </a:solidFill>
                <a:latin typeface="Times New Roman" panose="02020603050405020304" pitchFamily="18" charset="0"/>
                <a:cs typeface="Times New Roman" panose="02020603050405020304" pitchFamily="18" charset="0"/>
              </a:rPr>
              <a:t>Менеджер, развитие бизнеса, </a:t>
            </a:r>
            <a:r>
              <a:rPr lang="en-US" dirty="0">
                <a:solidFill>
                  <a:srgbClr val="C00000"/>
                </a:solidFill>
                <a:latin typeface="Times New Roman" panose="02020603050405020304" pitchFamily="18" charset="0"/>
                <a:cs typeface="Times New Roman" panose="02020603050405020304" pitchFamily="18" charset="0"/>
              </a:rPr>
              <a:t>PR-</a:t>
            </a:r>
            <a:r>
              <a:rPr lang="ru-RU" dirty="0">
                <a:solidFill>
                  <a:srgbClr val="C00000"/>
                </a:solidFill>
                <a:latin typeface="Times New Roman" panose="02020603050405020304" pitchFamily="18" charset="0"/>
                <a:cs typeface="Times New Roman" panose="02020603050405020304" pitchFamily="18" charset="0"/>
              </a:rPr>
              <a:t>маркетинг, </a:t>
            </a:r>
            <a:r>
              <a:rPr lang="ru-RU" dirty="0" err="1">
                <a:solidFill>
                  <a:srgbClr val="C00000"/>
                </a:solidFill>
                <a:latin typeface="Times New Roman" panose="02020603050405020304" pitchFamily="18" charset="0"/>
                <a:cs typeface="Times New Roman" panose="02020603050405020304" pitchFamily="18" charset="0"/>
              </a:rPr>
              <a:t>продакт</a:t>
            </a:r>
            <a:r>
              <a:rPr lang="ru-RU" dirty="0">
                <a:solidFill>
                  <a:srgbClr val="C00000"/>
                </a:solidFill>
                <a:latin typeface="Times New Roman" panose="02020603050405020304" pitchFamily="18" charset="0"/>
                <a:cs typeface="Times New Roman" panose="02020603050405020304" pitchFamily="18" charset="0"/>
              </a:rPr>
              <a:t> менеджмент</a:t>
            </a:r>
            <a:r>
              <a:rPr lang="ru-RU" dirty="0"/>
              <a:t>.</a:t>
            </a:r>
          </a:p>
        </p:txBody>
      </p:sp>
      <p:sp>
        <p:nvSpPr>
          <p:cNvPr id="9" name="Текст 8">
            <a:extLst>
              <a:ext uri="{FF2B5EF4-FFF2-40B4-BE49-F238E27FC236}">
                <a16:creationId xmlns:a16="http://schemas.microsoft.com/office/drawing/2014/main" id="{1FC2A141-5012-4DD5-9C84-4722D9B68978}"/>
              </a:ext>
            </a:extLst>
          </p:cNvPr>
          <p:cNvSpPr>
            <a:spLocks noGrp="1"/>
          </p:cNvSpPr>
          <p:nvPr>
            <p:ph type="body" sz="quarter" idx="3"/>
          </p:nvPr>
        </p:nvSpPr>
        <p:spPr>
          <a:xfrm>
            <a:off x="3888022" y="3411764"/>
            <a:ext cx="3310128" cy="576262"/>
          </a:xfrm>
        </p:spPr>
        <p:txBody>
          <a:bodyPr/>
          <a:lstStyle/>
          <a:p>
            <a:r>
              <a:rPr lang="ru-RU" dirty="0">
                <a:solidFill>
                  <a:schemeClr val="tx2">
                    <a:lumMod val="75000"/>
                  </a:schemeClr>
                </a:solidFill>
                <a:latin typeface="Miama Nueva" panose="02000603000000000000" pitchFamily="2" charset="-52"/>
              </a:rPr>
              <a:t>Алексей Осин</a:t>
            </a:r>
          </a:p>
        </p:txBody>
      </p:sp>
      <p:sp>
        <p:nvSpPr>
          <p:cNvPr id="12" name="Текст 11">
            <a:extLst>
              <a:ext uri="{FF2B5EF4-FFF2-40B4-BE49-F238E27FC236}">
                <a16:creationId xmlns:a16="http://schemas.microsoft.com/office/drawing/2014/main" id="{26B20EE2-D5A3-4ACB-8600-CFBDF9CB7168}"/>
              </a:ext>
            </a:extLst>
          </p:cNvPr>
          <p:cNvSpPr>
            <a:spLocks noGrp="1"/>
          </p:cNvSpPr>
          <p:nvPr>
            <p:ph type="body" sz="quarter" idx="13"/>
          </p:nvPr>
        </p:nvSpPr>
        <p:spPr>
          <a:xfrm>
            <a:off x="391000" y="4101156"/>
            <a:ext cx="2940050" cy="1285356"/>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Идейный лидер, </a:t>
            </a:r>
            <a:r>
              <a:rPr lang="ru-RU" dirty="0" err="1">
                <a:latin typeface="Times New Roman" panose="02020603050405020304" pitchFamily="18" charset="0"/>
                <a:cs typeface="Times New Roman" panose="02020603050405020304" pitchFamily="18" charset="0"/>
              </a:rPr>
              <a:t>мультиспециалист</a:t>
            </a:r>
            <a:r>
              <a:rPr lang="ru-RU" dirty="0">
                <a:latin typeface="Times New Roman" panose="02020603050405020304" pitchFamily="18" charset="0"/>
                <a:cs typeface="Times New Roman" panose="02020603050405020304" pitchFamily="18" charset="0"/>
              </a:rPr>
              <a:t>, аналитик, экономист, юрист, диетолог-консультант, тренер по адоптивной физической культуре.</a:t>
            </a:r>
          </a:p>
        </p:txBody>
      </p:sp>
      <p:pic>
        <p:nvPicPr>
          <p:cNvPr id="4" name="Рисунок 3">
            <a:extLst>
              <a:ext uri="{FF2B5EF4-FFF2-40B4-BE49-F238E27FC236}">
                <a16:creationId xmlns:a16="http://schemas.microsoft.com/office/drawing/2014/main" id="{88F2298C-8746-4AF2-86A5-6D8C54996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517" y="4743834"/>
            <a:ext cx="3792483" cy="1629434"/>
          </a:xfrm>
          <a:prstGeom prst="rect">
            <a:avLst/>
          </a:prstGeom>
        </p:spPr>
      </p:pic>
      <p:pic>
        <p:nvPicPr>
          <p:cNvPr id="26" name="Рисунок 25">
            <a:extLst>
              <a:ext uri="{FF2B5EF4-FFF2-40B4-BE49-F238E27FC236}">
                <a16:creationId xmlns:a16="http://schemas.microsoft.com/office/drawing/2014/main" id="{F0859B52-B24C-4093-9467-FA89F9DA4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80" y="1023080"/>
            <a:ext cx="2367665" cy="2403403"/>
          </a:xfrm>
          <a:prstGeom prst="rect">
            <a:avLst/>
          </a:prstGeom>
        </p:spPr>
      </p:pic>
      <p:pic>
        <p:nvPicPr>
          <p:cNvPr id="28" name="Рисунок 27">
            <a:extLst>
              <a:ext uri="{FF2B5EF4-FFF2-40B4-BE49-F238E27FC236}">
                <a16:creationId xmlns:a16="http://schemas.microsoft.com/office/drawing/2014/main" id="{C92B267E-F033-406B-BC76-F1C225AEF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166" y="1130463"/>
            <a:ext cx="2245330" cy="2298537"/>
          </a:xfrm>
          <a:prstGeom prst="rect">
            <a:avLst/>
          </a:prstGeom>
        </p:spPr>
      </p:pic>
    </p:spTree>
    <p:extLst>
      <p:ext uri="{BB962C8B-B14F-4D97-AF65-F5344CB8AC3E}">
        <p14:creationId xmlns:p14="http://schemas.microsoft.com/office/powerpoint/2010/main" val="28976361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A05F7DE-9B4B-4BC0-9757-5DD7250C45DB}"/>
              </a:ext>
            </a:extLst>
          </p:cNvPr>
          <p:cNvSpPr>
            <a:spLocks noGrp="1"/>
          </p:cNvSpPr>
          <p:nvPr>
            <p:ph type="title"/>
          </p:nvPr>
        </p:nvSpPr>
        <p:spPr>
          <a:xfrm>
            <a:off x="721526" y="132205"/>
            <a:ext cx="11061980" cy="6051777"/>
          </a:xfrm>
        </p:spPr>
        <p:txBody>
          <a:bodyPr>
            <a:normAutofit/>
          </a:bodyPr>
          <a:lstStyle/>
          <a:p>
            <a:pPr algn="ctr"/>
            <a:r>
              <a:rPr lang="ru-RU" sz="3500" dirty="0">
                <a:solidFill>
                  <a:srgbClr val="C00000"/>
                </a:solidFill>
                <a:latin typeface="Miama Nueva" panose="02000603000000000000" pitchFamily="2" charset="-52"/>
                <a:ea typeface="Microsoft Sans Serif" panose="020B0604020202020204" pitchFamily="34" charset="0"/>
                <a:cs typeface="Microsoft Sans Serif" panose="020B0604020202020204" pitchFamily="34" charset="0"/>
              </a:rPr>
              <a:t>Многим людям приходится задаваться вопросом </a:t>
            </a:r>
            <a:r>
              <a:rPr lang="ru-RU" sz="3500"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ru-RU" sz="3500" dirty="0">
                <a:solidFill>
                  <a:srgbClr val="C00000"/>
                </a:solidFill>
                <a:latin typeface="Miama Nueva" panose="02000603000000000000" pitchFamily="2" charset="-52"/>
                <a:ea typeface="Microsoft Sans Serif" panose="020B0604020202020204" pitchFamily="34" charset="0"/>
                <a:cs typeface="Microsoft Sans Serif" panose="020B0604020202020204" pitchFamily="34" charset="0"/>
              </a:rPr>
              <a:t>Сколько я могу позволить себе съесть сладкого?»</a:t>
            </a:r>
            <a:br>
              <a:rPr lang="ru-RU" sz="3500" dirty="0">
                <a:solidFill>
                  <a:srgbClr val="0070C0"/>
                </a:solidFill>
                <a:latin typeface="Miama Nueva" panose="02000603000000000000" pitchFamily="2" charset="-52"/>
                <a:ea typeface="Microsoft Sans Serif" panose="020B0604020202020204" pitchFamily="34" charset="0"/>
                <a:cs typeface="Microsoft Sans Serif" panose="020B0604020202020204" pitchFamily="34" charset="0"/>
              </a:rPr>
            </a:br>
            <a:br>
              <a:rPr lang="ru-RU" sz="3500" dirty="0">
                <a:solidFill>
                  <a:schemeClr val="accent2">
                    <a:lumMod val="40000"/>
                    <a:lumOff val="6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ru-RU" sz="3500" dirty="0">
                <a:solidFill>
                  <a:srgbClr val="0070C0"/>
                </a:solidFill>
                <a:latin typeface="Cambria" panose="02040503050406030204" pitchFamily="18" charset="0"/>
                <a:ea typeface="Cambria" panose="02040503050406030204" pitchFamily="18" charset="0"/>
                <a:cs typeface="Microsoft Sans Serif" panose="020B0604020202020204" pitchFamily="34" charset="0"/>
              </a:rPr>
              <a:t>Снижать количество потребляемого сахара необходимо всем людям, а не только пациентам с диабетом. При этом отказ от пирожных и печенья здесь не поможет, так как углеводы входят в состав большого числа продуктов.</a:t>
            </a:r>
            <a:br>
              <a:rPr lang="ru-RU" sz="3500" dirty="0">
                <a:solidFill>
                  <a:srgbClr val="0070C0"/>
                </a:solidFill>
                <a:latin typeface="Comic Sans MS" panose="030F0702030302020204" pitchFamily="66" charset="0"/>
              </a:rPr>
            </a:br>
            <a:endParaRPr lang="ru-RU" sz="35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4698147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a:extLst>
              <a:ext uri="{FF2B5EF4-FFF2-40B4-BE49-F238E27FC236}">
                <a16:creationId xmlns:a16="http://schemas.microsoft.com/office/drawing/2014/main" id="{4306A851-90B3-4530-A057-D76BB3219E3C}"/>
              </a:ext>
            </a:extLst>
          </p:cNvPr>
          <p:cNvSpPr>
            <a:spLocks noGrp="1"/>
          </p:cNvSpPr>
          <p:nvPr>
            <p:ph type="title"/>
          </p:nvPr>
        </p:nvSpPr>
        <p:spPr>
          <a:xfrm>
            <a:off x="259612" y="-150829"/>
            <a:ext cx="9404723" cy="6070630"/>
          </a:xfrm>
        </p:spPr>
        <p:txBody>
          <a:bodyPr/>
          <a:lstStyle/>
          <a:p>
            <a:r>
              <a:rPr lang="ru-RU" sz="4000" dirty="0">
                <a:ln w="0"/>
                <a:solidFill>
                  <a:schemeClr val="tx1"/>
                </a:solidFill>
                <a:latin typeface="Cambria" panose="02040503050406030204" pitchFamily="18" charset="0"/>
                <a:ea typeface="Cambria" panose="02040503050406030204" pitchFamily="18" charset="0"/>
              </a:rPr>
              <a:t>Численность пациентов с диагнозом "сахарный диабет" выросла за 2019 год среди взрослых - на 4,7%, среди детей - на 5,3%. На начало 2020 года было зарегистрировано 5,1 млн заболеваний сахарным диабетом у взрослого населения в России и почти 50 тысяч у детей.</a:t>
            </a:r>
          </a:p>
        </p:txBody>
      </p:sp>
    </p:spTree>
    <p:extLst>
      <p:ext uri="{BB962C8B-B14F-4D97-AF65-F5344CB8AC3E}">
        <p14:creationId xmlns:p14="http://schemas.microsoft.com/office/powerpoint/2010/main" val="32288466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4EBBA61-CD90-49C7-A544-FE0E89A7EBC8}"/>
              </a:ext>
            </a:extLst>
          </p:cNvPr>
          <p:cNvSpPr>
            <a:spLocks noGrp="1"/>
          </p:cNvSpPr>
          <p:nvPr>
            <p:ph type="title"/>
          </p:nvPr>
        </p:nvSpPr>
        <p:spPr>
          <a:xfrm>
            <a:off x="325396" y="348792"/>
            <a:ext cx="8825657" cy="4958498"/>
          </a:xfrm>
        </p:spPr>
        <p:txBody>
          <a:bodyPr>
            <a:normAutofit fontScale="90000"/>
          </a:bodyPr>
          <a:lstStyle/>
          <a:p>
            <a:r>
              <a:rPr lang="ru-RU" sz="3500" dirty="0">
                <a:solidFill>
                  <a:srgbClr val="00B050"/>
                </a:solidFill>
                <a:latin typeface="Cambria" panose="02040503050406030204" pitchFamily="18" charset="0"/>
                <a:ea typeface="Cambria" panose="02040503050406030204" pitchFamily="18" charset="0"/>
              </a:rPr>
              <a:t>Решить проблему просто.</a:t>
            </a:r>
            <a:br>
              <a:rPr lang="ru-RU" sz="3500" dirty="0">
                <a:solidFill>
                  <a:srgbClr val="00B050"/>
                </a:solidFill>
                <a:latin typeface="Cambria" panose="02040503050406030204" pitchFamily="18" charset="0"/>
                <a:ea typeface="Cambria" panose="02040503050406030204" pitchFamily="18" charset="0"/>
              </a:rPr>
            </a:br>
            <a:r>
              <a:rPr lang="ru-RU" sz="3500" dirty="0">
                <a:solidFill>
                  <a:srgbClr val="00B050"/>
                </a:solidFill>
                <a:latin typeface="Cambria" panose="02040503050406030204" pitchFamily="18" charset="0"/>
                <a:ea typeface="Cambria" panose="02040503050406030204" pitchFamily="18" charset="0"/>
              </a:rPr>
              <a:t>Персонализация рационов питания на основе анализов генома и микробиома. Повышение грамотности  населения развитых стран в области питания и в смежных направлениях: более половины населения развитых стран на регулярной основе</a:t>
            </a:r>
            <a:br>
              <a:rPr lang="ru-RU" sz="3500" dirty="0">
                <a:solidFill>
                  <a:srgbClr val="00B050"/>
                </a:solidFill>
                <a:latin typeface="Cambria" panose="02040503050406030204" pitchFamily="18" charset="0"/>
                <a:ea typeface="Cambria" panose="02040503050406030204" pitchFamily="18" charset="0"/>
              </a:rPr>
            </a:br>
            <a:r>
              <a:rPr lang="ru-RU" sz="3500" dirty="0">
                <a:solidFill>
                  <a:srgbClr val="00B050"/>
                </a:solidFill>
                <a:latin typeface="Cambria" panose="02040503050406030204" pitchFamily="18" charset="0"/>
                <a:ea typeface="Cambria" panose="02040503050406030204" pitchFamily="18" charset="0"/>
              </a:rPr>
              <a:t>приобретают специализированные продукты питания и напитки</a:t>
            </a:r>
          </a:p>
        </p:txBody>
      </p:sp>
    </p:spTree>
    <p:extLst>
      <p:ext uri="{BB962C8B-B14F-4D97-AF65-F5344CB8AC3E}">
        <p14:creationId xmlns:p14="http://schemas.microsoft.com/office/powerpoint/2010/main" val="12492569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23C6C98-E777-49EC-BC04-A697B5A44E75}"/>
              </a:ext>
            </a:extLst>
          </p:cNvPr>
          <p:cNvSpPr>
            <a:spLocks noGrp="1"/>
          </p:cNvSpPr>
          <p:nvPr>
            <p:ph type="title"/>
          </p:nvPr>
        </p:nvSpPr>
        <p:spPr>
          <a:xfrm>
            <a:off x="646111" y="452718"/>
            <a:ext cx="9404723" cy="2215068"/>
          </a:xfrm>
        </p:spPr>
        <p:txBody>
          <a:bodyPr>
            <a:noAutofit/>
          </a:bodyPr>
          <a:lstStyle/>
          <a:p>
            <a:pPr>
              <a:lnSpc>
                <a:spcPts val="5040"/>
              </a:lnSpc>
            </a:pPr>
            <a:r>
              <a:rPr lang="ru-RU" sz="3000" dirty="0">
                <a:solidFill>
                  <a:srgbClr val="00B050"/>
                </a:solidFill>
                <a:latin typeface="Miama Nueva" panose="02000603000000000000" pitchFamily="2" charset="-52"/>
              </a:rPr>
              <a:t>RAW десерты – это шикарно оформленные и исключительно вкусные десерты.</a:t>
            </a:r>
            <a:endParaRPr lang="ru-RU" sz="3000" dirty="0">
              <a:solidFill>
                <a:srgbClr val="00B050"/>
              </a:solidFill>
            </a:endParaRPr>
          </a:p>
        </p:txBody>
      </p:sp>
      <p:pic>
        <p:nvPicPr>
          <p:cNvPr id="7" name="Объект 6">
            <a:extLst>
              <a:ext uri="{FF2B5EF4-FFF2-40B4-BE49-F238E27FC236}">
                <a16:creationId xmlns:a16="http://schemas.microsoft.com/office/drawing/2014/main" id="{CD798484-340D-415D-AB2B-DB70A6D9D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525" y="2320140"/>
            <a:ext cx="5803466" cy="3740150"/>
          </a:xfrm>
        </p:spPr>
      </p:pic>
    </p:spTree>
    <p:extLst>
      <p:ext uri="{BB962C8B-B14F-4D97-AF65-F5344CB8AC3E}">
        <p14:creationId xmlns:p14="http://schemas.microsoft.com/office/powerpoint/2010/main" val="28635099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C864BD9-7CB8-46F0-9C21-25B66AE49BCB}"/>
              </a:ext>
            </a:extLst>
          </p:cNvPr>
          <p:cNvSpPr>
            <a:spLocks noGrp="1"/>
          </p:cNvSpPr>
          <p:nvPr>
            <p:ph type="title"/>
          </p:nvPr>
        </p:nvSpPr>
        <p:spPr>
          <a:xfrm>
            <a:off x="320822" y="103695"/>
            <a:ext cx="4952218" cy="4600280"/>
          </a:xfrm>
        </p:spPr>
        <p:txBody>
          <a:bodyPr>
            <a:normAutofit/>
          </a:bodyPr>
          <a:lstStyle/>
          <a:p>
            <a:pPr>
              <a:lnSpc>
                <a:spcPct val="100000"/>
              </a:lnSpc>
            </a:pPr>
            <a:r>
              <a:rPr lang="ru-RU" sz="3000" dirty="0">
                <a:solidFill>
                  <a:srgbClr val="00B050"/>
                </a:solidFill>
                <a:latin typeface="Miama Nueva" panose="02000603000000000000" pitchFamily="2" charset="-52"/>
              </a:rPr>
              <a:t>Все десерты приготовлены в основном  без выпекания, без муки, яиц, молока и сахара</a:t>
            </a:r>
            <a:r>
              <a:rPr lang="ru-RU" dirty="0">
                <a:solidFill>
                  <a:srgbClr val="00B050"/>
                </a:solidFill>
                <a:latin typeface="Miama Nueva" panose="02000603000000000000" pitchFamily="2" charset="-52"/>
              </a:rPr>
              <a:t>.</a:t>
            </a:r>
          </a:p>
        </p:txBody>
      </p:sp>
      <p:pic>
        <p:nvPicPr>
          <p:cNvPr id="7" name="Объект 6">
            <a:extLst>
              <a:ext uri="{FF2B5EF4-FFF2-40B4-BE49-F238E27FC236}">
                <a16:creationId xmlns:a16="http://schemas.microsoft.com/office/drawing/2014/main" id="{85BDC840-32B1-4985-ACAF-EA3E48F92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7700" y="574693"/>
            <a:ext cx="6281738" cy="4008616"/>
          </a:xfrm>
        </p:spPr>
      </p:pic>
    </p:spTree>
    <p:extLst>
      <p:ext uri="{BB962C8B-B14F-4D97-AF65-F5344CB8AC3E}">
        <p14:creationId xmlns:p14="http://schemas.microsoft.com/office/powerpoint/2010/main" val="10070569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3703E8-9C8A-4733-9086-0D8CFD1D2440}"/>
              </a:ext>
            </a:extLst>
          </p:cNvPr>
          <p:cNvSpPr>
            <a:spLocks noGrp="1"/>
          </p:cNvSpPr>
          <p:nvPr>
            <p:ph type="title"/>
          </p:nvPr>
        </p:nvSpPr>
        <p:spPr>
          <a:xfrm>
            <a:off x="888631" y="282804"/>
            <a:ext cx="3947320" cy="4911365"/>
          </a:xfrm>
        </p:spPr>
        <p:txBody>
          <a:bodyPr>
            <a:noAutofit/>
          </a:bodyPr>
          <a:lstStyle/>
          <a:p>
            <a:r>
              <a:rPr lang="ru-RU" sz="2400" dirty="0">
                <a:solidFill>
                  <a:srgbClr val="00B050"/>
                </a:solidFill>
                <a:latin typeface="Miama Nueva" panose="02000603000000000000" pitchFamily="2" charset="-52"/>
              </a:rPr>
              <a:t>В основе каждого из них питательные орехи, свежие фрукты и ягоды, кокосовые сливки, какао, кэроб и другие продукты растительного происхождения</a:t>
            </a:r>
          </a:p>
        </p:txBody>
      </p:sp>
      <p:pic>
        <p:nvPicPr>
          <p:cNvPr id="5" name="Объект 4">
            <a:extLst>
              <a:ext uri="{FF2B5EF4-FFF2-40B4-BE49-F238E27FC236}">
                <a16:creationId xmlns:a16="http://schemas.microsoft.com/office/drawing/2014/main" id="{3CD74C7A-9CD5-457C-8F23-9E44B61219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247" y="564438"/>
            <a:ext cx="6281738" cy="4179953"/>
          </a:xfrm>
        </p:spPr>
      </p:pic>
    </p:spTree>
    <p:extLst>
      <p:ext uri="{BB962C8B-B14F-4D97-AF65-F5344CB8AC3E}">
        <p14:creationId xmlns:p14="http://schemas.microsoft.com/office/powerpoint/2010/main" val="22515765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1BE20-B001-4DBD-A39E-EC66A1985586}"/>
              </a:ext>
            </a:extLst>
          </p:cNvPr>
          <p:cNvSpPr>
            <a:spLocks noGrp="1"/>
          </p:cNvSpPr>
          <p:nvPr>
            <p:ph type="title"/>
          </p:nvPr>
        </p:nvSpPr>
        <p:spPr>
          <a:xfrm>
            <a:off x="101221" y="260405"/>
            <a:ext cx="9404723" cy="1400530"/>
          </a:xfrm>
        </p:spPr>
        <p:txBody>
          <a:bodyPr>
            <a:normAutofit fontScale="90000"/>
          </a:bodyPr>
          <a:lstStyle/>
          <a:p>
            <a:r>
              <a:rPr lang="ru-RU" sz="3000" dirty="0">
                <a:solidFill>
                  <a:srgbClr val="00B050"/>
                </a:solidFill>
                <a:latin typeface="Miama Nueva" panose="02000603000000000000" pitchFamily="2" charset="-52"/>
              </a:rPr>
              <a:t>Каждый десерт делается вручную и получается особенным, непохожим на другие</a:t>
            </a:r>
          </a:p>
        </p:txBody>
      </p:sp>
      <p:pic>
        <p:nvPicPr>
          <p:cNvPr id="5" name="Объект 4">
            <a:extLst>
              <a:ext uri="{FF2B5EF4-FFF2-40B4-BE49-F238E27FC236}">
                <a16:creationId xmlns:a16="http://schemas.microsoft.com/office/drawing/2014/main" id="{5E4C7628-A609-4C60-9483-B4F44EBD54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394" y="1495316"/>
            <a:ext cx="7076351" cy="4422720"/>
          </a:xfrm>
        </p:spPr>
      </p:pic>
    </p:spTree>
    <p:extLst>
      <p:ext uri="{BB962C8B-B14F-4D97-AF65-F5344CB8AC3E}">
        <p14:creationId xmlns:p14="http://schemas.microsoft.com/office/powerpoint/2010/main" val="42352412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DBF56DC-EA26-4043-97C4-8C79E67FA827}"/>
              </a:ext>
            </a:extLst>
          </p:cNvPr>
          <p:cNvSpPr>
            <a:spLocks noGrp="1"/>
          </p:cNvSpPr>
          <p:nvPr>
            <p:ph type="title"/>
          </p:nvPr>
        </p:nvSpPr>
        <p:spPr>
          <a:xfrm>
            <a:off x="247608" y="153479"/>
            <a:ext cx="10263278" cy="2456442"/>
          </a:xfrm>
        </p:spPr>
        <p:txBody>
          <a:bodyPr>
            <a:noAutofit/>
          </a:bodyPr>
          <a:lstStyle/>
          <a:p>
            <a:r>
              <a:rPr lang="ru-RU" sz="4000" dirty="0">
                <a:solidFill>
                  <a:srgbClr val="00B050"/>
                </a:solidFill>
                <a:latin typeface="Miama Nueva" panose="02000603000000000000" pitchFamily="2" charset="-52"/>
              </a:rPr>
              <a:t>Raw можно перевести с английского как «живой». </a:t>
            </a:r>
          </a:p>
        </p:txBody>
      </p:sp>
      <p:pic>
        <p:nvPicPr>
          <p:cNvPr id="6" name="Объект 5">
            <a:extLst>
              <a:ext uri="{FF2B5EF4-FFF2-40B4-BE49-F238E27FC236}">
                <a16:creationId xmlns:a16="http://schemas.microsoft.com/office/drawing/2014/main" id="{4B32488A-1677-427A-ABCB-9E00F70AA7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0076" y="1739465"/>
            <a:ext cx="6281738" cy="4488256"/>
          </a:xfrm>
        </p:spPr>
      </p:pic>
    </p:spTree>
    <p:extLst>
      <p:ext uri="{BB962C8B-B14F-4D97-AF65-F5344CB8AC3E}">
        <p14:creationId xmlns:p14="http://schemas.microsoft.com/office/powerpoint/2010/main" val="25812667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194</TotalTime>
  <Words>606</Words>
  <Application>Microsoft Office PowerPoint</Application>
  <PresentationFormat>Широкоэкранный</PresentationFormat>
  <Paragraphs>22</Paragraphs>
  <Slides>15</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Calibri</vt:lpstr>
      <vt:lpstr>Cambria</vt:lpstr>
      <vt:lpstr>Comic Sans MS</vt:lpstr>
      <vt:lpstr>Impact</vt:lpstr>
      <vt:lpstr>Miama Nueva</vt:lpstr>
      <vt:lpstr>Microsoft Sans Serif</vt:lpstr>
      <vt:lpstr>Segoe Script</vt:lpstr>
      <vt:lpstr>Times New Roman</vt:lpstr>
      <vt:lpstr>Главное мероприятие</vt:lpstr>
      <vt:lpstr>RAW десерты</vt:lpstr>
      <vt:lpstr>Многим людям приходится задаваться вопросом «Сколько я могу позволить себе съесть сладкого?»  Снижать количество потребляемого сахара необходимо всем людям, а не только пациентам с диабетом. При этом отказ от пирожных и печенья здесь не поможет, так как углеводы входят в состав большого числа продуктов. </vt:lpstr>
      <vt:lpstr>Численность пациентов с диагнозом "сахарный диабет" выросла за 2019 год среди взрослых - на 4,7%, среди детей - на 5,3%. На начало 2020 года было зарегистрировано 5,1 млн заболеваний сахарным диабетом у взрослого населения в России и почти 50 тысяч у детей.</vt:lpstr>
      <vt:lpstr>Решить проблему просто. Персонализация рационов питания на основе анализов генома и микробиома. Повышение грамотности  населения развитых стран в области питания и в смежных направлениях: более половины населения развитых стран на регулярной основе приобретают специализированные продукты питания и напитки</vt:lpstr>
      <vt:lpstr>RAW десерты – это шикарно оформленные и исключительно вкусные десерты.</vt:lpstr>
      <vt:lpstr>Все десерты приготовлены в основном  без выпекания, без муки, яиц, молока и сахара.</vt:lpstr>
      <vt:lpstr>В основе каждого из них питательные орехи, свежие фрукты и ягоды, кокосовые сливки, какао, кэроб и другие продукты растительного происхождения</vt:lpstr>
      <vt:lpstr>Каждый десерт делается вручную и получается особенным, непохожим на другие</vt:lpstr>
      <vt:lpstr>Raw можно перевести с английского как «живой». </vt:lpstr>
      <vt:lpstr>СОГЛАСНО АНАЛИТИЧЕСКИМ ДАННЫМ, СЕГМЕНТ РЫНКА ПРОДУКТОВ ДЛЯ СПЕЦАЛИЗИРОВАННОГО И ФУНКЦИОНАЛЬНОГО ПИТАНИЯ (В2С) К 2035 ГОДУ СОСТАВИТ БОЛЕЕ  157 млрд.долларов</vt:lpstr>
      <vt:lpstr>Целевая аудитория </vt:lpstr>
      <vt:lpstr>Рынок полезных продуктов только-только формируется. Люди понимают, что это, и уделяют им достаточное внимание.</vt:lpstr>
      <vt:lpstr>1. Понятные механизмы привлечения клиентов Можно быть уверенным, что легко создастся поток клиентов из социальных сетей и контекстной рекламы.    2. Уникальный конкурентный продукт RAW-десерты в России — ещё очень молодой, но уже очень востребованный продукт. Здоровое питание и образ жизни становится всё более модным. В то же время количество людей с лишним весом и различными заболеваниями также велико. Все они являются нашей целевой аудиторией.   3. Быстрая окупаемость вложений вложения окупаются уже на второй месяц. задача создать сеть по всей России.  4. Всесезонность бизнеса Десерты отлично продаются в любое время года. </vt:lpstr>
      <vt:lpstr>5. Отсутствие рисков Даже если вдруг по каким-то причинам надоест заниматься данным бизнесом или есть желание переехать в другой город, можно продать бизнес с учётом его возросшей стоимости (наработанная база постоянных клиентов позволит продать бизнес заметно дороже первоначальных вложений).  6. Низкая конкуренция Если в Москве спрос на подобные десерты уже удовлетворяет несколько компаний, мощностей которых всё равно не хватает, то в регионах предложение в данной нише практически отсутствует при стабильно высоком спросе.   7. Стабильно высокий спрос На качественные эко-продукты, ориентированные на средний класс и выше держится стабильно высокий спрос, независимо от экономических кризисов и геополитических обстоятельств.  </vt:lpstr>
      <vt:lpstr>Команда проекта RAW десерты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dc:creator>
  <cp:lastModifiedBy>Павел</cp:lastModifiedBy>
  <cp:revision>21</cp:revision>
  <dcterms:created xsi:type="dcterms:W3CDTF">2021-06-09T18:00:29Z</dcterms:created>
  <dcterms:modified xsi:type="dcterms:W3CDTF">2021-06-13T18:19:57Z</dcterms:modified>
</cp:coreProperties>
</file>