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3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11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11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07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56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65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62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74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5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05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5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78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46A88-0D06-447B-BC4E-094D7C70A6D5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E1E8F-E312-4A85-B421-F004458CA9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 dirty="0">
                <a:solidFill>
                  <a:srgbClr val="8E01FF"/>
                </a:solidFill>
                <a:latin typeface="Raleway SemiBold"/>
              </a:rPr>
              <a:t>ЮНИТ-ЭКОНОМИКА</a:t>
            </a:r>
            <a:endParaRPr dirty="0"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32746" y="212959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4303" y="223918"/>
            <a:ext cx="498548" cy="498548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B071C559-430D-22EC-6265-432FE450C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420531"/>
              </p:ext>
            </p:extLst>
          </p:nvPr>
        </p:nvGraphicFramePr>
        <p:xfrm>
          <a:off x="180030" y="976071"/>
          <a:ext cx="7830870" cy="3582651"/>
        </p:xfrm>
        <a:graphic>
          <a:graphicData uri="http://schemas.openxmlformats.org/drawingml/2006/table">
            <a:tbl>
              <a:tblPr/>
              <a:tblGrid>
                <a:gridCol w="616425">
                  <a:extLst>
                    <a:ext uri="{9D8B030D-6E8A-4147-A177-3AD203B41FA5}">
                      <a16:colId xmlns:a16="http://schemas.microsoft.com/office/drawing/2014/main" xmlns="" val="383441583"/>
                    </a:ext>
                  </a:extLst>
                </a:gridCol>
                <a:gridCol w="502272">
                  <a:extLst>
                    <a:ext uri="{9D8B030D-6E8A-4147-A177-3AD203B41FA5}">
                      <a16:colId xmlns:a16="http://schemas.microsoft.com/office/drawing/2014/main" xmlns="" val="2620823730"/>
                    </a:ext>
                  </a:extLst>
                </a:gridCol>
                <a:gridCol w="540323">
                  <a:extLst>
                    <a:ext uri="{9D8B030D-6E8A-4147-A177-3AD203B41FA5}">
                      <a16:colId xmlns:a16="http://schemas.microsoft.com/office/drawing/2014/main" xmlns="" val="1215107607"/>
                    </a:ext>
                  </a:extLst>
                </a:gridCol>
                <a:gridCol w="578373">
                  <a:extLst>
                    <a:ext uri="{9D8B030D-6E8A-4147-A177-3AD203B41FA5}">
                      <a16:colId xmlns:a16="http://schemas.microsoft.com/office/drawing/2014/main" xmlns="" val="684073715"/>
                    </a:ext>
                  </a:extLst>
                </a:gridCol>
                <a:gridCol w="707746">
                  <a:extLst>
                    <a:ext uri="{9D8B030D-6E8A-4147-A177-3AD203B41FA5}">
                      <a16:colId xmlns:a16="http://schemas.microsoft.com/office/drawing/2014/main" xmlns="" val="3772230976"/>
                    </a:ext>
                  </a:extLst>
                </a:gridCol>
                <a:gridCol w="745798">
                  <a:extLst>
                    <a:ext uri="{9D8B030D-6E8A-4147-A177-3AD203B41FA5}">
                      <a16:colId xmlns:a16="http://schemas.microsoft.com/office/drawing/2014/main" xmlns="" val="1798398925"/>
                    </a:ext>
                  </a:extLst>
                </a:gridCol>
                <a:gridCol w="578373">
                  <a:extLst>
                    <a:ext uri="{9D8B030D-6E8A-4147-A177-3AD203B41FA5}">
                      <a16:colId xmlns:a16="http://schemas.microsoft.com/office/drawing/2014/main" xmlns="" val="481989293"/>
                    </a:ext>
                  </a:extLst>
                </a:gridCol>
                <a:gridCol w="578373">
                  <a:extLst>
                    <a:ext uri="{9D8B030D-6E8A-4147-A177-3AD203B41FA5}">
                      <a16:colId xmlns:a16="http://schemas.microsoft.com/office/drawing/2014/main" xmlns="" val="1306357376"/>
                    </a:ext>
                  </a:extLst>
                </a:gridCol>
                <a:gridCol w="578373">
                  <a:extLst>
                    <a:ext uri="{9D8B030D-6E8A-4147-A177-3AD203B41FA5}">
                      <a16:colId xmlns:a16="http://schemas.microsoft.com/office/drawing/2014/main" xmlns="" val="3804970941"/>
                    </a:ext>
                  </a:extLst>
                </a:gridCol>
                <a:gridCol w="578373">
                  <a:extLst>
                    <a:ext uri="{9D8B030D-6E8A-4147-A177-3AD203B41FA5}">
                      <a16:colId xmlns:a16="http://schemas.microsoft.com/office/drawing/2014/main" xmlns="" val="319948744"/>
                    </a:ext>
                  </a:extLst>
                </a:gridCol>
                <a:gridCol w="578373">
                  <a:extLst>
                    <a:ext uri="{9D8B030D-6E8A-4147-A177-3AD203B41FA5}">
                      <a16:colId xmlns:a16="http://schemas.microsoft.com/office/drawing/2014/main" xmlns="" val="3055398434"/>
                    </a:ext>
                  </a:extLst>
                </a:gridCol>
                <a:gridCol w="578373">
                  <a:extLst>
                    <a:ext uri="{9D8B030D-6E8A-4147-A177-3AD203B41FA5}">
                      <a16:colId xmlns:a16="http://schemas.microsoft.com/office/drawing/2014/main" xmlns="" val="3886794941"/>
                    </a:ext>
                  </a:extLst>
                </a:gridCol>
                <a:gridCol w="669695">
                  <a:extLst>
                    <a:ext uri="{9D8B030D-6E8A-4147-A177-3AD203B41FA5}">
                      <a16:colId xmlns:a16="http://schemas.microsoft.com/office/drawing/2014/main" xmlns="" val="1556116891"/>
                    </a:ext>
                  </a:extLst>
                </a:gridCol>
              </a:tblGrid>
              <a:tr h="488543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Шаблон юнит экономики</a:t>
                      </a:r>
                      <a:endParaRPr lang="ru-RU" sz="800" b="1" i="0" u="none" strike="noStrike" dirty="0">
                        <a:solidFill>
                          <a:srgbClr val="D22A19"/>
                        </a:solidFill>
                        <a:effectLst/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5588500"/>
                  </a:ext>
                </a:extLst>
              </a:tr>
              <a:tr h="360591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12161D"/>
                          </a:highlight>
                        </a:rPr>
                        <a:t>UA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12161D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12161D"/>
                          </a:highlight>
                        </a:rPr>
                        <a:t>C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12161D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12161D"/>
                          </a:highlight>
                        </a:rPr>
                        <a:t>B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12161D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12161D"/>
                          </a:highlight>
                        </a:rPr>
                        <a:t>AVP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12161D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highlight>
                            <a:srgbClr val="12161D"/>
                          </a:highlight>
                        </a:rPr>
                        <a:t>COGS</a:t>
                      </a:r>
                      <a:endParaRPr lang="en-US" sz="600" b="1" i="0" u="none" strike="noStrike">
                        <a:solidFill>
                          <a:schemeClr val="bg1"/>
                        </a:solidFill>
                        <a:effectLst/>
                        <a:highlight>
                          <a:srgbClr val="12161D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highlight>
                            <a:srgbClr val="12161D"/>
                          </a:highlight>
                        </a:rPr>
                        <a:t>1COGS</a:t>
                      </a:r>
                      <a:endParaRPr lang="en-US" sz="600" b="1" i="0" u="none" strike="noStrike">
                        <a:solidFill>
                          <a:schemeClr val="bg1"/>
                        </a:solidFill>
                        <a:effectLst/>
                        <a:highlight>
                          <a:srgbClr val="12161D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highlight>
                            <a:srgbClr val="12161D"/>
                          </a:highlight>
                        </a:rPr>
                        <a:t>APC</a:t>
                      </a:r>
                      <a:endParaRPr lang="en-US" sz="600" b="1" i="0" u="none" strike="noStrike">
                        <a:solidFill>
                          <a:schemeClr val="bg1"/>
                        </a:solidFill>
                        <a:effectLst/>
                        <a:highlight>
                          <a:srgbClr val="12161D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highlight>
                            <a:srgbClr val="12161D"/>
                          </a:highlight>
                        </a:rPr>
                        <a:t>ARPC</a:t>
                      </a:r>
                      <a:endParaRPr lang="en-US" sz="600" b="1" i="0" u="none" strike="noStrike">
                        <a:solidFill>
                          <a:schemeClr val="bg1"/>
                        </a:solidFill>
                        <a:effectLst/>
                        <a:highlight>
                          <a:srgbClr val="12161D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highlight>
                            <a:srgbClr val="12161D"/>
                          </a:highlight>
                        </a:rPr>
                        <a:t>ARPU</a:t>
                      </a:r>
                      <a:endParaRPr lang="en-US" sz="600" b="1" i="0" u="none" strike="noStrike">
                        <a:solidFill>
                          <a:schemeClr val="bg1"/>
                        </a:solidFill>
                        <a:effectLst/>
                        <a:highlight>
                          <a:srgbClr val="12161D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highlight>
                            <a:srgbClr val="12161D"/>
                          </a:highlight>
                        </a:rPr>
                        <a:t>AC</a:t>
                      </a:r>
                      <a:endParaRPr lang="en-US" sz="600" b="1" i="0" u="none" strike="noStrike">
                        <a:solidFill>
                          <a:schemeClr val="bg1"/>
                        </a:solidFill>
                        <a:effectLst/>
                        <a:highlight>
                          <a:srgbClr val="12161D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highlight>
                            <a:srgbClr val="12161D"/>
                          </a:highlight>
                        </a:rPr>
                        <a:t>CAC</a:t>
                      </a:r>
                      <a:endParaRPr lang="en-US" sz="600" b="1" i="0" u="none" strike="noStrike">
                        <a:solidFill>
                          <a:schemeClr val="bg1"/>
                        </a:solidFill>
                        <a:effectLst/>
                        <a:highlight>
                          <a:srgbClr val="12161D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solidFill>
                            <a:schemeClr val="bg1"/>
                          </a:solidFill>
                          <a:effectLst/>
                          <a:highlight>
                            <a:srgbClr val="12161D"/>
                          </a:highlight>
                        </a:rPr>
                        <a:t>CPA</a:t>
                      </a:r>
                      <a:endParaRPr lang="en-US" sz="600" b="1" i="0" u="none" strike="noStrike">
                        <a:solidFill>
                          <a:schemeClr val="bg1"/>
                        </a:solidFill>
                        <a:effectLst/>
                        <a:highlight>
                          <a:srgbClr val="12161D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12161D"/>
                          </a:highlight>
                        </a:rPr>
                        <a:t>CM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effectLst/>
                        <a:highlight>
                          <a:srgbClr val="12161D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:a16="http://schemas.microsoft.com/office/drawing/2014/main" xmlns="" val="1232676434"/>
                  </a:ext>
                </a:extLst>
              </a:tr>
              <a:tr h="697919"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  <a:highlight>
                            <a:srgbClr val="FFFFFF"/>
                          </a:highlight>
                        </a:rPr>
                        <a:t>User Acquisition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  <a:highlight>
                            <a:srgbClr val="FFFFFF"/>
                          </a:highlight>
                        </a:rPr>
                        <a:t>Conversion Rate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  <a:highlight>
                            <a:srgbClr val="FFFFFF"/>
                          </a:highlight>
                        </a:rPr>
                        <a:t>Buyers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  <a:highlight>
                            <a:srgbClr val="FFFFFF"/>
                          </a:highlight>
                        </a:rPr>
                        <a:t>Average Price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Cost of Goods Sold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First Sale Cogs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Average Payment Count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Average Revenue per Customer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Average Revenue per User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Acquisition Cost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Customer Acquisition Cost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Cost per Acquisition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Contribution Margin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:a16="http://schemas.microsoft.com/office/drawing/2014/main" xmlns="" val="3096304078"/>
                  </a:ext>
                </a:extLst>
              </a:tr>
              <a:tr h="1058510"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  <a:highlight>
                            <a:srgbClr val="FFFFFF"/>
                          </a:highlight>
                        </a:rPr>
                        <a:t>Количество привлеченных пользователей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  <a:highlight>
                            <a:srgbClr val="FFFFFF"/>
                          </a:highlight>
                        </a:rPr>
                        <a:t>Конверсия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  <a:highlight>
                            <a:srgbClr val="FFFFFF"/>
                          </a:highlight>
                        </a:rPr>
                        <a:t>Количество покупателей (первых покупок)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  <a:highlight>
                            <a:srgbClr val="FFFFFF"/>
                          </a:highlight>
                        </a:rPr>
                        <a:t>Средний чек заказа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  <a:highlight>
                            <a:srgbClr val="FFFFFF"/>
                          </a:highlight>
                        </a:rPr>
                        <a:t>Себестоимость проданных товаров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  <a:highlight>
                            <a:srgbClr val="FFFFFF"/>
                          </a:highlight>
                        </a:rPr>
                        <a:t>Дополнительные расходы на первую продажу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  <a:highlight>
                            <a:srgbClr val="FFFFFF"/>
                          </a:highlight>
                        </a:rPr>
                        <a:t>Среднее число платежей за выбранный период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  <a:highlight>
                            <a:srgbClr val="FFFFFF"/>
                          </a:highlight>
                        </a:rPr>
                        <a:t>Средний доход на одного клиента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  <a:highlight>
                            <a:srgbClr val="FFFFFF"/>
                          </a:highlight>
                        </a:rPr>
                        <a:t>Средний доход на одного пользователя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  <a:highlight>
                            <a:srgbClr val="FFFFFF"/>
                          </a:highlight>
                        </a:rPr>
                        <a:t>Маркетинговый бюджет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  <a:highlight>
                            <a:srgbClr val="FFFFFF"/>
                          </a:highlight>
                        </a:rPr>
                        <a:t>Стоимость привлечения одного клиента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  <a:highlight>
                            <a:srgbClr val="FFFFFF"/>
                          </a:highlight>
                        </a:rPr>
                        <a:t>Стоимость привлечения одного пользователя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  <a:highlight>
                            <a:srgbClr val="FFFFFF"/>
                          </a:highlight>
                        </a:rPr>
                        <a:t>Маржинальная прибыль </a:t>
                      </a:r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Raleway" panose="020B0703030101060003" pitchFamily="34" charset="-52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:a16="http://schemas.microsoft.com/office/drawing/2014/main" xmlns="" val="211284164"/>
                  </a:ext>
                </a:extLst>
              </a:tr>
              <a:tr h="244272"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768 000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20,00%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153 600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р.8 900,00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р.6 600,00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12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р.27 600,00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р.5 520,00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р.195 000,00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р.1,27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р.0,25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р.4 239 165 000,00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:a16="http://schemas.microsoft.com/office/drawing/2014/main" xmlns="" val="2987870052"/>
                  </a:ext>
                </a:extLst>
              </a:tr>
              <a:tr h="244272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:a16="http://schemas.microsoft.com/office/drawing/2014/main" xmlns="" val="2271330918"/>
                  </a:ext>
                </a:extLst>
              </a:tr>
              <a:tr h="244272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:a16="http://schemas.microsoft.com/office/drawing/2014/main" xmlns="" val="942215742"/>
                  </a:ext>
                </a:extLst>
              </a:tr>
              <a:tr h="244272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48" marR="5748" marT="5748" marB="0" anchor="b"/>
                </a:tc>
                <a:extLst>
                  <a:ext uri="{0D108BD9-81ED-4DB2-BD59-A6C34878D82A}">
                    <a16:rowId xmlns:a16="http://schemas.microsoft.com/office/drawing/2014/main" xmlns="" val="3814950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276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125</Words>
  <Application>Microsoft Office PowerPoint</Application>
  <PresentationFormat>Экран (16:9)</PresentationFormat>
  <Paragraphs>54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мобильного приложения в индустрии красоты</dc:title>
  <dc:creator>user</dc:creator>
  <cp:lastModifiedBy>user</cp:lastModifiedBy>
  <cp:revision>6</cp:revision>
  <dcterms:created xsi:type="dcterms:W3CDTF">2024-05-28T14:31:42Z</dcterms:created>
  <dcterms:modified xsi:type="dcterms:W3CDTF">2024-05-28T14:37:03Z</dcterms:modified>
</cp:coreProperties>
</file>