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3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9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3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6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3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1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CAFE-9520-4F23-8508-4CC432A07C4E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02CD-7729-421B-A7A0-3A9C02D39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6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456" y="910827"/>
            <a:ext cx="404664" cy="1790701"/>
          </a:xfrm>
        </p:spPr>
        <p:txBody>
          <a:bodyPr/>
          <a:lstStyle/>
          <a:p>
            <a:endParaRPr lang="ru-RU" sz="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8225" y="3253290"/>
            <a:ext cx="8604225" cy="1640405"/>
          </a:xfrm>
        </p:spPr>
        <p:txBody>
          <a:bodyPr numCol="2"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медицинская грамотность.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информированность населения о проблеме избыточного веса.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достоверность информации.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обращаемость населения к медицинским специалистам.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доступность постоянного мониторинга пациентов для лечащего врача.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на обследование пациента.</a:t>
            </a:r>
          </a:p>
          <a:p>
            <a:pPr marL="342900" indent="-342900" algn="l">
              <a:buAutoNum type="arabicPeriod"/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процент внедрения прецизионного подхода при лечении ожирения. 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макроэкономическом уровне это ведёт к изменению ВВП (сокращение ВВП примерно на 3,5 %) в Российской федерации и увеличивает фискальное давление.</a:t>
            </a:r>
          </a:p>
          <a:p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Российская Федерация выделяет 8,4 % от общего бюджета на сферу Здравоохранения с целью лечения осложнений избыточной массы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568444" cy="85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61" y="866363"/>
            <a:ext cx="2052228" cy="2034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006" y="853199"/>
            <a:ext cx="3078342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/>
          <p:nvPr/>
        </p:nvSpPr>
        <p:spPr bwMode="auto">
          <a:xfrm>
            <a:off x="564210" y="212959"/>
            <a:ext cx="7062509" cy="498548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 defTabSz="685769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3100">
                <a:solidFill>
                  <a:srgbClr val="8E01FF"/>
                </a:solidFill>
                <a:latin typeface="Raleway SemiBold"/>
              </a:rPr>
              <a:t>РЕШЕНИЕ</a:t>
            </a:r>
            <a:endParaRPr/>
          </a:p>
        </p:txBody>
      </p:sp>
      <p:grpSp>
        <p:nvGrpSpPr>
          <p:cNvPr id="19" name="Google Shape;132;p26"/>
          <p:cNvGrpSpPr/>
          <p:nvPr/>
        </p:nvGrpSpPr>
        <p:grpSpPr bwMode="auto">
          <a:xfrm>
            <a:off x="0" y="760770"/>
            <a:ext cx="4572000" cy="82788"/>
            <a:chOff x="0" y="692501"/>
            <a:chExt cx="2624940" cy="97200"/>
          </a:xfrm>
        </p:grpSpPr>
        <p:sp>
          <p:nvSpPr>
            <p:cNvPr id="2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5" name="Google Shape;107;p25"/>
          <p:cNvSpPr txBox="1">
            <a:spLocks noGrp="1"/>
          </p:cNvSpPr>
          <p:nvPr>
            <p:ph type="body" idx="1"/>
          </p:nvPr>
        </p:nvSpPr>
        <p:spPr bwMode="auto">
          <a:xfrm>
            <a:off x="4642381" y="43662"/>
            <a:ext cx="3871404" cy="582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>
              <a:spcAft>
                <a:spcPts val="75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</a:defRPr>
            </a:pPr>
            <a:endParaRPr dirty="0"/>
          </a:p>
        </p:txBody>
      </p:sp>
      <p:sp>
        <p:nvSpPr>
          <p:cNvPr id="2" name="Google Shape;146;p27"/>
          <p:cNvSpPr/>
          <p:nvPr/>
        </p:nvSpPr>
        <p:spPr bwMode="auto">
          <a:xfrm>
            <a:off x="-7150" y="222978"/>
            <a:ext cx="515925" cy="515925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7150" y="213568"/>
            <a:ext cx="504788" cy="504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2" y="1815666"/>
            <a:ext cx="8381198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/>
          <p:nvPr/>
        </p:nvSpPr>
        <p:spPr bwMode="auto">
          <a:xfrm>
            <a:off x="564210" y="212959"/>
            <a:ext cx="7062509" cy="498548"/>
          </a:xfrm>
          <a:prstGeom prst="rect">
            <a:avLst/>
          </a:prstGeom>
          <a:ln w="12700">
            <a:miter lim="400000"/>
          </a:ln>
        </p:spPr>
        <p:txBody>
          <a:bodyPr wrap="square" lIns="34289" tIns="34289" rIns="34289" bIns="34289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 defTabSz="685769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3100">
                <a:solidFill>
                  <a:srgbClr val="8E01FF"/>
                </a:solidFill>
                <a:latin typeface="Raleway SemiBold"/>
              </a:rPr>
              <a:t>ЦЕННОСТНОЕ ПРЕДЛОЖЕНИЕ</a:t>
            </a:r>
            <a:endParaRPr/>
          </a:p>
        </p:txBody>
      </p:sp>
      <p:grpSp>
        <p:nvGrpSpPr>
          <p:cNvPr id="19" name="Google Shape;132;p26"/>
          <p:cNvGrpSpPr/>
          <p:nvPr/>
        </p:nvGrpSpPr>
        <p:grpSpPr bwMode="auto">
          <a:xfrm>
            <a:off x="0" y="760770"/>
            <a:ext cx="4572000" cy="82788"/>
            <a:chOff x="0" y="692501"/>
            <a:chExt cx="2624940" cy="97200"/>
          </a:xfrm>
        </p:grpSpPr>
        <p:sp>
          <p:nvSpPr>
            <p:cNvPr id="2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defRPr/>
              </a:pPr>
              <a:endParaRPr sz="140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5" name="Google Shape;107;p25"/>
          <p:cNvSpPr txBox="1">
            <a:spLocks noGrp="1"/>
          </p:cNvSpPr>
          <p:nvPr>
            <p:ph type="body" idx="1"/>
          </p:nvPr>
        </p:nvSpPr>
        <p:spPr bwMode="auto">
          <a:xfrm>
            <a:off x="0" y="892502"/>
            <a:ext cx="8568444" cy="867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4999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СтартСлим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надежный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 в борьбе с избыточным весом.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999"/>
              </a:lnSpc>
              <a:spcBef>
                <a:spcPts val="0"/>
              </a:spcBef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999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Высокоинформативное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предлагает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персонализированного ваучера с целью комплексного и прецизионного подхода в лечении ожирения.</a:t>
            </a:r>
          </a:p>
          <a:p>
            <a:pPr algn="just">
              <a:lnSpc>
                <a:spcPct val="114999"/>
              </a:lnSpc>
              <a:spcBef>
                <a:spcPts val="0"/>
              </a:spcBef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Приложение, разработанное в команде высококвалифицированных специалистов, направлено на поддержание потенциального потребителя на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к здоровому образу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pPr algn="just">
              <a:lnSpc>
                <a:spcPct val="114999"/>
              </a:lnSpc>
              <a:spcBef>
                <a:spcPts val="0"/>
              </a:spcBef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Стартуйте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новой жизни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«</a:t>
            </a: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СтартСлим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46;p27"/>
          <p:cNvSpPr/>
          <p:nvPr/>
        </p:nvSpPr>
        <p:spPr bwMode="auto">
          <a:xfrm>
            <a:off x="-12401" y="232332"/>
            <a:ext cx="515925" cy="515925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232332"/>
            <a:ext cx="479175" cy="4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</Words>
  <Application>Microsoft Office PowerPoint</Application>
  <PresentationFormat>Экран (16:9)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2024-05-29T11:42:26Z</dcterms:created>
  <dcterms:modified xsi:type="dcterms:W3CDTF">2024-05-29T11:44:56Z</dcterms:modified>
</cp:coreProperties>
</file>