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45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3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9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3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7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2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6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5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4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3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1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6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 txBox="1"/>
          <p:nvPr/>
        </p:nvSpPr>
        <p:spPr bwMode="auto">
          <a:xfrm>
            <a:off x="564210" y="212959"/>
            <a:ext cx="7062509" cy="498548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 defTabSz="685769">
              <a:lnSpc>
                <a:spcPct val="90000"/>
              </a:lnSpc>
              <a:buClr>
                <a:srgbClr val="8F00FF"/>
              </a:buClr>
              <a:buSzPts val="2700"/>
              <a:defRPr/>
            </a:pPr>
            <a:r>
              <a:rPr lang="ru-RU" sz="3100" dirty="0">
                <a:solidFill>
                  <a:srgbClr val="8E01FF"/>
                </a:solidFill>
                <a:latin typeface="Raleway SemiBold"/>
              </a:rPr>
              <a:t>ЦЕЛЕВАЯ АУДИТОРИЯ</a:t>
            </a:r>
            <a:endParaRPr dirty="0"/>
          </a:p>
        </p:txBody>
      </p:sp>
      <p:sp>
        <p:nvSpPr>
          <p:cNvPr id="3" name="Google Shape;130;p26"/>
          <p:cNvSpPr txBox="1"/>
          <p:nvPr/>
        </p:nvSpPr>
        <p:spPr bwMode="auto">
          <a:xfrm>
            <a:off x="-7149" y="784104"/>
            <a:ext cx="4562309" cy="332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 algn="ctr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потребители:</a:t>
            </a:r>
          </a:p>
          <a:p>
            <a:pPr lvl="0" algn="ctr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B2C:</a:t>
            </a:r>
          </a:p>
          <a:p>
            <a:pPr lvl="0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Пациенты, имеющие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развитию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ожирения.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Пациенты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повышенной массой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Пациенты, имеющим в анамнезе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«ожирение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Пациенты, которые хотят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своей вес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нормальных показателей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 (кг/м2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Пациенты, которые хотят вести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Фитнесс-тренеры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Gilroy-Light"/>
              <a:cs typeface="Gilroy-Light"/>
            </a:endParaRPr>
          </a:p>
        </p:txBody>
      </p:sp>
      <p:grpSp>
        <p:nvGrpSpPr>
          <p:cNvPr id="19" name="Google Shape;132;p26"/>
          <p:cNvGrpSpPr/>
          <p:nvPr/>
        </p:nvGrpSpPr>
        <p:grpSpPr bwMode="auto">
          <a:xfrm>
            <a:off x="0" y="760770"/>
            <a:ext cx="4572000" cy="82788"/>
            <a:chOff x="0" y="692501"/>
            <a:chExt cx="2624940" cy="97200"/>
          </a:xfrm>
        </p:grpSpPr>
        <p:sp>
          <p:nvSpPr>
            <p:cNvPr id="20" name="Google Shape;133;p26"/>
            <p:cNvSpPr/>
            <p:nvPr/>
          </p:nvSpPr>
          <p:spPr bwMode="auto"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1" name="Google Shape;134;p26"/>
            <p:cNvSpPr/>
            <p:nvPr/>
          </p:nvSpPr>
          <p:spPr bwMode="auto"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2" name="Google Shape;135;p26"/>
            <p:cNvSpPr/>
            <p:nvPr/>
          </p:nvSpPr>
          <p:spPr bwMode="auto"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3" name="Google Shape;136;p26"/>
            <p:cNvSpPr/>
            <p:nvPr/>
          </p:nvSpPr>
          <p:spPr bwMode="auto"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4" name="Google Shape;137;p26"/>
            <p:cNvSpPr/>
            <p:nvPr/>
          </p:nvSpPr>
          <p:spPr bwMode="auto"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25" name="Google Shape;107;p25"/>
          <p:cNvSpPr txBox="1">
            <a:spLocks noGrp="1"/>
          </p:cNvSpPr>
          <p:nvPr>
            <p:ph type="body" idx="1"/>
          </p:nvPr>
        </p:nvSpPr>
        <p:spPr bwMode="auto">
          <a:xfrm>
            <a:off x="8730462" y="13107"/>
            <a:ext cx="314518" cy="582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>
              <a:spcAft>
                <a:spcPts val="75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endParaRPr dirty="0"/>
          </a:p>
        </p:txBody>
      </p:sp>
      <p:sp>
        <p:nvSpPr>
          <p:cNvPr id="2" name="Google Shape;146;p27"/>
          <p:cNvSpPr/>
          <p:nvPr/>
        </p:nvSpPr>
        <p:spPr bwMode="auto">
          <a:xfrm>
            <a:off x="-7150" y="222978"/>
            <a:ext cx="515925" cy="515925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4" name="Google Shape;151;p2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" y="222979"/>
            <a:ext cx="515925" cy="4885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738904"/>
            <a:ext cx="4024124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Сегменты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рынка: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возрасту: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юношеский возраст, зрелый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возраст, пожилой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57175" indent="-257175" algn="just">
              <a:buAutoNum type="arabicPeriod"/>
            </a:pP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целям: … 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группам: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молодежь, трудоспособное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домохозяйки и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123798" y="1632759"/>
            <a:ext cx="448202" cy="15127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456" y="910827"/>
            <a:ext cx="404664" cy="1790701"/>
          </a:xfrm>
        </p:spPr>
        <p:txBody>
          <a:bodyPr/>
          <a:lstStyle/>
          <a:p>
            <a:endParaRPr lang="ru-RU" sz="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8225" y="3253290"/>
            <a:ext cx="8604225" cy="1640405"/>
          </a:xfrm>
        </p:spPr>
        <p:txBody>
          <a:bodyPr numCol="2">
            <a:normAutofit lnSpcReduction="10000"/>
          </a:bodyPr>
          <a:lstStyle/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медицинская грамотность.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информированность населения о проблеме избыточного веса.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достоверность информации.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обращаемость населения к медицинским специалистам.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доступность постоянного мониторинга пациентов для лечащего врача.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затраты на обследование пациента.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процент внедрения прецизионного подхода при лечении ожирения. 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макроэкономическом уровне это ведёт к изменению ВВП (сокращение ВВП примерно на 3,5 %) в Российской федерации и увеличивает фискальное давление.</a:t>
            </a:r>
          </a:p>
          <a:p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Российская Федерация выделяет 8,4 % от общего бюджета на сферу Здравоохранения с целью лечения осложнений избыточной массы </a:t>
            </a:r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  <a:endParaRPr lang="ru-RU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568444" cy="853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61" y="866363"/>
            <a:ext cx="2052228" cy="2034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006" y="853199"/>
            <a:ext cx="3078342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47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</Words>
  <Application>Microsoft Office PowerPoint</Application>
  <PresentationFormat>Экран (16:9)</PresentationFormat>
  <Paragraphs>26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2024-05-29T11:42:26Z</dcterms:created>
  <dcterms:modified xsi:type="dcterms:W3CDTF">2024-05-29T11:44:07Z</dcterms:modified>
</cp:coreProperties>
</file>