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93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53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29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03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87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92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76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95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548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73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834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81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CCAFE-9520-4F23-8508-4CC432A07C4E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F02CD-7729-421B-A7A0-3A9C02D39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56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Текст 2"/>
          <p:cNvSpPr txBox="1"/>
          <p:nvPr/>
        </p:nvSpPr>
        <p:spPr bwMode="auto">
          <a:xfrm>
            <a:off x="564210" y="212959"/>
            <a:ext cx="7062509" cy="498548"/>
          </a:xfrm>
          <a:prstGeom prst="rect">
            <a:avLst/>
          </a:prstGeom>
          <a:ln w="12700">
            <a:miter lim="400000"/>
          </a:ln>
        </p:spPr>
        <p:txBody>
          <a:bodyPr wrap="square" lIns="34289" tIns="34289" rIns="34289" bIns="3428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algn="l" defTabSz="685769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3100">
                <a:solidFill>
                  <a:srgbClr val="8E01FF"/>
                </a:solidFill>
                <a:latin typeface="Raleway SemiBold"/>
              </a:rPr>
              <a:t>РЫНОК</a:t>
            </a:r>
            <a:endParaRPr/>
          </a:p>
        </p:txBody>
      </p:sp>
      <p:sp>
        <p:nvSpPr>
          <p:cNvPr id="3" name="Google Shape;130;p26"/>
          <p:cNvSpPr txBox="1"/>
          <p:nvPr/>
        </p:nvSpPr>
        <p:spPr bwMode="auto">
          <a:xfrm>
            <a:off x="605690" y="3066820"/>
            <a:ext cx="6979549" cy="403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pPr algn="ctr">
              <a:lnSpc>
                <a:spcPct val="114999"/>
              </a:lnSpc>
              <a:defRPr/>
            </a:pPr>
            <a:r>
              <a:rPr lang="ru-RU" sz="15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рынка: отмечается бурный рост спроса. </a:t>
            </a:r>
            <a:endParaRPr sz="15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760770"/>
            <a:ext cx="4572000" cy="82788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" name="Google Shape;146;p27"/>
          <p:cNvSpPr/>
          <p:nvPr/>
        </p:nvSpPr>
        <p:spPr bwMode="auto">
          <a:xfrm>
            <a:off x="-7150" y="222978"/>
            <a:ext cx="515925" cy="515925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51431" tIns="51431" rIns="51431" bIns="51431" anchor="ctr" anchorCtr="0">
            <a:noAutofit/>
          </a:bodyPr>
          <a:lstStyle/>
          <a:p>
            <a:pPr>
              <a:defRPr/>
            </a:pPr>
            <a:endParaRPr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910263"/>
              </p:ext>
            </p:extLst>
          </p:nvPr>
        </p:nvGraphicFramePr>
        <p:xfrm>
          <a:off x="605689" y="1113588"/>
          <a:ext cx="7260676" cy="1341120"/>
        </p:xfrm>
        <a:graphic>
          <a:graphicData uri="http://schemas.openxmlformats.org/drawingml/2006/table">
            <a:tbl>
              <a:tblPr firstRow="1" bandRow="1"/>
              <a:tblGrid>
                <a:gridCol w="3630338"/>
                <a:gridCol w="3630338"/>
              </a:tblGrid>
              <a:tr h="48006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1" dirty="0"/>
                        <a:t>РЫНОК </a:t>
                      </a:r>
                      <a:endParaRPr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1"/>
                        <a:t>ЧИСЛОВОЕ ЗНАЧЕНИЕ (НАТУРАЛЬНОЕ</a:t>
                      </a:r>
                      <a:r>
                        <a:rPr lang="en-US" sz="1400" b="1"/>
                        <a:t>/</a:t>
                      </a:r>
                      <a:r>
                        <a:rPr lang="ru-RU" sz="1400" b="1"/>
                        <a:t>ДЕНЕЖНОЕ)</a:t>
                      </a:r>
                      <a:endParaRPr sz="140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/>
                        <a:t>Общий объем целевого рынка (</a:t>
                      </a:r>
                      <a:r>
                        <a:rPr lang="en-US" sz="1400"/>
                        <a:t>TAM</a:t>
                      </a:r>
                      <a:r>
                        <a:rPr lang="ru-RU" sz="1400"/>
                        <a:t>)</a:t>
                      </a:r>
                      <a:endParaRPr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dirty="0" smtClean="0"/>
                        <a:t>433</a:t>
                      </a:r>
                      <a:r>
                        <a:rPr lang="ru-RU" sz="1400" baseline="0" dirty="0" smtClean="0"/>
                        <a:t> 000 чел. </a:t>
                      </a:r>
                      <a:r>
                        <a:rPr lang="en-US" sz="1400" baseline="0" dirty="0" smtClean="0"/>
                        <a:t>/ </a:t>
                      </a:r>
                      <a:r>
                        <a:rPr lang="ru-RU" sz="1400" baseline="0" dirty="0" smtClean="0"/>
                        <a:t>108 250 000 руб. 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/>
                        <a:t>Доступный объем рынка (</a:t>
                      </a:r>
                      <a:r>
                        <a:rPr lang="en-US" sz="1400"/>
                        <a:t>SAM</a:t>
                      </a:r>
                      <a:r>
                        <a:rPr lang="ru-RU" sz="1400"/>
                        <a:t>)</a:t>
                      </a:r>
                      <a:endParaRPr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dirty="0" smtClean="0"/>
                        <a:t>259</a:t>
                      </a:r>
                      <a:r>
                        <a:rPr lang="ru-RU" sz="1400" baseline="0" dirty="0" smtClean="0"/>
                        <a:t> 800 руб. </a:t>
                      </a:r>
                      <a:r>
                        <a:rPr lang="en-US" sz="1400" baseline="0" dirty="0" smtClean="0"/>
                        <a:t>/ </a:t>
                      </a:r>
                      <a:r>
                        <a:rPr lang="ru-RU" sz="1400" baseline="0" dirty="0" smtClean="0"/>
                        <a:t>64 950 000 руб.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/>
                        <a:t>Реально достижимый объем рынка (</a:t>
                      </a:r>
                      <a:r>
                        <a:rPr lang="en-US" sz="1400"/>
                        <a:t>SOM</a:t>
                      </a:r>
                      <a:r>
                        <a:rPr lang="ru-RU" sz="1400"/>
                        <a:t>)</a:t>
                      </a:r>
                      <a:endParaRPr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 dirty="0" smtClean="0"/>
                        <a:t>129</a:t>
                      </a:r>
                      <a:r>
                        <a:rPr lang="ru-RU" sz="1400" baseline="0" dirty="0" smtClean="0"/>
                        <a:t> 900 чел. </a:t>
                      </a:r>
                      <a:r>
                        <a:rPr lang="en-US" sz="1400" baseline="0" dirty="0" smtClean="0"/>
                        <a:t>/ </a:t>
                      </a:r>
                      <a:r>
                        <a:rPr lang="ru-RU" sz="1400" baseline="0" dirty="0" smtClean="0"/>
                        <a:t>32 475 000 руб. </a:t>
                      </a:r>
                      <a:endParaRPr lang="ru-RU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257335"/>
            <a:ext cx="466811" cy="46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31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67</Words>
  <Application>Microsoft Office PowerPoint</Application>
  <PresentationFormat>Экран (16:9)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2024-05-29T11:42:26Z</dcterms:created>
  <dcterms:modified xsi:type="dcterms:W3CDTF">2024-05-29T11:47:52Z</dcterms:modified>
</cp:coreProperties>
</file>