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73" r:id="rId3"/>
    <p:sldId id="274" r:id="rId4"/>
    <p:sldId id="275" r:id="rId5"/>
    <p:sldId id="280" r:id="rId6"/>
    <p:sldId id="283" r:id="rId7"/>
    <p:sldId id="276" r:id="rId8"/>
    <p:sldId id="278" r:id="rId9"/>
    <p:sldId id="277" r:id="rId10"/>
    <p:sldId id="282" r:id="rId11"/>
    <p:sldId id="279" r:id="rId12"/>
    <p:sldId id="281" r:id="rId13"/>
  </p:sldIdLst>
  <p:sldSz cx="15125700" cy="10693400"/>
  <p:notesSz cx="15125700" cy="10693400"/>
  <p:defaultTextStyle>
    <a:defPPr>
      <a:defRPr lang="ru-RU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1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31" autoAdjust="0"/>
  </p:normalViewPr>
  <p:slideViewPr>
    <p:cSldViewPr>
      <p:cViewPr>
        <p:scale>
          <a:sx n="50" d="100"/>
          <a:sy n="50" d="100"/>
        </p:scale>
        <p:origin x="-101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1750055"/>
            <a:ext cx="11344275" cy="3722887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5616512"/>
            <a:ext cx="11344275" cy="2581762"/>
          </a:xfrm>
        </p:spPr>
        <p:txBody>
          <a:bodyPr/>
          <a:lstStyle>
            <a:lvl1pPr marL="0" indent="0" algn="ctr">
              <a:buNone/>
              <a:defRPr sz="2900"/>
            </a:lvl1pPr>
            <a:lvl2pPr marL="553208" indent="0" algn="ctr">
              <a:buNone/>
              <a:defRPr sz="2400"/>
            </a:lvl2pPr>
            <a:lvl3pPr marL="1106415" indent="0" algn="ctr">
              <a:buNone/>
              <a:defRPr sz="2200"/>
            </a:lvl3pPr>
            <a:lvl4pPr marL="1659623" indent="0" algn="ctr">
              <a:buNone/>
              <a:defRPr sz="1900"/>
            </a:lvl4pPr>
            <a:lvl5pPr marL="2212829" indent="0" algn="ctr">
              <a:buNone/>
              <a:defRPr sz="1900"/>
            </a:lvl5pPr>
            <a:lvl6pPr marL="2766037" indent="0" algn="ctr">
              <a:buNone/>
              <a:defRPr sz="1900"/>
            </a:lvl6pPr>
            <a:lvl7pPr marL="3319243" indent="0" algn="ctr">
              <a:buNone/>
              <a:defRPr sz="1900"/>
            </a:lvl7pPr>
            <a:lvl8pPr marL="3872451" indent="0" algn="ctr">
              <a:buNone/>
              <a:defRPr sz="1900"/>
            </a:lvl8pPr>
            <a:lvl9pPr marL="4425660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4332" y="569325"/>
            <a:ext cx="3261479" cy="9062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95" y="569325"/>
            <a:ext cx="9595366" cy="9062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15" y="2665930"/>
            <a:ext cx="13045916" cy="4448157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015" y="7156168"/>
            <a:ext cx="13045916" cy="2339181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532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064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596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128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660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192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724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25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92" y="2846623"/>
            <a:ext cx="642842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7385" y="2846623"/>
            <a:ext cx="642842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569330"/>
            <a:ext cx="13045916" cy="20668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864" y="2621369"/>
            <a:ext cx="6398879" cy="128469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208" indent="0">
              <a:buNone/>
              <a:defRPr sz="2400" b="1"/>
            </a:lvl2pPr>
            <a:lvl3pPr marL="1106415" indent="0">
              <a:buNone/>
              <a:defRPr sz="2200" b="1"/>
            </a:lvl3pPr>
            <a:lvl4pPr marL="1659623" indent="0">
              <a:buNone/>
              <a:defRPr sz="1900" b="1"/>
            </a:lvl4pPr>
            <a:lvl5pPr marL="2212829" indent="0">
              <a:buNone/>
              <a:defRPr sz="1900" b="1"/>
            </a:lvl5pPr>
            <a:lvl6pPr marL="2766037" indent="0">
              <a:buNone/>
              <a:defRPr sz="1900" b="1"/>
            </a:lvl6pPr>
            <a:lvl7pPr marL="3319243" indent="0">
              <a:buNone/>
              <a:defRPr sz="1900" b="1"/>
            </a:lvl7pPr>
            <a:lvl8pPr marL="3872451" indent="0">
              <a:buNone/>
              <a:defRPr sz="1900" b="1"/>
            </a:lvl8pPr>
            <a:lvl9pPr marL="44256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864" y="3906062"/>
            <a:ext cx="6398879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7389" y="2621369"/>
            <a:ext cx="6430392" cy="128469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208" indent="0">
              <a:buNone/>
              <a:defRPr sz="2400" b="1"/>
            </a:lvl2pPr>
            <a:lvl3pPr marL="1106415" indent="0">
              <a:buNone/>
              <a:defRPr sz="2200" b="1"/>
            </a:lvl3pPr>
            <a:lvl4pPr marL="1659623" indent="0">
              <a:buNone/>
              <a:defRPr sz="1900" b="1"/>
            </a:lvl4pPr>
            <a:lvl5pPr marL="2212829" indent="0">
              <a:buNone/>
              <a:defRPr sz="1900" b="1"/>
            </a:lvl5pPr>
            <a:lvl6pPr marL="2766037" indent="0">
              <a:buNone/>
              <a:defRPr sz="1900" b="1"/>
            </a:lvl6pPr>
            <a:lvl7pPr marL="3319243" indent="0">
              <a:buNone/>
              <a:defRPr sz="1900" b="1"/>
            </a:lvl7pPr>
            <a:lvl8pPr marL="3872451" indent="0">
              <a:buNone/>
              <a:defRPr sz="1900" b="1"/>
            </a:lvl8pPr>
            <a:lvl9pPr marL="44256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7389" y="3906062"/>
            <a:ext cx="6430392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3" y="712893"/>
            <a:ext cx="4878432" cy="2495127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92" y="1539658"/>
            <a:ext cx="7657386" cy="759924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3" y="3208020"/>
            <a:ext cx="4878432" cy="5943254"/>
          </a:xfrm>
        </p:spPr>
        <p:txBody>
          <a:bodyPr/>
          <a:lstStyle>
            <a:lvl1pPr marL="0" indent="0">
              <a:buNone/>
              <a:defRPr sz="1900"/>
            </a:lvl1pPr>
            <a:lvl2pPr marL="553208" indent="0">
              <a:buNone/>
              <a:defRPr sz="1700"/>
            </a:lvl2pPr>
            <a:lvl3pPr marL="1106415" indent="0">
              <a:buNone/>
              <a:defRPr sz="1500"/>
            </a:lvl3pPr>
            <a:lvl4pPr marL="1659623" indent="0">
              <a:buNone/>
              <a:defRPr sz="1200"/>
            </a:lvl4pPr>
            <a:lvl5pPr marL="2212829" indent="0">
              <a:buNone/>
              <a:defRPr sz="1200"/>
            </a:lvl5pPr>
            <a:lvl6pPr marL="2766037" indent="0">
              <a:buNone/>
              <a:defRPr sz="1200"/>
            </a:lvl6pPr>
            <a:lvl7pPr marL="3319243" indent="0">
              <a:buNone/>
              <a:defRPr sz="1200"/>
            </a:lvl7pPr>
            <a:lvl8pPr marL="3872451" indent="0">
              <a:buNone/>
              <a:defRPr sz="1200"/>
            </a:lvl8pPr>
            <a:lvl9pPr marL="44256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3" y="712893"/>
            <a:ext cx="4878432" cy="2495127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0392" y="1539658"/>
            <a:ext cx="7657386" cy="7599245"/>
          </a:xfrm>
        </p:spPr>
        <p:txBody>
          <a:bodyPr/>
          <a:lstStyle>
            <a:lvl1pPr marL="0" indent="0">
              <a:buNone/>
              <a:defRPr sz="3900"/>
            </a:lvl1pPr>
            <a:lvl2pPr marL="553208" indent="0">
              <a:buNone/>
              <a:defRPr sz="3400"/>
            </a:lvl2pPr>
            <a:lvl3pPr marL="1106415" indent="0">
              <a:buNone/>
              <a:defRPr sz="2900"/>
            </a:lvl3pPr>
            <a:lvl4pPr marL="1659623" indent="0">
              <a:buNone/>
              <a:defRPr sz="2400"/>
            </a:lvl4pPr>
            <a:lvl5pPr marL="2212829" indent="0">
              <a:buNone/>
              <a:defRPr sz="2400"/>
            </a:lvl5pPr>
            <a:lvl6pPr marL="2766037" indent="0">
              <a:buNone/>
              <a:defRPr sz="2400"/>
            </a:lvl6pPr>
            <a:lvl7pPr marL="3319243" indent="0">
              <a:buNone/>
              <a:defRPr sz="2400"/>
            </a:lvl7pPr>
            <a:lvl8pPr marL="3872451" indent="0">
              <a:buNone/>
              <a:defRPr sz="2400"/>
            </a:lvl8pPr>
            <a:lvl9pPr marL="442566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3" y="3208020"/>
            <a:ext cx="4878432" cy="5943254"/>
          </a:xfrm>
        </p:spPr>
        <p:txBody>
          <a:bodyPr/>
          <a:lstStyle>
            <a:lvl1pPr marL="0" indent="0">
              <a:buNone/>
              <a:defRPr sz="1900"/>
            </a:lvl1pPr>
            <a:lvl2pPr marL="553208" indent="0">
              <a:buNone/>
              <a:defRPr sz="1700"/>
            </a:lvl2pPr>
            <a:lvl3pPr marL="1106415" indent="0">
              <a:buNone/>
              <a:defRPr sz="1500"/>
            </a:lvl3pPr>
            <a:lvl4pPr marL="1659623" indent="0">
              <a:buNone/>
              <a:defRPr sz="1200"/>
            </a:lvl4pPr>
            <a:lvl5pPr marL="2212829" indent="0">
              <a:buNone/>
              <a:defRPr sz="1200"/>
            </a:lvl5pPr>
            <a:lvl6pPr marL="2766037" indent="0">
              <a:buNone/>
              <a:defRPr sz="1200"/>
            </a:lvl6pPr>
            <a:lvl7pPr marL="3319243" indent="0">
              <a:buNone/>
              <a:defRPr sz="1200"/>
            </a:lvl7pPr>
            <a:lvl8pPr marL="3872451" indent="0">
              <a:buNone/>
              <a:defRPr sz="1200"/>
            </a:lvl8pPr>
            <a:lvl9pPr marL="44256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92" y="569330"/>
            <a:ext cx="13045916" cy="2066896"/>
          </a:xfrm>
          <a:prstGeom prst="rect">
            <a:avLst/>
          </a:prstGeom>
        </p:spPr>
        <p:txBody>
          <a:bodyPr vert="horz" lIns="105375" tIns="52688" rIns="105375" bIns="526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92" y="2846623"/>
            <a:ext cx="13045916" cy="6784864"/>
          </a:xfrm>
          <a:prstGeom prst="rect">
            <a:avLst/>
          </a:prstGeom>
        </p:spPr>
        <p:txBody>
          <a:bodyPr vert="horz" lIns="105375" tIns="52688" rIns="105375" bIns="526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92" y="9911203"/>
            <a:ext cx="3403283" cy="569325"/>
          </a:xfrm>
          <a:prstGeom prst="rect">
            <a:avLst/>
          </a:prstGeom>
        </p:spPr>
        <p:txBody>
          <a:bodyPr vert="horz" lIns="105375" tIns="52688" rIns="105375" bIns="5268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0388" y="9911203"/>
            <a:ext cx="5104924" cy="569325"/>
          </a:xfrm>
          <a:prstGeom prst="rect">
            <a:avLst/>
          </a:prstGeom>
        </p:spPr>
        <p:txBody>
          <a:bodyPr vert="horz" lIns="105375" tIns="52688" rIns="105375" bIns="5268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2525" y="9911203"/>
            <a:ext cx="3403283" cy="569325"/>
          </a:xfrm>
          <a:prstGeom prst="rect">
            <a:avLst/>
          </a:prstGeom>
        </p:spPr>
        <p:txBody>
          <a:bodyPr vert="horz" lIns="105375" tIns="52688" rIns="105375" bIns="5268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094">
              <a:lnSpc>
                <a:spcPts val="1650"/>
              </a:lnSpc>
            </a:pPr>
            <a:fld id="{81D60167-4931-47E6-BA6A-407CBD079E47}" type="slidenum">
              <a:rPr lang="ru-RU" smtClean="0"/>
              <a:pPr marL="38094">
                <a:lnSpc>
                  <a:spcPts val="165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106415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604" indent="-276604" algn="l" defTabSz="110641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9811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83017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226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434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40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95849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49055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262" indent="-276604" algn="l" defTabSz="110641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3208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15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623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2829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37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9243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2451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660" algn="l" defTabSz="11064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jpeg"/><Relationship Id="rId15" Type="http://schemas.openxmlformats.org/officeDocument/2006/relationships/image" Target="../media/image8.png"/><Relationship Id="rId4" Type="http://schemas.openxmlformats.org/officeDocument/2006/relationships/image" Target="../media/image3.jpeg"/><Relationship Id="rId1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24" y="1212606"/>
            <a:ext cx="8623300" cy="1701727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>
              <a:lnSpc>
                <a:spcPts val="6158"/>
              </a:lnSpc>
              <a:spcBef>
                <a:spcPts val="869"/>
              </a:spcBef>
            </a:pPr>
            <a:r>
              <a:rPr dirty="0" err="1">
                <a:latin typeface="Calleo Trial (Regular)"/>
              </a:rPr>
              <a:t>Архипелаг</a:t>
            </a:r>
            <a:r>
              <a:rPr dirty="0">
                <a:latin typeface="Calleo Trial (Regular)"/>
              </a:rPr>
              <a:t> </a:t>
            </a:r>
            <a:r>
              <a:rPr dirty="0" smtClean="0">
                <a:latin typeface="Calleo Trial (Regular)"/>
              </a:rPr>
              <a:t>202</a:t>
            </a:r>
            <a:r>
              <a:rPr lang="ru-RU" dirty="0" smtClean="0">
                <a:latin typeface="Calleo Trial (Regular)"/>
              </a:rPr>
              <a:t>3</a:t>
            </a:r>
            <a:r>
              <a:rPr dirty="0" smtClean="0">
                <a:latin typeface="Calleo Trial (Regular)"/>
              </a:rPr>
              <a:t>: </a:t>
            </a:r>
            <a:r>
              <a:rPr spc="5" dirty="0">
                <a:latin typeface="Calleo Trial (Regular)"/>
              </a:rPr>
              <a:t> </a:t>
            </a:r>
            <a:r>
              <a:rPr spc="-5" dirty="0">
                <a:latin typeface="Calleo Trial (Regular)"/>
              </a:rPr>
              <a:t>#</a:t>
            </a:r>
            <a:r>
              <a:rPr spc="-5" dirty="0" err="1">
                <a:latin typeface="Calleo Trial (Regular)"/>
              </a:rPr>
              <a:t>НастоящееБудущее</a:t>
            </a:r>
            <a:endParaRPr spc="-5" dirty="0">
              <a:latin typeface="Calleo Trial (Regular)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45" y="3542095"/>
            <a:ext cx="14076329" cy="1628008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4"/>
              </a:spcBef>
            </a:pPr>
            <a:r>
              <a:rPr lang="ru-RU" altLang="ru-RU" sz="3500" b="1" dirty="0">
                <a:solidFill>
                  <a:schemeClr val="accent1"/>
                </a:solidFill>
                <a:latin typeface="Calleo Trial (Regular)"/>
                <a:ea typeface="Roboto Medium" pitchFamily="2" charset="0"/>
                <a:cs typeface="Times New Roman" pitchFamily="18" charset="0"/>
              </a:rPr>
              <a:t>«Разработка комплексной автоматизированной системы поддержки  принятия решений для ранней персонифицированной диагностики </a:t>
            </a:r>
            <a:r>
              <a:rPr lang="ru-RU" altLang="ru-RU" sz="3500" b="1" dirty="0" smtClean="0">
                <a:solidFill>
                  <a:schemeClr val="accent1"/>
                </a:solidFill>
                <a:latin typeface="Calleo Trial (Regular)"/>
                <a:ea typeface="Roboto Medium" pitchFamily="2" charset="0"/>
                <a:cs typeface="Times New Roman" pitchFamily="18" charset="0"/>
              </a:rPr>
              <a:t>остеопороза»</a:t>
            </a:r>
            <a:endParaRPr sz="3500" dirty="0">
              <a:solidFill>
                <a:schemeClr val="accent1"/>
              </a:solidFill>
              <a:latin typeface="Calleo Trial (Regular)"/>
              <a:cs typeface="Arial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2" y="233013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1" t="21591" r="1146" b="35324"/>
          <a:stretch/>
        </p:blipFill>
        <p:spPr bwMode="auto">
          <a:xfrm>
            <a:off x="0" y="5941831"/>
            <a:ext cx="7258050" cy="47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67" y="5422900"/>
            <a:ext cx="774517" cy="7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80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7885708" y="7188825"/>
            <a:ext cx="7034226" cy="1091837"/>
          </a:xfrm>
          <a:prstGeom prst="rect">
            <a:avLst/>
          </a:prstGeom>
        </p:spPr>
        <p:txBody>
          <a:bodyPr vert="horz" wrap="square" lIns="0" tIns="53966" rIns="0" bIns="0" rtlCol="0">
            <a:spAutoFit/>
          </a:bodyPr>
          <a:lstStyle/>
          <a:p>
            <a:pPr marL="12698" marR="5079" algn="r">
              <a:lnSpc>
                <a:spcPct val="88700"/>
              </a:lnSpc>
              <a:spcBef>
                <a:spcPts val="425"/>
              </a:spcBef>
            </a:pPr>
            <a:r>
              <a:rPr lang="ru-RU" sz="2400" dirty="0">
                <a:latin typeface="Microsoft Sans Serif"/>
                <a:cs typeface="Microsoft Sans Serif"/>
              </a:rPr>
              <a:t>Белгородский государственный национальный исследовательский университет</a:t>
            </a:r>
          </a:p>
          <a:p>
            <a:pPr marL="12698" marR="5079" algn="r">
              <a:lnSpc>
                <a:spcPct val="88700"/>
              </a:lnSpc>
              <a:spcBef>
                <a:spcPts val="425"/>
              </a:spcBef>
            </a:pPr>
            <a:r>
              <a:rPr lang="ru-RU" sz="2400" dirty="0">
                <a:latin typeface="Microsoft Sans Serif"/>
                <a:cs typeface="Microsoft Sans Serif"/>
              </a:rPr>
              <a:t>НИУ «</a:t>
            </a:r>
            <a:r>
              <a:rPr lang="ru-RU" sz="2400" dirty="0" err="1">
                <a:latin typeface="Microsoft Sans Serif"/>
                <a:cs typeface="Microsoft Sans Serif"/>
              </a:rPr>
              <a:t>БелГУ</a:t>
            </a:r>
            <a:r>
              <a:rPr lang="ru-RU" sz="2400" dirty="0">
                <a:latin typeface="Microsoft Sans Serif"/>
                <a:cs typeface="Microsoft Sans Serif"/>
              </a:rPr>
              <a:t>»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24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0000">
            <a:off x="6655721" y="6035656"/>
            <a:ext cx="1280279" cy="8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88" y="7734743"/>
            <a:ext cx="640140" cy="29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C1DF690-8F15-F540-A8E1-3F11B5FD6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5861" y="376658"/>
            <a:ext cx="2154920" cy="7573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C9CEB93-5090-9B48-818B-E13B70220C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55768" y="398980"/>
            <a:ext cx="2284124" cy="8027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688820E-06CB-7D4D-B021-E809C4347C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5650" y="376658"/>
            <a:ext cx="2216558" cy="7790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ABC0984-B736-2E44-BBEA-1EBDDC3020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6916" y="352911"/>
            <a:ext cx="2415206" cy="84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2851" y="0"/>
            <a:ext cx="7562849" cy="1069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51" y="569326"/>
            <a:ext cx="5812663" cy="702322"/>
          </a:xfrm>
        </p:spPr>
        <p:txBody>
          <a:bodyPr anchor="t">
            <a:normAutofit/>
          </a:bodyPr>
          <a:lstStyle/>
          <a:p>
            <a:r>
              <a:rPr lang="ru-RU" sz="2700" b="1" dirty="0" smtClean="0">
                <a:latin typeface="Calleo-Trial SemiBold" pitchFamily="2" charset="0"/>
              </a:rPr>
              <a:t>Результаты Акселератора 2023</a:t>
            </a:r>
            <a:endParaRPr lang="ru-RU" sz="2700" b="1" dirty="0">
              <a:latin typeface="Calleo-Trial SemiBold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58630" y="9749299"/>
            <a:ext cx="733291" cy="569325"/>
          </a:xfrm>
        </p:spPr>
        <p:txBody>
          <a:bodyPr/>
          <a:lstStyle/>
          <a:p>
            <a:fld id="{E874710E-ECD1-44D7-A66B-98F8BBEF131C}" type="slidenum">
              <a:rPr lang="ru-RU" sz="1400">
                <a:solidFill>
                  <a:srgbClr val="FFFFFF"/>
                </a:solidFill>
                <a:latin typeface="Calleo-Trial" pitchFamily="2" charset="0"/>
              </a:rPr>
              <a:t>10</a:t>
            </a:fld>
            <a:endParaRPr lang="ru-RU" sz="14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52308" y="378382"/>
            <a:ext cx="1587515" cy="97511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93D4650D-118F-EA43-B642-CE5074E0A770}"/>
              </a:ext>
            </a:extLst>
          </p:cNvPr>
          <p:cNvSpPr txBox="1">
            <a:spLocks/>
          </p:cNvSpPr>
          <p:nvPr/>
        </p:nvSpPr>
        <p:spPr>
          <a:xfrm>
            <a:off x="247650" y="1375892"/>
            <a:ext cx="7010400" cy="3175798"/>
          </a:xfrm>
          <a:prstGeom prst="rect">
            <a:avLst/>
          </a:prstGeom>
        </p:spPr>
        <p:txBody>
          <a:bodyPr vert="horz" lIns="123929" tIns="61964" rIns="123929" bIns="61964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Проработанная дорожная карта.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Экспертное </a:t>
            </a:r>
            <a:r>
              <a:rPr lang="ru-RU" sz="3000" dirty="0" err="1" smtClean="0">
                <a:solidFill>
                  <a:srgbClr val="211F1F"/>
                </a:solidFill>
                <a:latin typeface="Calleo-Trial" pitchFamily="2" charset="0"/>
              </a:rPr>
              <a:t>менторство</a:t>
            </a: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000" dirty="0" err="1" smtClean="0">
                <a:solidFill>
                  <a:srgbClr val="211F1F"/>
                </a:solidFill>
                <a:latin typeface="Calleo-Trial" pitchFamily="2" charset="0"/>
              </a:rPr>
              <a:t>Структуризировали</a:t>
            </a: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 цели и задачи проекта.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Обговорено сотрудничество с Саратовской академией РАН.</a:t>
            </a:r>
          </a:p>
          <a:p>
            <a:pPr>
              <a:lnSpc>
                <a:spcPct val="100000"/>
              </a:lnSpc>
            </a:pPr>
            <a:endParaRPr lang="ru-RU" sz="3000" dirty="0">
              <a:solidFill>
                <a:srgbClr val="211F1F"/>
              </a:solidFill>
              <a:latin typeface="Calleo-Tria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0" y="4902851"/>
            <a:ext cx="756285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7562850" y="9432396"/>
            <a:ext cx="756285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7562851" y="4902851"/>
            <a:ext cx="2042541" cy="0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8388374" y="4200529"/>
            <a:ext cx="5812663" cy="702322"/>
          </a:xfrm>
          <a:prstGeom prst="rect">
            <a:avLst/>
          </a:prstGeom>
        </p:spPr>
        <p:txBody>
          <a:bodyPr vert="horz" lIns="105375" tIns="52688" rIns="105375" bIns="52688" rtlCol="0" anchor="t">
            <a:normAutofit/>
          </a:bodyPr>
          <a:lstStyle>
            <a:lvl1pPr algn="l" defTabSz="11064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Calleo-Trial SemiBold" pitchFamily="2" charset="0"/>
              </a:rPr>
              <a:t>Запросы от Акселератора 2023</a:t>
            </a:r>
            <a:endParaRPr lang="ru-RU" sz="2700" b="1" dirty="0">
              <a:latin typeface="Calleo-Trial SemiBold" pitchFamily="2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93D4650D-118F-EA43-B642-CE5074E0A770}"/>
              </a:ext>
            </a:extLst>
          </p:cNvPr>
          <p:cNvSpPr txBox="1">
            <a:spLocks/>
          </p:cNvSpPr>
          <p:nvPr/>
        </p:nvSpPr>
        <p:spPr>
          <a:xfrm>
            <a:off x="7867650" y="5201108"/>
            <a:ext cx="7010400" cy="4488992"/>
          </a:xfrm>
          <a:prstGeom prst="rect">
            <a:avLst/>
          </a:prstGeom>
        </p:spPr>
        <p:txBody>
          <a:bodyPr vert="horz" lIns="123929" tIns="61964" rIns="123929" bIns="61964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Поиск партнеров для сотрудничества.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Поиск идей для расширения и продвижения проекта.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Поиск финансовой поддержки.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Доступ к инвесторам.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3000" dirty="0" smtClean="0">
                <a:solidFill>
                  <a:srgbClr val="211F1F"/>
                </a:solidFill>
                <a:latin typeface="Calleo-Trial" pitchFamily="2" charset="0"/>
              </a:rPr>
              <a:t>Информационная поддержка и помощь взаимодействия с Министерством здравоохранения.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ru-RU" sz="3000" dirty="0">
              <a:solidFill>
                <a:srgbClr val="211F1F"/>
              </a:solidFill>
              <a:latin typeface="Calleo-Trial" pitchFamily="2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0478FA4-BFEF-DB41-8462-4039B83DF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92" y="99822"/>
            <a:ext cx="1348358" cy="13556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3DA56D5-21AC-C84E-835F-3C675E9DD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5346700"/>
            <a:ext cx="1447800" cy="130235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9432395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7148"/>
            <a:ext cx="11677651" cy="824628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Команда проекта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7975" y="4563330"/>
            <a:ext cx="3126571" cy="569385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200" b="1" dirty="0" smtClean="0">
                <a:latin typeface="Franklin Gothic Book" panose="020B0503020102020204" pitchFamily="34" charset="0"/>
              </a:rPr>
              <a:t>Дуброва </a:t>
            </a:r>
            <a:r>
              <a:rPr lang="ru-RU" altLang="ru-RU" sz="2200" b="1" dirty="0">
                <a:latin typeface="Franklin Gothic Book" panose="020B0503020102020204" pitchFamily="34" charset="0"/>
              </a:rPr>
              <a:t>Владислав </a:t>
            </a: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Основатель</a:t>
            </a:r>
          </a:p>
          <a:p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Врач-рентгенолог, руководитель проектов в рамках «Приоритет-2030», руководитель гранта в рамках международных конкурсов </a:t>
            </a:r>
            <a:r>
              <a:rPr lang="en-US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INRADEL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. Резидент «</a:t>
            </a:r>
            <a:r>
              <a:rPr lang="ru-RU" altLang="ru-RU" dirty="0" err="1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Сколково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». </a:t>
            </a:r>
          </a:p>
          <a:p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Опыт ведения проектной деятельности: 7 лет.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Задачи: 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переговоры с медицинскими учреждениями, </a:t>
            </a:r>
            <a:r>
              <a:rPr lang="ru-RU" altLang="ru-RU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упаковка проекта, планирование развития проекта.</a:t>
            </a:r>
            <a:endParaRPr lang="ru-RU" altLang="ru-RU" b="1" u="sng" dirty="0" smtClean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62151" y="4563330"/>
            <a:ext cx="3126571" cy="3754874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200" b="1" dirty="0" err="1">
                <a:latin typeface="Franklin Gothic Book" panose="020B0503020102020204" pitchFamily="34" charset="0"/>
              </a:rPr>
              <a:t>Добудько</a:t>
            </a:r>
            <a:r>
              <a:rPr lang="ru-RU" altLang="ru-RU" sz="2200" b="1" dirty="0">
                <a:latin typeface="Franklin Gothic Book" panose="020B0503020102020204" pitchFamily="34" charset="0"/>
              </a:rPr>
              <a:t> Анастасия</a:t>
            </a: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Руководитель проекта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победитель </a:t>
            </a:r>
            <a:r>
              <a:rPr lang="ru-RU" altLang="ru-RU" dirty="0" err="1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грантовой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 программы «Умник».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Задачи: 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руководство проектом, разработка дизайна и наполнения программы, ведение отчетной документации, планирование развития проекта.</a:t>
            </a:r>
            <a:endParaRPr lang="ru-RU" altLang="ru-RU" b="1" u="sng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45317" y="4529168"/>
            <a:ext cx="3126571" cy="540243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200" b="1" dirty="0" err="1">
                <a:latin typeface="Franklin Gothic Book" panose="020B0503020102020204" pitchFamily="34" charset="0"/>
              </a:rPr>
              <a:t>Камышникова</a:t>
            </a:r>
            <a:r>
              <a:rPr lang="ru-RU" altLang="ru-RU" sz="2200" b="1" dirty="0">
                <a:latin typeface="Franklin Gothic Book" panose="020B0503020102020204" pitchFamily="34" charset="0"/>
              </a:rPr>
              <a:t> Людмила</a:t>
            </a: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Научный руководитель проекта.</a:t>
            </a:r>
          </a:p>
          <a:p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Врач-терапевт, доктор медицинских наук, доцент кафедры внутренних болезней НИУ «</a:t>
            </a:r>
            <a:r>
              <a:rPr lang="ru-RU" altLang="ru-RU" dirty="0" err="1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БелГУ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», стаж ведения проектных работ: 4 года.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Задачи: 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научное сопровождение, организация работы с пациентами, организация переговоров с медицинскими учреждениями.</a:t>
            </a:r>
            <a:endParaRPr lang="ru-RU" altLang="ru-RU" b="1" u="sng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32421" y="4563329"/>
            <a:ext cx="3126571" cy="2369863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200" b="1" dirty="0">
                <a:latin typeface="Franklin Gothic Book" panose="020B0503020102020204" pitchFamily="34" charset="0"/>
              </a:rPr>
              <a:t>Семендяев Юрий </a:t>
            </a: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Программист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, </a:t>
            </a:r>
            <a:r>
              <a:rPr lang="ru-RU" altLang="ru-RU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тестировщик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Задачи: 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разработка программного обеспечения, тестирование, техническое обслуживание.</a:t>
            </a:r>
            <a:endParaRPr lang="ru-RU" altLang="ru-RU" b="1" u="sng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074" name="Picture 2" descr="https://sun9-64.userapi.com/impg/QYDwAJ2gGeU5SJ244ul4Au8RQv3m-LXJEDcYgQ/vWIbVxNvsCU.jpg?size=1280x853&amp;quality=95&amp;sign=a84c4d7ce973a5b8ae7cb2d16624f42d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1" t="30271" r="35457" b="36494"/>
          <a:stretch/>
        </p:blipFill>
        <p:spPr bwMode="auto">
          <a:xfrm>
            <a:off x="327025" y="1491155"/>
            <a:ext cx="2896290" cy="25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4.userapi.com/impg/IM1v7lAz_R4Kq-XpfCwuQ75DjkyuRulGPuN6vw/9csSrpk69R0.jpg?size=487x1080&amp;quality=95&amp;sign=4d33ac8bee3baa8181660426f05d4804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49559" r="13762" b="24148"/>
          <a:stretch/>
        </p:blipFill>
        <p:spPr bwMode="auto">
          <a:xfrm>
            <a:off x="7827581" y="1491155"/>
            <a:ext cx="2915340" cy="25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sun9-80.userapi.com/impg/zQsz30UkBT4e5bTBIBzMDNXRn5PoMWwVsnNlyA/hiJOZMm7uX4.jpg?size=810x1080&amp;quality=95&amp;sign=2fb73b5288c24473d76ff42cb4c366bd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33985" r="31210" b="36456"/>
          <a:stretch/>
        </p:blipFill>
        <p:spPr bwMode="auto">
          <a:xfrm>
            <a:off x="3939519" y="1491155"/>
            <a:ext cx="2915340" cy="2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sun9-54.userapi.com/impg/50aJ7dEcF4FlfdTR6FAGyqSBVe9sNZABINgshw/_1eoiprtZXQ.jpg?size=1071x1080&amp;quality=96&amp;sign=6af4a2e9257230e8e30d6f651d603b7b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 bwMode="auto">
          <a:xfrm>
            <a:off x="11832421" y="1491155"/>
            <a:ext cx="2980583" cy="25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3758" y="0"/>
            <a:ext cx="7601942" cy="1069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-23856"/>
            <a:ext cx="4514850" cy="906637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Контакты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1050" y="1511695"/>
            <a:ext cx="5029200" cy="418574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3200" b="1" dirty="0" smtClean="0">
                <a:latin typeface="Franklin Gothic Book" panose="020B0503020102020204" pitchFamily="34" charset="0"/>
              </a:rPr>
              <a:t>Дуброва </a:t>
            </a:r>
            <a:r>
              <a:rPr lang="ru-RU" altLang="ru-RU" sz="3200" b="1" dirty="0">
                <a:latin typeface="Franklin Gothic Book" panose="020B0503020102020204" pitchFamily="34" charset="0"/>
              </a:rPr>
              <a:t>Владислав </a:t>
            </a: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sz="3000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Основатель</a:t>
            </a:r>
          </a:p>
          <a:p>
            <a:endParaRPr lang="ru-RU" altLang="ru-RU" sz="30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sz="3000" i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Телефон: </a:t>
            </a:r>
            <a:r>
              <a:rPr lang="ru-RU" altLang="ru-RU" sz="30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8-980-379-38-96</a:t>
            </a:r>
          </a:p>
          <a:p>
            <a:endParaRPr lang="ru-RU" altLang="ru-RU" sz="3000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r>
              <a:rPr lang="en-US" altLang="ru-RU" sz="3000" i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E-mail</a:t>
            </a:r>
            <a:r>
              <a:rPr lang="ru-RU" altLang="ru-RU" sz="3000" i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: </a:t>
            </a:r>
            <a:r>
              <a:rPr lang="en-US" altLang="ru-RU" sz="30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vladislavdubrova@yandex.ru</a:t>
            </a:r>
            <a:endParaRPr lang="ru-RU" altLang="ru-RU" sz="3000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05850" y="1444597"/>
            <a:ext cx="5638800" cy="390874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3200" b="1" dirty="0" err="1">
                <a:latin typeface="Franklin Gothic Book" panose="020B0503020102020204" pitchFamily="34" charset="0"/>
              </a:rPr>
              <a:t>Добудько</a:t>
            </a:r>
            <a:r>
              <a:rPr lang="ru-RU" altLang="ru-RU" sz="3200" b="1" dirty="0">
                <a:latin typeface="Franklin Gothic Book" panose="020B0503020102020204" pitchFamily="34" charset="0"/>
              </a:rPr>
              <a:t> Анастасия</a:t>
            </a: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sz="3000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Руководитель проекта</a:t>
            </a:r>
            <a:endParaRPr lang="en-US" altLang="ru-RU" sz="3000" b="1" u="sng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en-US" altLang="ru-RU" sz="3000" b="1" u="sng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altLang="ru-RU" sz="3000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Телефон: </a:t>
            </a:r>
            <a:r>
              <a:rPr lang="ru-RU" altLang="ru-RU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8-920-552-13-77</a:t>
            </a:r>
          </a:p>
          <a:p>
            <a:endParaRPr lang="ru-RU" altLang="ru-RU" sz="3000" b="1" u="sng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en-US" altLang="ru-RU" sz="3000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E-mail</a:t>
            </a:r>
            <a:r>
              <a:rPr lang="ru-RU" altLang="ru-RU" sz="3000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:</a:t>
            </a:r>
            <a:r>
              <a:rPr lang="en-US" altLang="ru-RU" sz="3000" i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ru-RU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dobudko.nastya@yandex.ru</a:t>
            </a:r>
            <a:endParaRPr lang="en-US" altLang="ru-RU" sz="30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1" t="21591" r="1146" b="35324"/>
          <a:stretch/>
        </p:blipFill>
        <p:spPr bwMode="auto">
          <a:xfrm>
            <a:off x="0" y="5941831"/>
            <a:ext cx="7258050" cy="47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67" y="5609770"/>
            <a:ext cx="774517" cy="5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51" y="5609770"/>
            <a:ext cx="774517" cy="3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Файл:Белый квадрат.jpg — Википед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8" r="27295"/>
          <a:stretch/>
        </p:blipFill>
        <p:spPr bwMode="auto">
          <a:xfrm rot="3300000">
            <a:off x="6582009" y="6177257"/>
            <a:ext cx="930831" cy="5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Файл:Белый квадрат.jpg — Википед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03688" y="7734743"/>
            <a:ext cx="320071" cy="29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F3DE80B-D1B3-654F-8AA1-9607B5A83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948" y="8444837"/>
            <a:ext cx="2038584" cy="20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" y="17148"/>
            <a:ext cx="3473449" cy="824628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Проблема</a:t>
            </a:r>
            <a:endParaRPr sz="4000" b="1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9597362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67" y="5422900"/>
            <a:ext cx="774517" cy="7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80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6" y="1040497"/>
            <a:ext cx="6192673" cy="203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23" tIns="45712" rIns="91423" bIns="45712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В России среди лиц в возрасте 50 лет и старше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остеопороз </a:t>
            </a:r>
            <a:r>
              <a:rPr lang="ru-RU" dirty="0">
                <a:latin typeface="Bahnschrift" panose="020B0502040204020203" pitchFamily="34" charset="0"/>
              </a:rPr>
              <a:t>выявляется у 34% женщин и 27% мужчин, а частота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остеопении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u-RU" dirty="0">
                <a:latin typeface="Bahnschrift" panose="020B0502040204020203" pitchFamily="34" charset="0"/>
              </a:rPr>
              <a:t>составляет 43% и 44%, соответственно. Частота остеопороза увеличивается с </a:t>
            </a:r>
            <a:r>
              <a:rPr lang="ru-RU" dirty="0" smtClean="0">
                <a:latin typeface="Bahnschrift" panose="020B0502040204020203" pitchFamily="34" charset="0"/>
              </a:rPr>
              <a:t>возрастом. </a:t>
            </a:r>
            <a:r>
              <a:rPr lang="ru-RU" dirty="0">
                <a:latin typeface="Bahnschrift" panose="020B0502040204020203" pitchFamily="34" charset="0"/>
              </a:rPr>
              <a:t>В целом, остеопорозом страдают около 14 млн. человек и еще 20 млн. людей имеют снижение МПК, соответствующее </a:t>
            </a:r>
            <a:r>
              <a:rPr lang="ru-RU" dirty="0" err="1" smtClean="0">
                <a:latin typeface="Bahnschrift" panose="020B0502040204020203" pitchFamily="34" charset="0"/>
              </a:rPr>
              <a:t>остеопении</a:t>
            </a:r>
            <a:r>
              <a:rPr lang="ru-RU" dirty="0" smtClean="0">
                <a:latin typeface="Bahnschrift" panose="020B0502040204020203" pitchFamily="34" charset="0"/>
              </a:rPr>
              <a:t>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4639" y="3444824"/>
            <a:ext cx="5791200" cy="923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23" tIns="45712" rIns="91423" bIns="45712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Социальная значимость остеопороза определяется его последствиями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переломами</a:t>
            </a:r>
            <a:r>
              <a:rPr lang="ru-RU" dirty="0">
                <a:latin typeface="Bahnschrift" panose="020B0502040204020203" pitchFamily="34" charset="0"/>
              </a:rPr>
              <a:t> тел позвонков и костей периферического </a:t>
            </a:r>
            <a:r>
              <a:rPr lang="ru-RU" dirty="0" smtClean="0">
                <a:latin typeface="Bahnschrift" panose="020B0502040204020203" pitchFamily="34" charset="0"/>
              </a:rPr>
              <a:t>скелета.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86851" y="1983543"/>
            <a:ext cx="517875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23" tIns="45712" rIns="91423" bIns="45712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Показатели </a:t>
            </a:r>
            <a:r>
              <a:rPr lang="ru-RU" b="1" dirty="0">
                <a:solidFill>
                  <a:srgbClr val="C41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смертности</a:t>
            </a:r>
            <a:r>
              <a:rPr lang="ru-RU" dirty="0">
                <a:latin typeface="Bahnschrift" panose="020B0502040204020203" pitchFamily="34" charset="0"/>
              </a:rPr>
              <a:t> в течение первого года после перелома бедренной кости составляют от 12 до 40</a:t>
            </a:r>
            <a:r>
              <a:rPr lang="ru-RU" dirty="0" smtClean="0">
                <a:latin typeface="Bahnschrift" panose="020B0502040204020203" pitchFamily="34" charset="0"/>
              </a:rPr>
              <a:t>%.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6050" y="5041901"/>
            <a:ext cx="4442377" cy="37856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23" tIns="45712" rIns="91423" bIns="45712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Высокая и постоянно растущая распространенность </a:t>
            </a:r>
            <a:r>
              <a:rPr lang="ru-RU" sz="2000" i="1" dirty="0">
                <a:latin typeface="Bahnschrift" panose="020B0502040204020203" pitchFamily="34" charset="0"/>
              </a:rPr>
              <a:t>остеопороза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i="1" dirty="0">
                <a:latin typeface="Bahnschrift" panose="020B0502040204020203" pitchFamily="34" charset="0"/>
              </a:rPr>
              <a:t>значительная стоимость лечения </a:t>
            </a:r>
            <a:r>
              <a:rPr lang="ru-RU" sz="2000" dirty="0">
                <a:latin typeface="Bahnschrift" panose="020B0502040204020203" pitchFamily="34" charset="0"/>
              </a:rPr>
              <a:t>как самого заболевания, так и его </a:t>
            </a:r>
            <a:r>
              <a:rPr lang="ru-RU" sz="2000" i="1" dirty="0">
                <a:latin typeface="Bahnschrift" panose="020B0502040204020203" pitchFamily="34" charset="0"/>
              </a:rPr>
              <a:t>прямых осложнений </a:t>
            </a:r>
            <a:r>
              <a:rPr lang="ru-RU" sz="2000" dirty="0">
                <a:latin typeface="Bahnschrift" panose="020B0502040204020203" pitchFamily="34" charset="0"/>
              </a:rPr>
              <a:t>– переломов, развитие болевого синдрома, деформаций и потери трудоспособности и способности к самообслуживанию, определяют важность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данной проблемы </a:t>
            </a:r>
            <a:r>
              <a:rPr lang="ru-RU" sz="2000" dirty="0">
                <a:latin typeface="Bahnschrift" panose="020B0502040204020203" pitchFamily="34" charset="0"/>
              </a:rPr>
              <a:t>для здравоохранения Российской Федерации.</a:t>
            </a:r>
          </a:p>
        </p:txBody>
      </p:sp>
      <p:pic>
        <p:nvPicPr>
          <p:cNvPr id="1026" name="Picture 2" descr="https://catherineasquithgallery.com/uploads/posts/2021-02/1614525727_18-p-strelka-na-belom-fone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932712"/>
            <a:ext cx="2138287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atherineasquithgallery.com/uploads/posts/2021-02/1614525727_18-p-strelka-na-belom-fone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0" flipH="1">
            <a:off x="6974555" y="844981"/>
            <a:ext cx="2139564" cy="15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atherineasquithgallery.com/uploads/posts/2021-02/1614525727_18-p-strelka-na-belom-fone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>
            <a:off x="12681419" y="3128339"/>
            <a:ext cx="2139564" cy="15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atherineasquithgallery.com/uploads/posts/2021-02/1614525727_18-p-strelka-na-belom-fone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000" flipH="1">
            <a:off x="10308691" y="3563183"/>
            <a:ext cx="2139564" cy="15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3"/>
          <p:cNvSpPr txBox="1">
            <a:spLocks/>
          </p:cNvSpPr>
          <p:nvPr/>
        </p:nvSpPr>
        <p:spPr>
          <a:xfrm>
            <a:off x="10483869" y="-320101"/>
            <a:ext cx="3473449" cy="772050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>
            <a:lvl1pPr>
              <a:defRPr sz="5700" b="0" i="0">
                <a:solidFill>
                  <a:srgbClr val="04031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22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Целевая аудитория:</a:t>
            </a:r>
            <a:endParaRPr lang="ru-RU" sz="2200" b="1" u="sng" kern="0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pic>
        <p:nvPicPr>
          <p:cNvPr id="1028" name="Picture 4" descr="https://ofs-cdn.italki.com/u/9502030/galaxy/post/c6ih02ukh8g2hqlkhrg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443" y="538729"/>
            <a:ext cx="930808" cy="7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13655" y="793897"/>
            <a:ext cx="3227131" cy="369316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в </a:t>
            </a:r>
            <a:r>
              <a:rPr lang="ru-RU" dirty="0">
                <a:latin typeface="Bahnschrift" panose="020B0502040204020203" pitchFamily="34" charset="0"/>
              </a:rPr>
              <a:t>возрасте от 30 и до 80 лет</a:t>
            </a:r>
          </a:p>
        </p:txBody>
      </p:sp>
      <p:pic>
        <p:nvPicPr>
          <p:cNvPr id="6" name="Picture 2" descr="https://stonerockdentalcare.com/wp-content/uploads/2016/05/osteoporosis-imag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4604"/>
            <a:ext cx="8401050" cy="6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ildacdn.com/tild3766-3933-4561-b039-313763343330/Rectangle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83" y="1010712"/>
            <a:ext cx="10993168" cy="25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" y="7819"/>
            <a:ext cx="3473449" cy="843287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Решение</a:t>
            </a:r>
            <a:endParaRPr sz="4000" b="1" spc="-5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67" y="5422900"/>
            <a:ext cx="774517" cy="7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4867" y="1451112"/>
            <a:ext cx="9601200" cy="1708144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5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Разработка и применение автоматизированной системы для </a:t>
            </a:r>
            <a:r>
              <a:rPr lang="ru-RU" altLang="ru-RU" sz="3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altLang="ru-RU" sz="3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диагностики остеопороза.</a:t>
            </a:r>
            <a:endParaRPr lang="ru-RU" altLang="ru-RU" sz="3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User\Desktop\Проекты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6" y="4209395"/>
            <a:ext cx="2827495" cy="331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User\Desktop\Проекты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05" y="7311235"/>
            <a:ext cx="2786031" cy="32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C:\Users\User\Desktop\Проекты\3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4209394"/>
            <a:ext cx="2895731" cy="33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C:\Users\User\Desktop\Проекты\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/>
          <a:stretch/>
        </p:blipFill>
        <p:spPr bwMode="auto">
          <a:xfrm>
            <a:off x="9010651" y="4482448"/>
            <a:ext cx="4954185" cy="26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25195" r="26436" b="9586"/>
          <a:stretch>
            <a:fillRect/>
          </a:stretch>
        </p:blipFill>
        <p:spPr bwMode="auto">
          <a:xfrm>
            <a:off x="11687840" y="5253396"/>
            <a:ext cx="1982399" cy="14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C:\Users\User\Desktop\Проекты\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66" y="7311234"/>
            <a:ext cx="2819399" cy="32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C:\Users\User\Desktop\Проекты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7"/>
          <a:stretch>
            <a:fillRect/>
          </a:stretch>
        </p:blipFill>
        <p:spPr bwMode="auto">
          <a:xfrm>
            <a:off x="10589172" y="7582096"/>
            <a:ext cx="4536528" cy="24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32091" r="29549" b="17805"/>
          <a:stretch>
            <a:fillRect/>
          </a:stretch>
        </p:blipFill>
        <p:spPr bwMode="auto">
          <a:xfrm>
            <a:off x="12857437" y="8470900"/>
            <a:ext cx="196386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" y="17148"/>
            <a:ext cx="3473449" cy="824628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Продукт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9332" y="927100"/>
            <a:ext cx="10970147" cy="280075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  </a:t>
            </a:r>
            <a:r>
              <a:rPr lang="ru-RU" altLang="ru-RU" sz="22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Реализацию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автоматизированной системы принятия решений для ранней персонифицированной диагностики остеопороза у </a:t>
            </a:r>
            <a:r>
              <a:rPr lang="ru-RU" altLang="ru-RU" sz="2200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постковидных</a:t>
            </a:r>
            <a:r>
              <a:rPr lang="ru-RU" altLang="ru-RU" sz="2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пациентов планируется осуществить </a:t>
            </a:r>
            <a:r>
              <a:rPr lang="ru-RU" altLang="ru-RU" sz="22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на платформе </a:t>
            </a:r>
            <a:r>
              <a:rPr lang="ru-RU" altLang="ru-RU" sz="22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ПК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. </a:t>
            </a:r>
            <a:r>
              <a:rPr lang="ru-RU" altLang="ru-RU" sz="2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Программа позволит с минимальными временными потерями 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приступить </a:t>
            </a:r>
            <a:r>
              <a:rPr lang="ru-RU" altLang="ru-RU" sz="2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к работе с пациентом, ведь нужно лишь заполнить необходимые и дополнительные 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поля.</a:t>
            </a:r>
          </a:p>
          <a:p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  Помимо этого будет разработан </a:t>
            </a:r>
            <a:r>
              <a:rPr lang="ru-RU" altLang="ru-RU" sz="22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сайт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с </a:t>
            </a:r>
            <a:r>
              <a:rPr lang="ru-RU" altLang="ru-RU" sz="2200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анкетрованием</a:t>
            </a:r>
            <a:r>
              <a:rPr lang="ru-RU" altLang="ru-RU" sz="2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и </a:t>
            </a:r>
            <a:r>
              <a:rPr lang="en-US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QR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-кодом, который после получения заключения, позволит пациентам обратиться именно в те клиники, с которыми мы </a:t>
            </a:r>
            <a:r>
              <a:rPr lang="ru-RU" altLang="ru-RU" sz="2200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струдничаем</a:t>
            </a:r>
            <a:r>
              <a:rPr lang="ru-RU" alt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.</a:t>
            </a:r>
            <a:endParaRPr lang="ru-RU" altLang="ru-RU" sz="22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932230" y="4183300"/>
            <a:ext cx="3960812" cy="208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200" i="1" dirty="0">
                <a:solidFill>
                  <a:schemeClr val="accent2"/>
                </a:solidFill>
              </a:rPr>
              <a:t>Структура </a:t>
            </a:r>
            <a:r>
              <a:rPr lang="ru-RU" altLang="ru-RU" sz="2200" i="1" dirty="0" smtClean="0">
                <a:solidFill>
                  <a:schemeClr val="accent2"/>
                </a:solidFill>
              </a:rPr>
              <a:t>приложения и сайта </a:t>
            </a:r>
            <a:r>
              <a:rPr lang="ru-RU" altLang="ru-RU" sz="2200" dirty="0"/>
              <a:t>сводится к последовательному сбору данных и уточнению достоверности информации, </a:t>
            </a:r>
            <a:r>
              <a:rPr lang="ru-RU" altLang="ru-RU" sz="2200" dirty="0" err="1"/>
              <a:t>путëм</a:t>
            </a:r>
            <a:r>
              <a:rPr lang="ru-RU" altLang="ru-RU" sz="2200" dirty="0"/>
              <a:t> дополнительных несложных вопросов. 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047647" y="4183300"/>
            <a:ext cx="39592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200" dirty="0">
                <a:cs typeface="Times New Roman" pitchFamily="18" charset="0"/>
              </a:rPr>
              <a:t>Данный проект не нуждается в ремонте, у него нет срока эксплуатации, его не нужно хранить в особых условиях, а транспортировка является максимально </a:t>
            </a:r>
            <a:r>
              <a:rPr lang="ru-RU" altLang="ru-RU" sz="2200" dirty="0" err="1">
                <a:cs typeface="Times New Roman" pitchFamily="18" charset="0"/>
              </a:rPr>
              <a:t>лëгкой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11082615" y="4183300"/>
            <a:ext cx="3959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2200" dirty="0">
                <a:solidFill>
                  <a:schemeClr val="accent2"/>
                </a:solidFill>
                <a:cs typeface="Times New Roman" pitchFamily="18" charset="0"/>
              </a:rPr>
              <a:t>Основная технологическая часть</a:t>
            </a:r>
            <a:r>
              <a:rPr lang="ru-RU" altLang="ru-RU" sz="2200" dirty="0">
                <a:cs typeface="Times New Roman" pitchFamily="18" charset="0"/>
              </a:rPr>
              <a:t> будет заключена в разработанном ПО</a:t>
            </a:r>
            <a:r>
              <a:rPr lang="ru-RU" altLang="ru-RU" sz="2000" dirty="0">
                <a:cs typeface="Times New Roman" pitchFamily="18" charset="0"/>
              </a:rPr>
              <a:t>.</a:t>
            </a:r>
          </a:p>
        </p:txBody>
      </p:sp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nsp-moldova.md/images/del/nab-zvk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7" t="42856" r="37437" b="15764"/>
          <a:stretch/>
        </p:blipFill>
        <p:spPr bwMode="auto">
          <a:xfrm>
            <a:off x="4372503" y="6788479"/>
            <a:ext cx="2392120" cy="2294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nsp-moldova.md/images/del/nab-zvk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6" t="43304" b="14353"/>
          <a:stretch/>
        </p:blipFill>
        <p:spPr bwMode="auto">
          <a:xfrm>
            <a:off x="11825025" y="6799805"/>
            <a:ext cx="2407330" cy="2272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nsp-moldova.md/images/del/nab-zvk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44087" r="55173" b="13283"/>
          <a:stretch/>
        </p:blipFill>
        <p:spPr bwMode="auto">
          <a:xfrm>
            <a:off x="710855" y="6800521"/>
            <a:ext cx="2440773" cy="2282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nsp-moldova.md/images/del/nab-zvk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3" t="44103" r="18542" b="13794"/>
          <a:stretch/>
        </p:blipFill>
        <p:spPr bwMode="auto">
          <a:xfrm>
            <a:off x="8078555" y="6765829"/>
            <a:ext cx="2469599" cy="23175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168051" y="7769745"/>
            <a:ext cx="990600" cy="30969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864324" y="7769744"/>
            <a:ext cx="990600" cy="30969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0635530" y="7769743"/>
            <a:ext cx="990600" cy="30969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3760" y="9300779"/>
            <a:ext cx="1854961" cy="369316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Calleo Trial (Regular)"/>
              </a:rPr>
              <a:t>Здоровая кость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79331" y="9309100"/>
            <a:ext cx="1474087" cy="369316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  <a:latin typeface="Calleo Trial (Regular)"/>
              </a:rPr>
              <a:t>Остеопения</a:t>
            </a:r>
            <a:endParaRPr lang="ru-RU" dirty="0">
              <a:solidFill>
                <a:schemeClr val="accent2"/>
              </a:solidFill>
              <a:latin typeface="Calleo Trial (Regular)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476500" y="9292458"/>
            <a:ext cx="1452286" cy="369316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Calleo Trial (Regular)"/>
              </a:rPr>
              <a:t>Остеопороз</a:t>
            </a:r>
            <a:endParaRPr lang="ru-RU" dirty="0">
              <a:solidFill>
                <a:schemeClr val="accent2"/>
              </a:solidFill>
              <a:latin typeface="Calleo Trial (Regular)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889624" y="9300779"/>
            <a:ext cx="2438134" cy="369316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Calleo Trial (Regular)"/>
              </a:rPr>
              <a:t>Сильный остеопороз</a:t>
            </a:r>
            <a:endParaRPr lang="ru-RU" dirty="0">
              <a:solidFill>
                <a:schemeClr val="accent2"/>
              </a:solidFill>
              <a:latin typeface="Calleo Trial (Regular)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1E822BA-FC2E-DB42-9B8C-48E6CF37E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" y="4314555"/>
            <a:ext cx="777915" cy="5524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578BCB6-43E4-DB44-B7BE-D640708A9A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696" y="4241526"/>
            <a:ext cx="809667" cy="625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014177F-9ACB-DB47-A14E-1B3AE43634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74" y="4279628"/>
            <a:ext cx="574705" cy="5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25718"/>
            <a:ext cx="15144750" cy="6100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65342" y="2752719"/>
            <a:ext cx="2409825" cy="1104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Сайт</a:t>
            </a:r>
            <a:endParaRPr lang="ru-RU" sz="40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4707999"/>
            <a:ext cx="3352800" cy="1676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Партнеры: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частные клиники с денситометром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94217" y="4857048"/>
            <a:ext cx="3357571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Наша компания</a:t>
            </a:r>
            <a:endParaRPr lang="ru-RU" sz="3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1" name="AutoShape 6" descr="https://flyclipart.com/thumb2/arrow-png-triangle-dj-contractors-102738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flyclipart.com/thumb2/arrow-png-triangle-dj-contractors-102738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3" descr="https://flyclipart.com/thumbs/curved-arrow-orange-955283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547080" y="3234430"/>
            <a:ext cx="20449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Пиар-компания и маркетинг</a:t>
            </a:r>
            <a:endParaRPr lang="ru-RU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1719200" y="3229669"/>
            <a:ext cx="2433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Новые клиенты</a:t>
            </a:r>
            <a:endParaRPr lang="ru-RU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129" y="3480497"/>
            <a:ext cx="1273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Скидка 10% по </a:t>
            </a:r>
            <a:r>
              <a:rPr lang="en-US" sz="2500" dirty="0" smtClean="0"/>
              <a:t>Q</a:t>
            </a:r>
            <a:r>
              <a:rPr lang="ru-RU" sz="2500" dirty="0" smtClean="0"/>
              <a:t>-коду</a:t>
            </a:r>
            <a:endParaRPr lang="ru-RU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9300" y="6737780"/>
            <a:ext cx="3131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20% от партнерства</a:t>
            </a:r>
            <a:endParaRPr lang="ru-RU" sz="2500" dirty="0"/>
          </a:p>
        </p:txBody>
      </p:sp>
      <p:sp>
        <p:nvSpPr>
          <p:cNvPr id="25" name="Стрелка углом вверх 24"/>
          <p:cNvSpPr/>
          <p:nvPr/>
        </p:nvSpPr>
        <p:spPr>
          <a:xfrm rot="16200000">
            <a:off x="9113684" y="3208816"/>
            <a:ext cx="1499182" cy="129772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0800000">
            <a:off x="3900550" y="3119439"/>
            <a:ext cx="1499182" cy="129772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углом вверх 52"/>
          <p:cNvSpPr/>
          <p:nvPr/>
        </p:nvSpPr>
        <p:spPr>
          <a:xfrm>
            <a:off x="9113684" y="6281507"/>
            <a:ext cx="1499182" cy="1389601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88175" y="7327900"/>
            <a:ext cx="5106459" cy="343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15944" y="6617706"/>
            <a:ext cx="388311" cy="1053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EF4107C-E144-0844-BB97-73693C3AD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" y="251572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34850" y="0"/>
            <a:ext cx="2990850" cy="1069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1612900"/>
            <a:ext cx="11811000" cy="8001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пользователи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население старше 40+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chemeClr val="tx2"/>
                </a:solidFill>
              </a:rPr>
              <a:t>Белгородская область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ru-RU" dirty="0" smtClean="0"/>
              <a:t> 250 тысяч человек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chemeClr val="tx2"/>
                </a:solidFill>
              </a:rPr>
              <a:t>Российская Федерация</a:t>
            </a:r>
            <a:r>
              <a:rPr lang="en-US" dirty="0" smtClean="0"/>
              <a:t>:</a:t>
            </a:r>
            <a:r>
              <a:rPr lang="ru-RU" dirty="0" smtClean="0"/>
              <a:t> 20,3 миллиона человек</a:t>
            </a:r>
          </a:p>
          <a:p>
            <a:pPr marL="0" indent="0">
              <a:buNone/>
            </a:pPr>
            <a:r>
              <a:rPr lang="ru-RU" dirty="0" smtClean="0"/>
              <a:t>Средний темп роста рынка на костную денситометрию 3,5% в год на период с 2023-2028.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 </a:t>
            </a:r>
          </a:p>
          <a:p>
            <a:pPr marL="0" indent="0">
              <a:buNone/>
            </a:pPr>
            <a:r>
              <a:rPr lang="ru-RU" b="1" dirty="0" smtClean="0"/>
              <a:t>Пример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 пациент</a:t>
            </a:r>
            <a:r>
              <a:rPr lang="en-US" b="1" dirty="0" smtClean="0"/>
              <a:t> </a:t>
            </a:r>
            <a:r>
              <a:rPr lang="ru-RU" b="1" dirty="0" smtClean="0"/>
              <a:t>в неделю – 4 пациента в месяц на 1 денситометр (клинику)</a:t>
            </a:r>
          </a:p>
          <a:p>
            <a:pPr marL="0" indent="0">
              <a:buNone/>
            </a:pPr>
            <a:r>
              <a:rPr lang="ru-RU" b="1" dirty="0" smtClean="0"/>
              <a:t>Итого</a:t>
            </a:r>
            <a:r>
              <a:rPr lang="en-US" b="1" dirty="0" smtClean="0"/>
              <a:t>:</a:t>
            </a:r>
            <a:r>
              <a:rPr lang="ru-RU" b="1" dirty="0" smtClean="0"/>
              <a:t> 4 пациента Х 500 клиник Х 1000 средний чек = 2 000 000 в месяц</a:t>
            </a:r>
          </a:p>
          <a:p>
            <a:pPr marL="0" indent="0">
              <a:buNone/>
            </a:pPr>
            <a:r>
              <a:rPr lang="ru-RU" b="1" dirty="0" smtClean="0"/>
              <a:t>2 000 000 Х 12 месяцев = 24 000 000 р (*** 4 800 000 р)</a:t>
            </a:r>
          </a:p>
          <a:p>
            <a:pPr marL="0" indent="0">
              <a:buNone/>
            </a:pPr>
            <a:r>
              <a:rPr lang="ru-RU" b="1" dirty="0" smtClean="0"/>
              <a:t>При условных </a:t>
            </a:r>
            <a:r>
              <a:rPr lang="ru-RU" b="1" dirty="0"/>
              <a:t>4</a:t>
            </a:r>
            <a:r>
              <a:rPr lang="ru-RU" b="1" dirty="0" smtClean="0"/>
              <a:t>0 пациентов в месяц прибыль 240 000 000 р (48 000 000р)  </a:t>
            </a:r>
          </a:p>
          <a:p>
            <a:pPr marL="0" indent="0">
              <a:buNone/>
            </a:pPr>
            <a:r>
              <a:rPr lang="ru-RU" b="1" dirty="0" smtClean="0"/>
              <a:t>     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*В России 1000+ частых денситометров, условно берем 500 денситометров</a:t>
            </a:r>
          </a:p>
          <a:p>
            <a:pPr marL="0" indent="0">
              <a:buNone/>
            </a:pPr>
            <a:r>
              <a:rPr lang="ru-RU" b="1" dirty="0" smtClean="0"/>
              <a:t>**Средний чек на услуги в РФ 1000р (за один отдел) </a:t>
            </a:r>
          </a:p>
          <a:p>
            <a:pPr marL="0" indent="0">
              <a:buNone/>
            </a:pPr>
            <a:r>
              <a:rPr lang="ru-RU" b="1" dirty="0" smtClean="0"/>
              <a:t>***Наша прибыль </a:t>
            </a:r>
            <a:r>
              <a:rPr lang="ru-RU" b="1" dirty="0"/>
              <a:t>20 % с 1 </a:t>
            </a:r>
            <a:r>
              <a:rPr lang="ru-RU" b="1" dirty="0" smtClean="0"/>
              <a:t>клиента (услуги)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37AA08-BF79-314E-909A-3F83C324C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861" y="2222500"/>
            <a:ext cx="1030827" cy="990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86" y="393700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BACDF8-BD14-734A-8CCE-D52AD5300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861" y="4584700"/>
            <a:ext cx="1072243" cy="106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3C9C58-D772-8D48-A739-D65C2B596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179" y="7023100"/>
            <a:ext cx="1069925" cy="911919"/>
          </a:xfrm>
          <a:prstGeom prst="rect">
            <a:avLst/>
          </a:prstGeom>
        </p:spPr>
      </p:pic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314450" y="241300"/>
            <a:ext cx="9829800" cy="906637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Финансовая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модель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</p:spTree>
    <p:extLst>
      <p:ext uri="{BB962C8B-B14F-4D97-AF65-F5344CB8AC3E}">
        <p14:creationId xmlns:p14="http://schemas.microsoft.com/office/powerpoint/2010/main" val="22320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48952"/>
            <a:ext cx="4362450" cy="824628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Конкуренты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022758"/>
            <a:ext cx="14440452" cy="3477859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defRPr/>
            </a:pPr>
            <a:endParaRPr lang="ru-RU" sz="2000" dirty="0"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1.Применение технологии </a:t>
            </a:r>
            <a:r>
              <a:rPr lang="ru-RU" sz="2000" dirty="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Lunit</a:t>
            </a:r>
            <a:r>
              <a:rPr lang="ru-RU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 и рентген-систем для выявления проявлений COVID-19.</a:t>
            </a:r>
          </a:p>
          <a:p>
            <a:pPr>
              <a:defRPr/>
            </a:pPr>
            <a:r>
              <a:rPr lang="ru-RU" sz="2000" b="1" u="sng" dirty="0">
                <a:latin typeface="Franklin Gothic Book" panose="020B0503020102020204" pitchFamily="34" charset="0"/>
              </a:rPr>
              <a:t>Основные минусы </a:t>
            </a:r>
            <a:r>
              <a:rPr lang="ru-RU" sz="2000" dirty="0">
                <a:latin typeface="Franklin Gothic Book" panose="020B0503020102020204" pitchFamily="34" charset="0"/>
              </a:rPr>
              <a:t>: данная технология </a:t>
            </a:r>
            <a:r>
              <a:rPr lang="ru-RU" sz="2000" u="sng" dirty="0">
                <a:solidFill>
                  <a:srgbClr val="FF0000"/>
                </a:solidFill>
                <a:latin typeface="Franklin Gothic Book" panose="020B0503020102020204" pitchFamily="34" charset="0"/>
              </a:rPr>
              <a:t>зарубежного производства</a:t>
            </a:r>
            <a:r>
              <a:rPr lang="ru-RU" sz="2000" dirty="0">
                <a:latin typeface="Franklin Gothic Book" panose="020B0503020102020204" pitchFamily="34" charset="0"/>
              </a:rPr>
              <a:t>, требует постоянного обновления программного обеспечения, требует больших ресурсов ПК.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Цена программы</a:t>
            </a:r>
            <a:r>
              <a:rPr lang="ru-RU" sz="2000" dirty="0">
                <a:latin typeface="Franklin Gothic Book" panose="020B0503020102020204" pitchFamily="34" charset="0"/>
              </a:rPr>
              <a:t>: 4 200 000 руб</a:t>
            </a:r>
            <a:r>
              <a:rPr lang="ru-RU" sz="2000" dirty="0" smtClean="0">
                <a:latin typeface="Franklin Gothic Book" panose="020B0503020102020204" pitchFamily="34" charset="0"/>
              </a:rPr>
              <a:t>.</a:t>
            </a:r>
          </a:p>
          <a:p>
            <a:pPr>
              <a:defRPr/>
            </a:pPr>
            <a:endParaRPr lang="ru-RU" sz="2000" dirty="0" smtClean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ru-RU" sz="2000" dirty="0" smtClean="0">
              <a:latin typeface="Franklin Gothic Book" panose="020B0503020102020204" pitchFamily="34" charset="0"/>
            </a:endParaRPr>
          </a:p>
          <a:p>
            <a:pPr>
              <a:defRPr/>
            </a:pPr>
            <a:endParaRPr lang="ru-RU" sz="2000" dirty="0"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2.</a:t>
            </a:r>
            <a:r>
              <a:rPr lang="ru-RU" sz="2000" i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Применение гибридной интеллектуальной системы </a:t>
            </a:r>
            <a:r>
              <a:rPr lang="en-US" sz="2000" dirty="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Acsis</a:t>
            </a:r>
            <a:r>
              <a:rPr lang="en-US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поддержки принятия решений.</a:t>
            </a:r>
          </a:p>
          <a:p>
            <a:pPr>
              <a:defRPr/>
            </a:pPr>
            <a:r>
              <a:rPr lang="ru-RU" sz="2000" dirty="0">
                <a:latin typeface="Franklin Gothic Book" panose="020B0503020102020204" pitchFamily="34" charset="0"/>
              </a:rPr>
              <a:t> </a:t>
            </a:r>
            <a:r>
              <a:rPr lang="ru-RU" sz="2000" b="1" u="sng" dirty="0">
                <a:latin typeface="Franklin Gothic Book" panose="020B0503020102020204" pitchFamily="34" charset="0"/>
              </a:rPr>
              <a:t>Основные минусы </a:t>
            </a:r>
            <a:r>
              <a:rPr lang="ru-RU" sz="2000" dirty="0">
                <a:latin typeface="Franklin Gothic Book" panose="020B0503020102020204" pitchFamily="34" charset="0"/>
              </a:rPr>
              <a:t>: проводимый анализ занимает много времени, нет функций анализа и работы с остеопорозом.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Цена программы</a:t>
            </a:r>
            <a:r>
              <a:rPr lang="ru-RU" sz="2000" dirty="0">
                <a:latin typeface="Franklin Gothic Book" panose="020B0503020102020204" pitchFamily="34" charset="0"/>
              </a:rPr>
              <a:t>: 2 800 000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440" y="6816467"/>
            <a:ext cx="3048001" cy="909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Плюсы нашего 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90958" y="5356319"/>
            <a:ext cx="261510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Экономия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13641" y="5356319"/>
            <a:ext cx="259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Импортозамещение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32801" y="9004300"/>
            <a:ext cx="259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Техническая поддержка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38100" y="7725975"/>
            <a:ext cx="259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Безопасность данных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82059" y="7747000"/>
            <a:ext cx="259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Легкая масштабируемость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313584">
            <a:off x="9253787" y="7697536"/>
            <a:ext cx="1032074" cy="23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181314" y="8335672"/>
            <a:ext cx="743695" cy="25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9547376">
            <a:off x="8358159" y="6189256"/>
            <a:ext cx="731187" cy="23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9611846">
            <a:off x="4949271" y="7675210"/>
            <a:ext cx="1003571" cy="25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2913719">
            <a:off x="5904038" y="6209983"/>
            <a:ext cx="731187" cy="230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2" b="24258"/>
          <a:stretch/>
        </p:blipFill>
        <p:spPr bwMode="auto">
          <a:xfrm>
            <a:off x="155575" y="799766"/>
            <a:ext cx="1423988" cy="6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560EF70-EE41-F84B-8234-AD6EB821C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5356319"/>
            <a:ext cx="625507" cy="6255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63D73D0-B7EB-034D-8576-D9070893E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450" y="5356317"/>
            <a:ext cx="727112" cy="6255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2CE7CB-4FF9-D54C-95EE-ABDF9EAA9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46" y="9004300"/>
            <a:ext cx="542953" cy="625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67D320F-9F7D-EE41-8196-C7F06B848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7791417"/>
            <a:ext cx="752514" cy="6413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C40B563-9E7A-F843-875F-21035F7351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8" y="7725975"/>
            <a:ext cx="727112" cy="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2959" y="858213"/>
            <a:ext cx="6301560" cy="775576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Интеллектуальная собственность</a:t>
            </a:r>
            <a:endParaRPr sz="2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object 4"/>
          <p:cNvGrpSpPr/>
          <p:nvPr/>
        </p:nvGrpSpPr>
        <p:grpSpPr>
          <a:xfrm>
            <a:off x="605549" y="1676611"/>
            <a:ext cx="4290301" cy="3060489"/>
            <a:chOff x="1170434" y="3444234"/>
            <a:chExt cx="5661660" cy="4022090"/>
          </a:xfrm>
          <a:solidFill>
            <a:schemeClr val="accent2"/>
          </a:solidFill>
        </p:grpSpPr>
        <p:pic>
          <p:nvPicPr>
            <p:cNvPr id="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34" y="3444234"/>
              <a:ext cx="5661655" cy="40218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pic>
          <p:nvPicPr>
            <p:cNvPr id="10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7612" y="3552443"/>
              <a:ext cx="5291328" cy="38191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pic>
          <p:nvPicPr>
            <p:cNvPr id="11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341" y="3458590"/>
              <a:ext cx="5584888" cy="39497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2" name="object 8"/>
            <p:cNvSpPr/>
            <p:nvPr/>
          </p:nvSpPr>
          <p:spPr>
            <a:xfrm>
              <a:off x="1208341" y="3458590"/>
              <a:ext cx="5585460" cy="3949700"/>
            </a:xfrm>
            <a:custGeom>
              <a:avLst/>
              <a:gdLst/>
              <a:ahLst/>
              <a:cxnLst/>
              <a:rect l="l" t="t" r="r" b="b"/>
              <a:pathLst>
                <a:path w="5585459" h="3949700">
                  <a:moveTo>
                    <a:pt x="0" y="658368"/>
                  </a:moveTo>
                  <a:lnTo>
                    <a:pt x="1652" y="611350"/>
                  </a:lnTo>
                  <a:lnTo>
                    <a:pt x="6536" y="565225"/>
                  </a:lnTo>
                  <a:lnTo>
                    <a:pt x="14540" y="520103"/>
                  </a:lnTo>
                  <a:lnTo>
                    <a:pt x="25552" y="476097"/>
                  </a:lnTo>
                  <a:lnTo>
                    <a:pt x="39462" y="433317"/>
                  </a:lnTo>
                  <a:lnTo>
                    <a:pt x="56157" y="391874"/>
                  </a:lnTo>
                  <a:lnTo>
                    <a:pt x="75527" y="351881"/>
                  </a:lnTo>
                  <a:lnTo>
                    <a:pt x="97460" y="313448"/>
                  </a:lnTo>
                  <a:lnTo>
                    <a:pt x="121844" y="276688"/>
                  </a:lnTo>
                  <a:lnTo>
                    <a:pt x="148569" y="241711"/>
                  </a:lnTo>
                  <a:lnTo>
                    <a:pt x="177523" y="208629"/>
                  </a:lnTo>
                  <a:lnTo>
                    <a:pt x="208595" y="177553"/>
                  </a:lnTo>
                  <a:lnTo>
                    <a:pt x="241673" y="148595"/>
                  </a:lnTo>
                  <a:lnTo>
                    <a:pt x="276646" y="121866"/>
                  </a:lnTo>
                  <a:lnTo>
                    <a:pt x="313403" y="97477"/>
                  </a:lnTo>
                  <a:lnTo>
                    <a:pt x="351832" y="75541"/>
                  </a:lnTo>
                  <a:lnTo>
                    <a:pt x="391821" y="56168"/>
                  </a:lnTo>
                  <a:lnTo>
                    <a:pt x="433261" y="39469"/>
                  </a:lnTo>
                  <a:lnTo>
                    <a:pt x="476038" y="25557"/>
                  </a:lnTo>
                  <a:lnTo>
                    <a:pt x="520043" y="14543"/>
                  </a:lnTo>
                  <a:lnTo>
                    <a:pt x="565163" y="6538"/>
                  </a:lnTo>
                  <a:lnTo>
                    <a:pt x="611287" y="1653"/>
                  </a:lnTo>
                  <a:lnTo>
                    <a:pt x="658304" y="0"/>
                  </a:lnTo>
                  <a:lnTo>
                    <a:pt x="4926520" y="0"/>
                  </a:lnTo>
                  <a:lnTo>
                    <a:pt x="4973537" y="1653"/>
                  </a:lnTo>
                  <a:lnTo>
                    <a:pt x="5019662" y="6538"/>
                  </a:lnTo>
                  <a:lnTo>
                    <a:pt x="5064784" y="14543"/>
                  </a:lnTo>
                  <a:lnTo>
                    <a:pt x="5108791" y="25557"/>
                  </a:lnTo>
                  <a:lnTo>
                    <a:pt x="5151571" y="39469"/>
                  </a:lnTo>
                  <a:lnTo>
                    <a:pt x="5193013" y="56168"/>
                  </a:lnTo>
                  <a:lnTo>
                    <a:pt x="5233006" y="75541"/>
                  </a:lnTo>
                  <a:lnTo>
                    <a:pt x="5271439" y="97477"/>
                  </a:lnTo>
                  <a:lnTo>
                    <a:pt x="5308200" y="121866"/>
                  </a:lnTo>
                  <a:lnTo>
                    <a:pt x="5343177" y="148595"/>
                  </a:lnTo>
                  <a:lnTo>
                    <a:pt x="5376259" y="177553"/>
                  </a:lnTo>
                  <a:lnTo>
                    <a:pt x="5407335" y="208629"/>
                  </a:lnTo>
                  <a:lnTo>
                    <a:pt x="5436293" y="241711"/>
                  </a:lnTo>
                  <a:lnTo>
                    <a:pt x="5463022" y="276688"/>
                  </a:lnTo>
                  <a:lnTo>
                    <a:pt x="5487410" y="313448"/>
                  </a:lnTo>
                  <a:lnTo>
                    <a:pt x="5509347" y="351881"/>
                  </a:lnTo>
                  <a:lnTo>
                    <a:pt x="5528720" y="391874"/>
                  </a:lnTo>
                  <a:lnTo>
                    <a:pt x="5545418" y="433317"/>
                  </a:lnTo>
                  <a:lnTo>
                    <a:pt x="5559330" y="476097"/>
                  </a:lnTo>
                  <a:lnTo>
                    <a:pt x="5570345" y="520103"/>
                  </a:lnTo>
                  <a:lnTo>
                    <a:pt x="5578350" y="565225"/>
                  </a:lnTo>
                  <a:lnTo>
                    <a:pt x="5583235" y="611350"/>
                  </a:lnTo>
                  <a:lnTo>
                    <a:pt x="5584888" y="658368"/>
                  </a:lnTo>
                  <a:lnTo>
                    <a:pt x="5584888" y="3291459"/>
                  </a:lnTo>
                  <a:lnTo>
                    <a:pt x="5583235" y="3338475"/>
                  </a:lnTo>
                  <a:lnTo>
                    <a:pt x="5578350" y="3384598"/>
                  </a:lnTo>
                  <a:lnTo>
                    <a:pt x="5570345" y="3429717"/>
                  </a:lnTo>
                  <a:lnTo>
                    <a:pt x="5559330" y="3473719"/>
                  </a:lnTo>
                  <a:lnTo>
                    <a:pt x="5545418" y="3516494"/>
                  </a:lnTo>
                  <a:lnTo>
                    <a:pt x="5528720" y="3557930"/>
                  </a:lnTo>
                  <a:lnTo>
                    <a:pt x="5509347" y="3597917"/>
                  </a:lnTo>
                  <a:lnTo>
                    <a:pt x="5487410" y="3636342"/>
                  </a:lnTo>
                  <a:lnTo>
                    <a:pt x="5463022" y="3673095"/>
                  </a:lnTo>
                  <a:lnTo>
                    <a:pt x="5436293" y="3708064"/>
                  </a:lnTo>
                  <a:lnTo>
                    <a:pt x="5407335" y="3741138"/>
                  </a:lnTo>
                  <a:lnTo>
                    <a:pt x="5376259" y="3772205"/>
                  </a:lnTo>
                  <a:lnTo>
                    <a:pt x="5343177" y="3801155"/>
                  </a:lnTo>
                  <a:lnTo>
                    <a:pt x="5308200" y="3827876"/>
                  </a:lnTo>
                  <a:lnTo>
                    <a:pt x="5271439" y="3852257"/>
                  </a:lnTo>
                  <a:lnTo>
                    <a:pt x="5233006" y="3874186"/>
                  </a:lnTo>
                  <a:lnTo>
                    <a:pt x="5193013" y="3893553"/>
                  </a:lnTo>
                  <a:lnTo>
                    <a:pt x="5151571" y="3910245"/>
                  </a:lnTo>
                  <a:lnTo>
                    <a:pt x="5108791" y="3924152"/>
                  </a:lnTo>
                  <a:lnTo>
                    <a:pt x="5064784" y="3935162"/>
                  </a:lnTo>
                  <a:lnTo>
                    <a:pt x="5019662" y="3943164"/>
                  </a:lnTo>
                  <a:lnTo>
                    <a:pt x="4973537" y="3948047"/>
                  </a:lnTo>
                  <a:lnTo>
                    <a:pt x="4926520" y="3949700"/>
                  </a:lnTo>
                  <a:lnTo>
                    <a:pt x="658304" y="3949700"/>
                  </a:lnTo>
                  <a:lnTo>
                    <a:pt x="611287" y="3948047"/>
                  </a:lnTo>
                  <a:lnTo>
                    <a:pt x="565163" y="3943164"/>
                  </a:lnTo>
                  <a:lnTo>
                    <a:pt x="520043" y="3935162"/>
                  </a:lnTo>
                  <a:lnTo>
                    <a:pt x="476038" y="3924152"/>
                  </a:lnTo>
                  <a:lnTo>
                    <a:pt x="433261" y="3910245"/>
                  </a:lnTo>
                  <a:lnTo>
                    <a:pt x="391821" y="3893553"/>
                  </a:lnTo>
                  <a:lnTo>
                    <a:pt x="351832" y="3874186"/>
                  </a:lnTo>
                  <a:lnTo>
                    <a:pt x="313403" y="3852257"/>
                  </a:lnTo>
                  <a:lnTo>
                    <a:pt x="276646" y="3827876"/>
                  </a:lnTo>
                  <a:lnTo>
                    <a:pt x="241673" y="3801155"/>
                  </a:lnTo>
                  <a:lnTo>
                    <a:pt x="208595" y="3772205"/>
                  </a:lnTo>
                  <a:lnTo>
                    <a:pt x="177523" y="3741138"/>
                  </a:lnTo>
                  <a:lnTo>
                    <a:pt x="148569" y="3708064"/>
                  </a:lnTo>
                  <a:lnTo>
                    <a:pt x="121844" y="3673095"/>
                  </a:lnTo>
                  <a:lnTo>
                    <a:pt x="97460" y="3636342"/>
                  </a:lnTo>
                  <a:lnTo>
                    <a:pt x="75527" y="3597917"/>
                  </a:lnTo>
                  <a:lnTo>
                    <a:pt x="56157" y="3557930"/>
                  </a:lnTo>
                  <a:lnTo>
                    <a:pt x="39462" y="3516494"/>
                  </a:lnTo>
                  <a:lnTo>
                    <a:pt x="25552" y="3473719"/>
                  </a:lnTo>
                  <a:lnTo>
                    <a:pt x="14540" y="3429717"/>
                  </a:lnTo>
                  <a:lnTo>
                    <a:pt x="6536" y="3384598"/>
                  </a:lnTo>
                  <a:lnTo>
                    <a:pt x="1652" y="3338475"/>
                  </a:lnTo>
                  <a:lnTo>
                    <a:pt x="0" y="3291459"/>
                  </a:lnTo>
                  <a:lnTo>
                    <a:pt x="0" y="65836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/>
          <p:cNvGrpSpPr/>
          <p:nvPr/>
        </p:nvGrpSpPr>
        <p:grpSpPr>
          <a:xfrm>
            <a:off x="3430812" y="4880446"/>
            <a:ext cx="4350623" cy="3071421"/>
            <a:chOff x="8570973" y="3406136"/>
            <a:chExt cx="5347970" cy="3975100"/>
          </a:xfrm>
          <a:solidFill>
            <a:schemeClr val="tx2"/>
          </a:solidFill>
        </p:grpSpPr>
        <p:pic>
          <p:nvPicPr>
            <p:cNvPr id="14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0973" y="3406136"/>
              <a:ext cx="5347721" cy="396240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pic>
          <p:nvPicPr>
            <p:cNvPr id="15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1872" y="3515867"/>
              <a:ext cx="4835651" cy="386486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pic>
          <p:nvPicPr>
            <p:cNvPr id="16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8822" y="3424808"/>
              <a:ext cx="5272278" cy="38862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sp>
          <p:nvSpPr>
            <p:cNvPr id="18" name="object 14"/>
            <p:cNvSpPr/>
            <p:nvPr/>
          </p:nvSpPr>
          <p:spPr>
            <a:xfrm>
              <a:off x="8608822" y="3424808"/>
              <a:ext cx="5272405" cy="3886200"/>
            </a:xfrm>
            <a:custGeom>
              <a:avLst/>
              <a:gdLst/>
              <a:ahLst/>
              <a:cxnLst/>
              <a:rect l="l" t="t" r="r" b="b"/>
              <a:pathLst>
                <a:path w="5272405" h="3886200">
                  <a:moveTo>
                    <a:pt x="0" y="647700"/>
                  </a:moveTo>
                  <a:lnTo>
                    <a:pt x="1776" y="599355"/>
                  </a:lnTo>
                  <a:lnTo>
                    <a:pt x="7021" y="551977"/>
                  </a:lnTo>
                  <a:lnTo>
                    <a:pt x="15611" y="505690"/>
                  </a:lnTo>
                  <a:lnTo>
                    <a:pt x="27419" y="460619"/>
                  </a:lnTo>
                  <a:lnTo>
                    <a:pt x="42321" y="416889"/>
                  </a:lnTo>
                  <a:lnTo>
                    <a:pt x="60191" y="374626"/>
                  </a:lnTo>
                  <a:lnTo>
                    <a:pt x="80905" y="333955"/>
                  </a:lnTo>
                  <a:lnTo>
                    <a:pt x="104337" y="295001"/>
                  </a:lnTo>
                  <a:lnTo>
                    <a:pt x="130362" y="257888"/>
                  </a:lnTo>
                  <a:lnTo>
                    <a:pt x="158854" y="222743"/>
                  </a:lnTo>
                  <a:lnTo>
                    <a:pt x="189690" y="189690"/>
                  </a:lnTo>
                  <a:lnTo>
                    <a:pt x="222743" y="158854"/>
                  </a:lnTo>
                  <a:lnTo>
                    <a:pt x="257888" y="130362"/>
                  </a:lnTo>
                  <a:lnTo>
                    <a:pt x="295001" y="104337"/>
                  </a:lnTo>
                  <a:lnTo>
                    <a:pt x="333955" y="80905"/>
                  </a:lnTo>
                  <a:lnTo>
                    <a:pt x="374626" y="60191"/>
                  </a:lnTo>
                  <a:lnTo>
                    <a:pt x="416889" y="42321"/>
                  </a:lnTo>
                  <a:lnTo>
                    <a:pt x="460619" y="27419"/>
                  </a:lnTo>
                  <a:lnTo>
                    <a:pt x="505690" y="15611"/>
                  </a:lnTo>
                  <a:lnTo>
                    <a:pt x="551977" y="7021"/>
                  </a:lnTo>
                  <a:lnTo>
                    <a:pt x="599355" y="1776"/>
                  </a:lnTo>
                  <a:lnTo>
                    <a:pt x="647700" y="0"/>
                  </a:lnTo>
                  <a:lnTo>
                    <a:pt x="4624578" y="0"/>
                  </a:lnTo>
                  <a:lnTo>
                    <a:pt x="4672922" y="1776"/>
                  </a:lnTo>
                  <a:lnTo>
                    <a:pt x="4720300" y="7021"/>
                  </a:lnTo>
                  <a:lnTo>
                    <a:pt x="4766587" y="15611"/>
                  </a:lnTo>
                  <a:lnTo>
                    <a:pt x="4811658" y="27419"/>
                  </a:lnTo>
                  <a:lnTo>
                    <a:pt x="4855388" y="42321"/>
                  </a:lnTo>
                  <a:lnTo>
                    <a:pt x="4897651" y="60191"/>
                  </a:lnTo>
                  <a:lnTo>
                    <a:pt x="4938322" y="80905"/>
                  </a:lnTo>
                  <a:lnTo>
                    <a:pt x="4977276" y="104337"/>
                  </a:lnTo>
                  <a:lnTo>
                    <a:pt x="5014389" y="130362"/>
                  </a:lnTo>
                  <a:lnTo>
                    <a:pt x="5049534" y="158854"/>
                  </a:lnTo>
                  <a:lnTo>
                    <a:pt x="5082587" y="189690"/>
                  </a:lnTo>
                  <a:lnTo>
                    <a:pt x="5113423" y="222743"/>
                  </a:lnTo>
                  <a:lnTo>
                    <a:pt x="5141915" y="257888"/>
                  </a:lnTo>
                  <a:lnTo>
                    <a:pt x="5167940" y="295001"/>
                  </a:lnTo>
                  <a:lnTo>
                    <a:pt x="5191372" y="333955"/>
                  </a:lnTo>
                  <a:lnTo>
                    <a:pt x="5212086" y="374626"/>
                  </a:lnTo>
                  <a:lnTo>
                    <a:pt x="5229956" y="416889"/>
                  </a:lnTo>
                  <a:lnTo>
                    <a:pt x="5244858" y="460619"/>
                  </a:lnTo>
                  <a:lnTo>
                    <a:pt x="5256666" y="505690"/>
                  </a:lnTo>
                  <a:lnTo>
                    <a:pt x="5265256" y="551977"/>
                  </a:lnTo>
                  <a:lnTo>
                    <a:pt x="5270501" y="599355"/>
                  </a:lnTo>
                  <a:lnTo>
                    <a:pt x="5272278" y="647700"/>
                  </a:lnTo>
                  <a:lnTo>
                    <a:pt x="5272278" y="3238500"/>
                  </a:lnTo>
                  <a:lnTo>
                    <a:pt x="5270501" y="3286844"/>
                  </a:lnTo>
                  <a:lnTo>
                    <a:pt x="5265256" y="3334222"/>
                  </a:lnTo>
                  <a:lnTo>
                    <a:pt x="5256666" y="3380509"/>
                  </a:lnTo>
                  <a:lnTo>
                    <a:pt x="5244858" y="3425580"/>
                  </a:lnTo>
                  <a:lnTo>
                    <a:pt x="5229956" y="3469310"/>
                  </a:lnTo>
                  <a:lnTo>
                    <a:pt x="5212086" y="3511573"/>
                  </a:lnTo>
                  <a:lnTo>
                    <a:pt x="5191372" y="3552244"/>
                  </a:lnTo>
                  <a:lnTo>
                    <a:pt x="5167940" y="3591198"/>
                  </a:lnTo>
                  <a:lnTo>
                    <a:pt x="5141915" y="3628311"/>
                  </a:lnTo>
                  <a:lnTo>
                    <a:pt x="5113423" y="3663456"/>
                  </a:lnTo>
                  <a:lnTo>
                    <a:pt x="5082587" y="3696509"/>
                  </a:lnTo>
                  <a:lnTo>
                    <a:pt x="5049534" y="3727345"/>
                  </a:lnTo>
                  <a:lnTo>
                    <a:pt x="5014389" y="3755837"/>
                  </a:lnTo>
                  <a:lnTo>
                    <a:pt x="4977276" y="3781862"/>
                  </a:lnTo>
                  <a:lnTo>
                    <a:pt x="4938322" y="3805294"/>
                  </a:lnTo>
                  <a:lnTo>
                    <a:pt x="4897651" y="3826008"/>
                  </a:lnTo>
                  <a:lnTo>
                    <a:pt x="4855388" y="3843878"/>
                  </a:lnTo>
                  <a:lnTo>
                    <a:pt x="4811658" y="3858780"/>
                  </a:lnTo>
                  <a:lnTo>
                    <a:pt x="4766587" y="3870588"/>
                  </a:lnTo>
                  <a:lnTo>
                    <a:pt x="4720300" y="3879178"/>
                  </a:lnTo>
                  <a:lnTo>
                    <a:pt x="4672922" y="3884423"/>
                  </a:lnTo>
                  <a:lnTo>
                    <a:pt x="4624578" y="3886200"/>
                  </a:lnTo>
                  <a:lnTo>
                    <a:pt x="647700" y="3886200"/>
                  </a:lnTo>
                  <a:lnTo>
                    <a:pt x="599355" y="3884423"/>
                  </a:lnTo>
                  <a:lnTo>
                    <a:pt x="551977" y="3879178"/>
                  </a:lnTo>
                  <a:lnTo>
                    <a:pt x="505690" y="3870588"/>
                  </a:lnTo>
                  <a:lnTo>
                    <a:pt x="460619" y="3858780"/>
                  </a:lnTo>
                  <a:lnTo>
                    <a:pt x="416889" y="3843878"/>
                  </a:lnTo>
                  <a:lnTo>
                    <a:pt x="374626" y="3826008"/>
                  </a:lnTo>
                  <a:lnTo>
                    <a:pt x="333955" y="3805294"/>
                  </a:lnTo>
                  <a:lnTo>
                    <a:pt x="295001" y="3781862"/>
                  </a:lnTo>
                  <a:lnTo>
                    <a:pt x="257888" y="3755837"/>
                  </a:lnTo>
                  <a:lnTo>
                    <a:pt x="222743" y="3727345"/>
                  </a:lnTo>
                  <a:lnTo>
                    <a:pt x="189690" y="3696509"/>
                  </a:lnTo>
                  <a:lnTo>
                    <a:pt x="158854" y="3663456"/>
                  </a:lnTo>
                  <a:lnTo>
                    <a:pt x="130362" y="3628311"/>
                  </a:lnTo>
                  <a:lnTo>
                    <a:pt x="104337" y="3591198"/>
                  </a:lnTo>
                  <a:lnTo>
                    <a:pt x="80905" y="3552244"/>
                  </a:lnTo>
                  <a:lnTo>
                    <a:pt x="60191" y="3511573"/>
                  </a:lnTo>
                  <a:lnTo>
                    <a:pt x="42321" y="3469310"/>
                  </a:lnTo>
                  <a:lnTo>
                    <a:pt x="27419" y="3425580"/>
                  </a:lnTo>
                  <a:lnTo>
                    <a:pt x="15611" y="3380509"/>
                  </a:lnTo>
                  <a:lnTo>
                    <a:pt x="7021" y="3334222"/>
                  </a:lnTo>
                  <a:lnTo>
                    <a:pt x="1776" y="3286844"/>
                  </a:lnTo>
                  <a:lnTo>
                    <a:pt x="0" y="32385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4"/>
          <p:cNvGrpSpPr/>
          <p:nvPr/>
        </p:nvGrpSpPr>
        <p:grpSpPr>
          <a:xfrm>
            <a:off x="7368407" y="1687535"/>
            <a:ext cx="4350420" cy="3072836"/>
            <a:chOff x="1170434" y="3444234"/>
            <a:chExt cx="5661660" cy="4022090"/>
          </a:xfrm>
          <a:solidFill>
            <a:schemeClr val="accent2"/>
          </a:solidFill>
        </p:grpSpPr>
        <p:pic>
          <p:nvPicPr>
            <p:cNvPr id="20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34" y="3444234"/>
              <a:ext cx="5661655" cy="40218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pic>
          <p:nvPicPr>
            <p:cNvPr id="21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7612" y="3552443"/>
              <a:ext cx="5291328" cy="38191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pic>
          <p:nvPicPr>
            <p:cNvPr id="22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341" y="3458590"/>
              <a:ext cx="5584888" cy="39497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23" name="object 8"/>
            <p:cNvSpPr/>
            <p:nvPr/>
          </p:nvSpPr>
          <p:spPr>
            <a:xfrm>
              <a:off x="1208341" y="3458590"/>
              <a:ext cx="5585460" cy="3949700"/>
            </a:xfrm>
            <a:custGeom>
              <a:avLst/>
              <a:gdLst/>
              <a:ahLst/>
              <a:cxnLst/>
              <a:rect l="l" t="t" r="r" b="b"/>
              <a:pathLst>
                <a:path w="5585459" h="3949700">
                  <a:moveTo>
                    <a:pt x="0" y="658368"/>
                  </a:moveTo>
                  <a:lnTo>
                    <a:pt x="1652" y="611350"/>
                  </a:lnTo>
                  <a:lnTo>
                    <a:pt x="6536" y="565225"/>
                  </a:lnTo>
                  <a:lnTo>
                    <a:pt x="14540" y="520103"/>
                  </a:lnTo>
                  <a:lnTo>
                    <a:pt x="25552" y="476097"/>
                  </a:lnTo>
                  <a:lnTo>
                    <a:pt x="39462" y="433317"/>
                  </a:lnTo>
                  <a:lnTo>
                    <a:pt x="56157" y="391874"/>
                  </a:lnTo>
                  <a:lnTo>
                    <a:pt x="75527" y="351881"/>
                  </a:lnTo>
                  <a:lnTo>
                    <a:pt x="97460" y="313448"/>
                  </a:lnTo>
                  <a:lnTo>
                    <a:pt x="121844" y="276688"/>
                  </a:lnTo>
                  <a:lnTo>
                    <a:pt x="148569" y="241711"/>
                  </a:lnTo>
                  <a:lnTo>
                    <a:pt x="177523" y="208629"/>
                  </a:lnTo>
                  <a:lnTo>
                    <a:pt x="208595" y="177553"/>
                  </a:lnTo>
                  <a:lnTo>
                    <a:pt x="241673" y="148595"/>
                  </a:lnTo>
                  <a:lnTo>
                    <a:pt x="276646" y="121866"/>
                  </a:lnTo>
                  <a:lnTo>
                    <a:pt x="313403" y="97477"/>
                  </a:lnTo>
                  <a:lnTo>
                    <a:pt x="351832" y="75541"/>
                  </a:lnTo>
                  <a:lnTo>
                    <a:pt x="391821" y="56168"/>
                  </a:lnTo>
                  <a:lnTo>
                    <a:pt x="433261" y="39469"/>
                  </a:lnTo>
                  <a:lnTo>
                    <a:pt x="476038" y="25557"/>
                  </a:lnTo>
                  <a:lnTo>
                    <a:pt x="520043" y="14543"/>
                  </a:lnTo>
                  <a:lnTo>
                    <a:pt x="565163" y="6538"/>
                  </a:lnTo>
                  <a:lnTo>
                    <a:pt x="611287" y="1653"/>
                  </a:lnTo>
                  <a:lnTo>
                    <a:pt x="658304" y="0"/>
                  </a:lnTo>
                  <a:lnTo>
                    <a:pt x="4926520" y="0"/>
                  </a:lnTo>
                  <a:lnTo>
                    <a:pt x="4973537" y="1653"/>
                  </a:lnTo>
                  <a:lnTo>
                    <a:pt x="5019662" y="6538"/>
                  </a:lnTo>
                  <a:lnTo>
                    <a:pt x="5064784" y="14543"/>
                  </a:lnTo>
                  <a:lnTo>
                    <a:pt x="5108791" y="25557"/>
                  </a:lnTo>
                  <a:lnTo>
                    <a:pt x="5151571" y="39469"/>
                  </a:lnTo>
                  <a:lnTo>
                    <a:pt x="5193013" y="56168"/>
                  </a:lnTo>
                  <a:lnTo>
                    <a:pt x="5233006" y="75541"/>
                  </a:lnTo>
                  <a:lnTo>
                    <a:pt x="5271439" y="97477"/>
                  </a:lnTo>
                  <a:lnTo>
                    <a:pt x="5308200" y="121866"/>
                  </a:lnTo>
                  <a:lnTo>
                    <a:pt x="5343177" y="148595"/>
                  </a:lnTo>
                  <a:lnTo>
                    <a:pt x="5376259" y="177553"/>
                  </a:lnTo>
                  <a:lnTo>
                    <a:pt x="5407335" y="208629"/>
                  </a:lnTo>
                  <a:lnTo>
                    <a:pt x="5436293" y="241711"/>
                  </a:lnTo>
                  <a:lnTo>
                    <a:pt x="5463022" y="276688"/>
                  </a:lnTo>
                  <a:lnTo>
                    <a:pt x="5487410" y="313448"/>
                  </a:lnTo>
                  <a:lnTo>
                    <a:pt x="5509347" y="351881"/>
                  </a:lnTo>
                  <a:lnTo>
                    <a:pt x="5528720" y="391874"/>
                  </a:lnTo>
                  <a:lnTo>
                    <a:pt x="5545418" y="433317"/>
                  </a:lnTo>
                  <a:lnTo>
                    <a:pt x="5559330" y="476097"/>
                  </a:lnTo>
                  <a:lnTo>
                    <a:pt x="5570345" y="520103"/>
                  </a:lnTo>
                  <a:lnTo>
                    <a:pt x="5578350" y="565225"/>
                  </a:lnTo>
                  <a:lnTo>
                    <a:pt x="5583235" y="611350"/>
                  </a:lnTo>
                  <a:lnTo>
                    <a:pt x="5584888" y="658368"/>
                  </a:lnTo>
                  <a:lnTo>
                    <a:pt x="5584888" y="3291459"/>
                  </a:lnTo>
                  <a:lnTo>
                    <a:pt x="5583235" y="3338475"/>
                  </a:lnTo>
                  <a:lnTo>
                    <a:pt x="5578350" y="3384598"/>
                  </a:lnTo>
                  <a:lnTo>
                    <a:pt x="5570345" y="3429717"/>
                  </a:lnTo>
                  <a:lnTo>
                    <a:pt x="5559330" y="3473719"/>
                  </a:lnTo>
                  <a:lnTo>
                    <a:pt x="5545418" y="3516494"/>
                  </a:lnTo>
                  <a:lnTo>
                    <a:pt x="5528720" y="3557930"/>
                  </a:lnTo>
                  <a:lnTo>
                    <a:pt x="5509347" y="3597917"/>
                  </a:lnTo>
                  <a:lnTo>
                    <a:pt x="5487410" y="3636342"/>
                  </a:lnTo>
                  <a:lnTo>
                    <a:pt x="5463022" y="3673095"/>
                  </a:lnTo>
                  <a:lnTo>
                    <a:pt x="5436293" y="3708064"/>
                  </a:lnTo>
                  <a:lnTo>
                    <a:pt x="5407335" y="3741138"/>
                  </a:lnTo>
                  <a:lnTo>
                    <a:pt x="5376259" y="3772205"/>
                  </a:lnTo>
                  <a:lnTo>
                    <a:pt x="5343177" y="3801155"/>
                  </a:lnTo>
                  <a:lnTo>
                    <a:pt x="5308200" y="3827876"/>
                  </a:lnTo>
                  <a:lnTo>
                    <a:pt x="5271439" y="3852257"/>
                  </a:lnTo>
                  <a:lnTo>
                    <a:pt x="5233006" y="3874186"/>
                  </a:lnTo>
                  <a:lnTo>
                    <a:pt x="5193013" y="3893553"/>
                  </a:lnTo>
                  <a:lnTo>
                    <a:pt x="5151571" y="3910245"/>
                  </a:lnTo>
                  <a:lnTo>
                    <a:pt x="5108791" y="3924152"/>
                  </a:lnTo>
                  <a:lnTo>
                    <a:pt x="5064784" y="3935162"/>
                  </a:lnTo>
                  <a:lnTo>
                    <a:pt x="5019662" y="3943164"/>
                  </a:lnTo>
                  <a:lnTo>
                    <a:pt x="4973537" y="3948047"/>
                  </a:lnTo>
                  <a:lnTo>
                    <a:pt x="4926520" y="3949700"/>
                  </a:lnTo>
                  <a:lnTo>
                    <a:pt x="658304" y="3949700"/>
                  </a:lnTo>
                  <a:lnTo>
                    <a:pt x="611287" y="3948047"/>
                  </a:lnTo>
                  <a:lnTo>
                    <a:pt x="565163" y="3943164"/>
                  </a:lnTo>
                  <a:lnTo>
                    <a:pt x="520043" y="3935162"/>
                  </a:lnTo>
                  <a:lnTo>
                    <a:pt x="476038" y="3924152"/>
                  </a:lnTo>
                  <a:lnTo>
                    <a:pt x="433261" y="3910245"/>
                  </a:lnTo>
                  <a:lnTo>
                    <a:pt x="391821" y="3893553"/>
                  </a:lnTo>
                  <a:lnTo>
                    <a:pt x="351832" y="3874186"/>
                  </a:lnTo>
                  <a:lnTo>
                    <a:pt x="313403" y="3852257"/>
                  </a:lnTo>
                  <a:lnTo>
                    <a:pt x="276646" y="3827876"/>
                  </a:lnTo>
                  <a:lnTo>
                    <a:pt x="241673" y="3801155"/>
                  </a:lnTo>
                  <a:lnTo>
                    <a:pt x="208595" y="3772205"/>
                  </a:lnTo>
                  <a:lnTo>
                    <a:pt x="177523" y="3741138"/>
                  </a:lnTo>
                  <a:lnTo>
                    <a:pt x="148569" y="3708064"/>
                  </a:lnTo>
                  <a:lnTo>
                    <a:pt x="121844" y="3673095"/>
                  </a:lnTo>
                  <a:lnTo>
                    <a:pt x="97460" y="3636342"/>
                  </a:lnTo>
                  <a:lnTo>
                    <a:pt x="75527" y="3597917"/>
                  </a:lnTo>
                  <a:lnTo>
                    <a:pt x="56157" y="3557930"/>
                  </a:lnTo>
                  <a:lnTo>
                    <a:pt x="39462" y="3516494"/>
                  </a:lnTo>
                  <a:lnTo>
                    <a:pt x="25552" y="3473719"/>
                  </a:lnTo>
                  <a:lnTo>
                    <a:pt x="14540" y="3429717"/>
                  </a:lnTo>
                  <a:lnTo>
                    <a:pt x="6536" y="3384598"/>
                  </a:lnTo>
                  <a:lnTo>
                    <a:pt x="1652" y="3338475"/>
                  </a:lnTo>
                  <a:lnTo>
                    <a:pt x="0" y="3291459"/>
                  </a:lnTo>
                  <a:lnTo>
                    <a:pt x="0" y="65836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10407" y="1991052"/>
            <a:ext cx="4355992" cy="1969754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marL="1446272">
              <a:spcBef>
                <a:spcPts val="100"/>
              </a:spcBef>
            </a:pPr>
            <a:r>
              <a:rPr lang="ru-RU" sz="3200" b="1" u="heavy" dirty="0" smtClean="0">
                <a:uFill>
                  <a:solidFill>
                    <a:srgbClr val="000000"/>
                  </a:solidFill>
                </a:uFill>
                <a:latin typeface="Calleo Trial (Regular)"/>
                <a:cs typeface="Arial" panose="020B0604020202020204" pitchFamily="34" charset="0"/>
              </a:rPr>
              <a:t>Ноу-Хау</a:t>
            </a:r>
            <a:endParaRPr lang="ru-RU" sz="3200" dirty="0">
              <a:latin typeface="Calleo Trial (Regular)"/>
              <a:cs typeface="Arial" panose="020B0604020202020204" pitchFamily="34" charset="0"/>
            </a:endParaRPr>
          </a:p>
          <a:p>
            <a:pPr algn="ctr"/>
            <a:r>
              <a:rPr lang="ru-RU" sz="3000" b="1" dirty="0">
                <a:latin typeface="Calleo Trial (Regular)"/>
                <a:cs typeface="Arial" panose="020B0604020202020204" pitchFamily="34" charset="0"/>
              </a:rPr>
              <a:t>Автоматизированная система диагностики остеопороза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25805" y="1698503"/>
            <a:ext cx="5943599" cy="2444243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marL="1446272" algn="ctr">
              <a:spcBef>
                <a:spcPts val="100"/>
              </a:spcBef>
            </a:pPr>
            <a:r>
              <a:rPr lang="ru-RU" sz="3200" b="1" u="heavy" dirty="0" smtClean="0">
                <a:uFill>
                  <a:solidFill>
                    <a:srgbClr val="000000"/>
                  </a:solidFill>
                </a:uFill>
                <a:latin typeface="Calleo Trial (Regular)"/>
                <a:cs typeface="Arial" panose="020B0604020202020204" pitchFamily="34" charset="0"/>
              </a:rPr>
              <a:t>ЭВМ</a:t>
            </a:r>
            <a:endParaRPr lang="ru-RU" sz="3200" b="1" u="heavy" dirty="0">
              <a:uFill>
                <a:solidFill>
                  <a:srgbClr val="000000"/>
                </a:solidFill>
              </a:uFill>
              <a:latin typeface="Calleo Trial (Regular)"/>
              <a:cs typeface="Arial" panose="020B0604020202020204" pitchFamily="34" charset="0"/>
            </a:endParaRPr>
          </a:p>
          <a:p>
            <a:pPr marL="1446272" algn="ctr">
              <a:spcBef>
                <a:spcPts val="100"/>
              </a:spcBef>
            </a:pPr>
            <a:r>
              <a:rPr lang="ru-RU" sz="2900" b="1" dirty="0">
                <a:uFill>
                  <a:solidFill>
                    <a:srgbClr val="000000"/>
                  </a:solidFill>
                </a:uFill>
                <a:latin typeface="Calleo Trial (Regular)"/>
                <a:cs typeface="Arial" panose="020B0604020202020204" pitchFamily="34" charset="0"/>
              </a:rPr>
              <a:t>Разработан программный код для системы диагностики остеопороза</a:t>
            </a:r>
            <a:endParaRPr lang="ru-RU" sz="2900" b="1" dirty="0">
              <a:latin typeface="Calleo Trial (Regular)"/>
              <a:cs typeface="Arial" panose="020B0604020202020204" pitchFamily="34" charset="0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3683731" y="4965231"/>
            <a:ext cx="3787487" cy="2921951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12698" marR="5079" algn="ctr">
              <a:spcBef>
                <a:spcPts val="10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Оформление</a:t>
            </a:r>
            <a:r>
              <a:rPr sz="3200" b="1" u="heavy" spc="-120" dirty="0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заявки </a:t>
            </a:r>
            <a:r>
              <a:rPr sz="3200" b="1" spc="-875" dirty="0">
                <a:latin typeface="Calleo Trial (Regular)"/>
                <a:cs typeface="Arial"/>
              </a:rPr>
              <a:t> </a:t>
            </a:r>
            <a:r>
              <a:rPr sz="3200" b="1" u="heavy" dirty="0" err="1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на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 </a:t>
            </a:r>
            <a:r>
              <a:rPr sz="3200" b="1" u="heavy" spc="-5" dirty="0" err="1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патент</a:t>
            </a:r>
            <a:endParaRPr sz="3200" b="1" u="heavy" spc="-5" dirty="0">
              <a:uFill>
                <a:solidFill>
                  <a:srgbClr val="000000"/>
                </a:solidFill>
              </a:uFill>
              <a:latin typeface="Calleo Trial (Regular)"/>
              <a:cs typeface="Arial"/>
            </a:endParaRPr>
          </a:p>
          <a:p>
            <a:pPr marL="161896" marR="153643" algn="ctr"/>
            <a:r>
              <a:rPr lang="ru-RU" sz="2500" b="1" dirty="0">
                <a:latin typeface="Calleo Trial (Regular)"/>
                <a:cs typeface="Arial"/>
              </a:rPr>
              <a:t>База данных пациентов, перенесших </a:t>
            </a:r>
            <a:r>
              <a:rPr lang="en-US" sz="2500" b="1" dirty="0">
                <a:latin typeface="Calleo Trial (Regular)"/>
                <a:cs typeface="Arial"/>
              </a:rPr>
              <a:t>COVID-19</a:t>
            </a:r>
            <a:r>
              <a:rPr lang="ru-RU" sz="2500" b="1" dirty="0">
                <a:latin typeface="Calleo Trial (Regular)"/>
                <a:cs typeface="Arial"/>
              </a:rPr>
              <a:t> с осложнением в виде остеопороза</a:t>
            </a:r>
            <a:endParaRPr sz="2500" dirty="0">
              <a:latin typeface="Calleo Trial (Regular)"/>
              <a:cs typeface="Microsoft Sans Serif"/>
            </a:endParaRPr>
          </a:p>
        </p:txBody>
      </p:sp>
      <p:grpSp>
        <p:nvGrpSpPr>
          <p:cNvPr id="26" name="object 10"/>
          <p:cNvGrpSpPr/>
          <p:nvPr/>
        </p:nvGrpSpPr>
        <p:grpSpPr>
          <a:xfrm>
            <a:off x="10456517" y="4894873"/>
            <a:ext cx="4358758" cy="3071030"/>
            <a:chOff x="8570973" y="3406136"/>
            <a:chExt cx="5347970" cy="3975100"/>
          </a:xfrm>
          <a:solidFill>
            <a:schemeClr val="tx2"/>
          </a:solidFill>
        </p:grpSpPr>
        <p:pic>
          <p:nvPicPr>
            <p:cNvPr id="27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0973" y="3406136"/>
              <a:ext cx="5347721" cy="396240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pic>
          <p:nvPicPr>
            <p:cNvPr id="28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1872" y="3515867"/>
              <a:ext cx="4835651" cy="386486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pic>
          <p:nvPicPr>
            <p:cNvPr id="29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8822" y="3424808"/>
              <a:ext cx="5272278" cy="38862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sp>
          <p:nvSpPr>
            <p:cNvPr id="30" name="object 14"/>
            <p:cNvSpPr/>
            <p:nvPr/>
          </p:nvSpPr>
          <p:spPr>
            <a:xfrm>
              <a:off x="8608822" y="3424808"/>
              <a:ext cx="5272405" cy="3886200"/>
            </a:xfrm>
            <a:custGeom>
              <a:avLst/>
              <a:gdLst/>
              <a:ahLst/>
              <a:cxnLst/>
              <a:rect l="l" t="t" r="r" b="b"/>
              <a:pathLst>
                <a:path w="5272405" h="3886200">
                  <a:moveTo>
                    <a:pt x="0" y="647700"/>
                  </a:moveTo>
                  <a:lnTo>
                    <a:pt x="1776" y="599355"/>
                  </a:lnTo>
                  <a:lnTo>
                    <a:pt x="7021" y="551977"/>
                  </a:lnTo>
                  <a:lnTo>
                    <a:pt x="15611" y="505690"/>
                  </a:lnTo>
                  <a:lnTo>
                    <a:pt x="27419" y="460619"/>
                  </a:lnTo>
                  <a:lnTo>
                    <a:pt x="42321" y="416889"/>
                  </a:lnTo>
                  <a:lnTo>
                    <a:pt x="60191" y="374626"/>
                  </a:lnTo>
                  <a:lnTo>
                    <a:pt x="80905" y="333955"/>
                  </a:lnTo>
                  <a:lnTo>
                    <a:pt x="104337" y="295001"/>
                  </a:lnTo>
                  <a:lnTo>
                    <a:pt x="130362" y="257888"/>
                  </a:lnTo>
                  <a:lnTo>
                    <a:pt x="158854" y="222743"/>
                  </a:lnTo>
                  <a:lnTo>
                    <a:pt x="189690" y="189690"/>
                  </a:lnTo>
                  <a:lnTo>
                    <a:pt x="222743" y="158854"/>
                  </a:lnTo>
                  <a:lnTo>
                    <a:pt x="257888" y="130362"/>
                  </a:lnTo>
                  <a:lnTo>
                    <a:pt x="295001" y="104337"/>
                  </a:lnTo>
                  <a:lnTo>
                    <a:pt x="333955" y="80905"/>
                  </a:lnTo>
                  <a:lnTo>
                    <a:pt x="374626" y="60191"/>
                  </a:lnTo>
                  <a:lnTo>
                    <a:pt x="416889" y="42321"/>
                  </a:lnTo>
                  <a:lnTo>
                    <a:pt x="460619" y="27419"/>
                  </a:lnTo>
                  <a:lnTo>
                    <a:pt x="505690" y="15611"/>
                  </a:lnTo>
                  <a:lnTo>
                    <a:pt x="551977" y="7021"/>
                  </a:lnTo>
                  <a:lnTo>
                    <a:pt x="599355" y="1776"/>
                  </a:lnTo>
                  <a:lnTo>
                    <a:pt x="647700" y="0"/>
                  </a:lnTo>
                  <a:lnTo>
                    <a:pt x="4624578" y="0"/>
                  </a:lnTo>
                  <a:lnTo>
                    <a:pt x="4672922" y="1776"/>
                  </a:lnTo>
                  <a:lnTo>
                    <a:pt x="4720300" y="7021"/>
                  </a:lnTo>
                  <a:lnTo>
                    <a:pt x="4766587" y="15611"/>
                  </a:lnTo>
                  <a:lnTo>
                    <a:pt x="4811658" y="27419"/>
                  </a:lnTo>
                  <a:lnTo>
                    <a:pt x="4855388" y="42321"/>
                  </a:lnTo>
                  <a:lnTo>
                    <a:pt x="4897651" y="60191"/>
                  </a:lnTo>
                  <a:lnTo>
                    <a:pt x="4938322" y="80905"/>
                  </a:lnTo>
                  <a:lnTo>
                    <a:pt x="4977276" y="104337"/>
                  </a:lnTo>
                  <a:lnTo>
                    <a:pt x="5014389" y="130362"/>
                  </a:lnTo>
                  <a:lnTo>
                    <a:pt x="5049534" y="158854"/>
                  </a:lnTo>
                  <a:lnTo>
                    <a:pt x="5082587" y="189690"/>
                  </a:lnTo>
                  <a:lnTo>
                    <a:pt x="5113423" y="222743"/>
                  </a:lnTo>
                  <a:lnTo>
                    <a:pt x="5141915" y="257888"/>
                  </a:lnTo>
                  <a:lnTo>
                    <a:pt x="5167940" y="295001"/>
                  </a:lnTo>
                  <a:lnTo>
                    <a:pt x="5191372" y="333955"/>
                  </a:lnTo>
                  <a:lnTo>
                    <a:pt x="5212086" y="374626"/>
                  </a:lnTo>
                  <a:lnTo>
                    <a:pt x="5229956" y="416889"/>
                  </a:lnTo>
                  <a:lnTo>
                    <a:pt x="5244858" y="460619"/>
                  </a:lnTo>
                  <a:lnTo>
                    <a:pt x="5256666" y="505690"/>
                  </a:lnTo>
                  <a:lnTo>
                    <a:pt x="5265256" y="551977"/>
                  </a:lnTo>
                  <a:lnTo>
                    <a:pt x="5270501" y="599355"/>
                  </a:lnTo>
                  <a:lnTo>
                    <a:pt x="5272278" y="647700"/>
                  </a:lnTo>
                  <a:lnTo>
                    <a:pt x="5272278" y="3238500"/>
                  </a:lnTo>
                  <a:lnTo>
                    <a:pt x="5270501" y="3286844"/>
                  </a:lnTo>
                  <a:lnTo>
                    <a:pt x="5265256" y="3334222"/>
                  </a:lnTo>
                  <a:lnTo>
                    <a:pt x="5256666" y="3380509"/>
                  </a:lnTo>
                  <a:lnTo>
                    <a:pt x="5244858" y="3425580"/>
                  </a:lnTo>
                  <a:lnTo>
                    <a:pt x="5229956" y="3469310"/>
                  </a:lnTo>
                  <a:lnTo>
                    <a:pt x="5212086" y="3511573"/>
                  </a:lnTo>
                  <a:lnTo>
                    <a:pt x="5191372" y="3552244"/>
                  </a:lnTo>
                  <a:lnTo>
                    <a:pt x="5167940" y="3591198"/>
                  </a:lnTo>
                  <a:lnTo>
                    <a:pt x="5141915" y="3628311"/>
                  </a:lnTo>
                  <a:lnTo>
                    <a:pt x="5113423" y="3663456"/>
                  </a:lnTo>
                  <a:lnTo>
                    <a:pt x="5082587" y="3696509"/>
                  </a:lnTo>
                  <a:lnTo>
                    <a:pt x="5049534" y="3727345"/>
                  </a:lnTo>
                  <a:lnTo>
                    <a:pt x="5014389" y="3755837"/>
                  </a:lnTo>
                  <a:lnTo>
                    <a:pt x="4977276" y="3781862"/>
                  </a:lnTo>
                  <a:lnTo>
                    <a:pt x="4938322" y="3805294"/>
                  </a:lnTo>
                  <a:lnTo>
                    <a:pt x="4897651" y="3826008"/>
                  </a:lnTo>
                  <a:lnTo>
                    <a:pt x="4855388" y="3843878"/>
                  </a:lnTo>
                  <a:lnTo>
                    <a:pt x="4811658" y="3858780"/>
                  </a:lnTo>
                  <a:lnTo>
                    <a:pt x="4766587" y="3870588"/>
                  </a:lnTo>
                  <a:lnTo>
                    <a:pt x="4720300" y="3879178"/>
                  </a:lnTo>
                  <a:lnTo>
                    <a:pt x="4672922" y="3884423"/>
                  </a:lnTo>
                  <a:lnTo>
                    <a:pt x="4624578" y="3886200"/>
                  </a:lnTo>
                  <a:lnTo>
                    <a:pt x="647700" y="3886200"/>
                  </a:lnTo>
                  <a:lnTo>
                    <a:pt x="599355" y="3884423"/>
                  </a:lnTo>
                  <a:lnTo>
                    <a:pt x="551977" y="3879178"/>
                  </a:lnTo>
                  <a:lnTo>
                    <a:pt x="505690" y="3870588"/>
                  </a:lnTo>
                  <a:lnTo>
                    <a:pt x="460619" y="3858780"/>
                  </a:lnTo>
                  <a:lnTo>
                    <a:pt x="416889" y="3843878"/>
                  </a:lnTo>
                  <a:lnTo>
                    <a:pt x="374626" y="3826008"/>
                  </a:lnTo>
                  <a:lnTo>
                    <a:pt x="333955" y="3805294"/>
                  </a:lnTo>
                  <a:lnTo>
                    <a:pt x="295001" y="3781862"/>
                  </a:lnTo>
                  <a:lnTo>
                    <a:pt x="257888" y="3755837"/>
                  </a:lnTo>
                  <a:lnTo>
                    <a:pt x="222743" y="3727345"/>
                  </a:lnTo>
                  <a:lnTo>
                    <a:pt x="189690" y="3696509"/>
                  </a:lnTo>
                  <a:lnTo>
                    <a:pt x="158854" y="3663456"/>
                  </a:lnTo>
                  <a:lnTo>
                    <a:pt x="130362" y="3628311"/>
                  </a:lnTo>
                  <a:lnTo>
                    <a:pt x="104337" y="3591198"/>
                  </a:lnTo>
                  <a:lnTo>
                    <a:pt x="80905" y="3552244"/>
                  </a:lnTo>
                  <a:lnTo>
                    <a:pt x="60191" y="3511573"/>
                  </a:lnTo>
                  <a:lnTo>
                    <a:pt x="42321" y="3469310"/>
                  </a:lnTo>
                  <a:lnTo>
                    <a:pt x="27419" y="3425580"/>
                  </a:lnTo>
                  <a:lnTo>
                    <a:pt x="15611" y="3380509"/>
                  </a:lnTo>
                  <a:lnTo>
                    <a:pt x="7021" y="3334222"/>
                  </a:lnTo>
                  <a:lnTo>
                    <a:pt x="1776" y="3286844"/>
                  </a:lnTo>
                  <a:lnTo>
                    <a:pt x="0" y="32385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"/>
          <p:cNvSpPr txBox="1">
            <a:spLocks/>
          </p:cNvSpPr>
          <p:nvPr/>
        </p:nvSpPr>
        <p:spPr>
          <a:xfrm>
            <a:off x="307976" y="126483"/>
            <a:ext cx="6301560" cy="843287"/>
          </a:xfrm>
          <a:prstGeom prst="rect">
            <a:avLst/>
          </a:prstGeom>
        </p:spPr>
        <p:txBody>
          <a:bodyPr vert="horz" wrap="square" lIns="0" tIns="110469" rIns="0" bIns="0" rtlCol="0" anchor="ctr">
            <a:spAutoFit/>
          </a:bodyPr>
          <a:lstStyle>
            <a:lvl1pPr algn="l" defTabSz="11064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 Trial (Regular)"/>
              </a:rPr>
              <a:t>Текущий статус проекта</a:t>
            </a:r>
            <a:endParaRPr lang="ru-RU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 Trial (Regular)"/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10786766" y="5223907"/>
            <a:ext cx="3787487" cy="1983232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12698" marR="5079" algn="ctr">
              <a:spcBef>
                <a:spcPts val="105"/>
              </a:spcBef>
            </a:pPr>
            <a:r>
              <a:rPr lang="ru-RU" sz="3200" b="1" dirty="0" smtClean="0">
                <a:uFill>
                  <a:solidFill>
                    <a:srgbClr val="000000"/>
                  </a:solidFill>
                </a:uFill>
                <a:latin typeface="Calleo Trial (Regular)"/>
                <a:cs typeface="Arial"/>
              </a:rPr>
              <a:t>Разработан технический образец программы</a:t>
            </a:r>
            <a:endParaRPr sz="2500" b="1" dirty="0">
              <a:latin typeface="Calleo Trial (Regular)"/>
              <a:cs typeface="Microsoft Sans Serif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24" y="8394700"/>
            <a:ext cx="14495022" cy="2846917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ru-RU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Уровень </a:t>
            </a:r>
            <a:r>
              <a:rPr lang="en-US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TRL</a:t>
            </a:r>
            <a:r>
              <a:rPr lang="ru-RU" altLang="ru-RU" sz="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altLang="ru-RU" sz="25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3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: </a:t>
            </a:r>
            <a:r>
              <a:rPr lang="ru-RU" altLang="ru-RU" sz="25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Для 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подтверждения концепции разработан макетный образец технологии, чтобы продемонстрировать ее ключевые </a:t>
            </a:r>
            <a:r>
              <a:rPr lang="ru-RU" altLang="ru-RU" sz="25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характеристики.</a:t>
            </a:r>
          </a:p>
          <a:p>
            <a:r>
              <a:rPr lang="ru-RU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Уровень </a:t>
            </a:r>
            <a:r>
              <a:rPr lang="en-US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CRL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5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4: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Компетентная проектная команда с внешней </a:t>
            </a:r>
            <a:r>
              <a:rPr lang="ru-RU" altLang="ru-RU" sz="25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поддержкой.</a:t>
            </a:r>
          </a:p>
          <a:p>
            <a:r>
              <a:rPr lang="ru-RU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Уровень </a:t>
            </a:r>
            <a:r>
              <a:rPr lang="en-US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IRL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5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2: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Предпосевное финансирование для </a:t>
            </a:r>
            <a:r>
              <a:rPr lang="en-US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MVP </a:t>
            </a:r>
            <a:r>
              <a:rPr lang="ru-RU" altLang="ru-RU" sz="25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ru-RU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Уровень </a:t>
            </a:r>
            <a:r>
              <a:rPr lang="en-US" alt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MRL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5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4:</a:t>
            </a:r>
            <a:r>
              <a:rPr lang="ru-RU" altLang="ru-RU" sz="25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Достигнута возможность изготовления технических средств в лабораторных условиях</a:t>
            </a:r>
            <a:endParaRPr lang="ru-RU" altLang="ru-RU" sz="25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85205" y="-31793"/>
            <a:ext cx="5451055" cy="906637"/>
          </a:xfrm>
          <a:prstGeom prst="rect">
            <a:avLst/>
          </a:prstGeom>
        </p:spPr>
        <p:txBody>
          <a:bodyPr vert="horz" wrap="square" lIns="0" tIns="110469" rIns="0" bIns="0" rtlCol="0">
            <a:spAutoFit/>
          </a:bodyPr>
          <a:lstStyle/>
          <a:p>
            <a:pPr marL="12698" marR="5079" algn="ctr">
              <a:lnSpc>
                <a:spcPts val="6158"/>
              </a:lnSpc>
              <a:spcBef>
                <a:spcPts val="869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/вехи</a:t>
            </a:r>
            <a:endParaRPr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2" descr="https://static.tildacdn.com/tild6630-6462-4261-a535-646135366466/__1.sv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1" y="230561"/>
            <a:ext cx="2156378" cy="10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Файл:Белый квадрат.jp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1" y="5223907"/>
            <a:ext cx="771725" cy="7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usinfo.info/wp-content/uploads/8/a/1/8a1cb446816f72ecc739406d847d4fa1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7896" y="1863397"/>
            <a:ext cx="207327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2023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июль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894" y="3579210"/>
            <a:ext cx="207327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2023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декабрь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266" y="5382493"/>
            <a:ext cx="207327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4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март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5856" y="7251700"/>
            <a:ext cx="207327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4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декабрь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856" y="9080500"/>
            <a:ext cx="2073275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5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год</a:t>
            </a: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62249" y="2210458"/>
            <a:ext cx="609601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762250" y="3926271"/>
            <a:ext cx="609601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62250" y="5657515"/>
            <a:ext cx="609601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755023" y="7598761"/>
            <a:ext cx="609601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107694" y="3060700"/>
            <a:ext cx="609600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107692" y="4847068"/>
            <a:ext cx="609600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107694" y="6722461"/>
            <a:ext cx="609600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1107694" y="8510970"/>
            <a:ext cx="609600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755023" y="9427561"/>
            <a:ext cx="609600" cy="1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52849" y="1599707"/>
            <a:ext cx="11125201" cy="1365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2000" dirty="0">
                <a:solidFill>
                  <a:schemeClr val="tx1"/>
                </a:solidFill>
              </a:rPr>
              <a:t>разработанный прототип (</a:t>
            </a:r>
            <a:r>
              <a:rPr lang="en-US" sz="2000" dirty="0">
                <a:solidFill>
                  <a:schemeClr val="tx1"/>
                </a:solidFill>
              </a:rPr>
              <a:t>MVP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Финансы: </a:t>
            </a:r>
            <a:r>
              <a:rPr lang="ru-RU" sz="2000" dirty="0">
                <a:solidFill>
                  <a:schemeClr val="tx1"/>
                </a:solidFill>
              </a:rPr>
              <a:t>привлеченный грант в размере 500 000 рублей на реализацию проекта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Продажи: </a:t>
            </a:r>
            <a:r>
              <a:rPr lang="ru-RU" sz="2000" dirty="0">
                <a:solidFill>
                  <a:schemeClr val="tx1"/>
                </a:solidFill>
              </a:rPr>
              <a:t>0 человек.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Команда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ядерная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52849" y="3443013"/>
            <a:ext cx="11125201" cy="1370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1900" dirty="0">
                <a:solidFill>
                  <a:schemeClr val="tx1"/>
                </a:solidFill>
              </a:rPr>
              <a:t>завершение разработки сайта и внедрение </a:t>
            </a:r>
            <a:r>
              <a:rPr lang="ru-RU" sz="1900" dirty="0" err="1">
                <a:solidFill>
                  <a:schemeClr val="tx1"/>
                </a:solidFill>
              </a:rPr>
              <a:t>скрининговой</a:t>
            </a:r>
            <a:r>
              <a:rPr lang="ru-RU" sz="1900" dirty="0">
                <a:solidFill>
                  <a:schemeClr val="tx1"/>
                </a:solidFill>
              </a:rPr>
              <a:t> системы на площадках интернета.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Финансы: </a:t>
            </a:r>
            <a:r>
              <a:rPr lang="ru-RU" sz="2000" dirty="0">
                <a:solidFill>
                  <a:schemeClr val="tx1"/>
                </a:solidFill>
              </a:rPr>
              <a:t>привлечение финансирования в размере 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000 000 рублей.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100 человек.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Команда: </a:t>
            </a:r>
            <a:r>
              <a:rPr lang="ru-RU" sz="2000" dirty="0">
                <a:solidFill>
                  <a:schemeClr val="tx1"/>
                </a:solidFill>
              </a:rPr>
              <a:t>врач-терапевт, врач-ревматолог.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52848" y="5245192"/>
            <a:ext cx="11125201" cy="1396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2000" dirty="0">
                <a:solidFill>
                  <a:schemeClr val="tx1"/>
                </a:solidFill>
              </a:rPr>
              <a:t>проработка пилотной версии проекта на базе БОКБ для устранения ошибок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Финансы: </a:t>
            </a:r>
            <a:r>
              <a:rPr lang="ru-RU" sz="2000" dirty="0">
                <a:solidFill>
                  <a:schemeClr val="tx1"/>
                </a:solidFill>
              </a:rPr>
              <a:t>прибыль 110 000 </a:t>
            </a:r>
            <a:r>
              <a:rPr lang="ru-RU" sz="2000" dirty="0" smtClean="0">
                <a:solidFill>
                  <a:schemeClr val="tx1"/>
                </a:solidFill>
              </a:rPr>
              <a:t>рублей в месяц.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Продажи: </a:t>
            </a:r>
            <a:r>
              <a:rPr lang="ru-RU" sz="2000" dirty="0">
                <a:solidFill>
                  <a:schemeClr val="tx1"/>
                </a:solidFill>
              </a:rPr>
              <a:t>300 человек.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Команда: </a:t>
            </a:r>
            <a:r>
              <a:rPr lang="ru-RU" sz="2000" dirty="0">
                <a:solidFill>
                  <a:schemeClr val="tx1"/>
                </a:solidFill>
              </a:rPr>
              <a:t>маркетолог, юрист, экономист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52849" y="7099301"/>
            <a:ext cx="11125201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2000" dirty="0">
                <a:solidFill>
                  <a:schemeClr val="tx1"/>
                </a:solidFill>
              </a:rPr>
              <a:t>сотрудничество с компаниями Белгородской области.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Финансы: </a:t>
            </a:r>
            <a:r>
              <a:rPr lang="ru-RU" sz="2000" dirty="0">
                <a:solidFill>
                  <a:schemeClr val="tx1"/>
                </a:solidFill>
              </a:rPr>
              <a:t>прибыль от сотрудничества 273 000 </a:t>
            </a:r>
            <a:r>
              <a:rPr lang="ru-RU" sz="2000" dirty="0" smtClean="0">
                <a:solidFill>
                  <a:schemeClr val="tx1"/>
                </a:solidFill>
              </a:rPr>
              <a:t>рублей в месяц.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Продажи: </a:t>
            </a:r>
            <a:r>
              <a:rPr lang="ru-RU" sz="2000" dirty="0">
                <a:solidFill>
                  <a:schemeClr val="tx1"/>
                </a:solidFill>
              </a:rPr>
              <a:t>1050 человек.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инженеры-техники.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52848" y="9080500"/>
            <a:ext cx="11125202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2000" dirty="0">
                <a:solidFill>
                  <a:schemeClr val="tx1"/>
                </a:solidFill>
              </a:rPr>
              <a:t>реализация проекта на базе сотрудничества с компаниями в двух соседних регионах.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Финансы: </a:t>
            </a:r>
            <a:r>
              <a:rPr lang="ru-RU" sz="2000" dirty="0">
                <a:solidFill>
                  <a:schemeClr val="tx1"/>
                </a:solidFill>
              </a:rPr>
              <a:t>прибыль от сотрудничества 1 110 000 </a:t>
            </a:r>
            <a:r>
              <a:rPr lang="ru-RU" sz="2000" dirty="0" smtClean="0">
                <a:solidFill>
                  <a:schemeClr val="tx1"/>
                </a:solidFill>
              </a:rPr>
              <a:t>рублей.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Продажи: </a:t>
            </a:r>
            <a:r>
              <a:rPr lang="ru-RU" sz="2000" dirty="0">
                <a:solidFill>
                  <a:schemeClr val="tx1"/>
                </a:solidFill>
              </a:rPr>
              <a:t>3500 человек.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Команда: </a:t>
            </a:r>
            <a:r>
              <a:rPr lang="ru-RU" sz="2000" dirty="0">
                <a:solidFill>
                  <a:schemeClr val="tx1"/>
                </a:solidFill>
              </a:rPr>
              <a:t>инженеры-техники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2021332-67F6-5749-8323-9B7692D57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29" y="230561"/>
            <a:ext cx="1131978" cy="9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Архи 2023" id="{7B8F6B7E-5808-8247-8D63-AC903D2AEEF8}" vid="{C26D26CF-877B-DA47-88CF-6504CCD6EF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Shablon_prezentatsia_1</Template>
  <TotalTime>2040</TotalTime>
  <Words>1031</Words>
  <Application>Microsoft Office PowerPoint</Application>
  <PresentationFormat>Произвольный</PresentationFormat>
  <Paragraphs>161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Архи 2023</vt:lpstr>
      <vt:lpstr>Архипелаг 2023:  #НастоящееБудущее</vt:lpstr>
      <vt:lpstr>Проблема</vt:lpstr>
      <vt:lpstr>Решение</vt:lpstr>
      <vt:lpstr>Продукт</vt:lpstr>
      <vt:lpstr>Презентация PowerPoint</vt:lpstr>
      <vt:lpstr>Финансовая модель</vt:lpstr>
      <vt:lpstr>Конкуренты</vt:lpstr>
      <vt:lpstr>Интеллектуальная собственность</vt:lpstr>
      <vt:lpstr>RoadMap/вехи</vt:lpstr>
      <vt:lpstr>Результаты Акселератора 2023</vt:lpstr>
      <vt:lpstr>Команда проекта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Виктор Растеряев</dc:creator>
  <cp:lastModifiedBy>User</cp:lastModifiedBy>
  <cp:revision>72</cp:revision>
  <dcterms:created xsi:type="dcterms:W3CDTF">2023-07-31T12:22:36Z</dcterms:created>
  <dcterms:modified xsi:type="dcterms:W3CDTF">2023-08-05T04:44:47Z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2023-07-31T00:00:00Z</vt:filetime>
  </property>
</Properties>
</file>