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svg" ContentType="image/sv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0" r:id="rId2"/>
    <p:sldMasterId id="2147483698" r:id="rId3"/>
  </p:sldMasterIdLst>
  <p:notesMasterIdLst>
    <p:notesMasterId r:id="rId7"/>
  </p:notesMasterIdLst>
  <p:sldIdLst>
    <p:sldId id="307" r:id="rId4"/>
    <p:sldId id="274" r:id="rId5"/>
    <p:sldId id="277" r:id="rId6"/>
  </p:sldIdLst>
  <p:sldSz cx="12192000" cy="6858000"/>
  <p:notesSz cx="6858000" cy="9144000"/>
  <p:embeddedFontLst>
    <p:embeddedFont>
      <p:font typeface="Gilroy" charset="-52"/>
      <p:regular r:id="rId8"/>
      <p:bold r:id="rId9"/>
      <p:italic r:id="rId10"/>
      <p:boldItalic r:id="rId11"/>
    </p:embeddedFont>
    <p:embeddedFont>
      <p:font typeface="Helvetica" pitchFamily="34" charset="0"/>
      <p:regular r:id="rId12"/>
      <p:bold r:id="rId13"/>
      <p:italic r:id="rId14"/>
      <p:boldItalic r:id="rId15"/>
    </p:embeddedFont>
    <p:embeddedFont>
      <p:font typeface="Raleway SemiBold" charset="-52"/>
      <p:regular r:id="rId16"/>
      <p:bold r:id="rId17"/>
      <p:italic r:id="rId18"/>
      <p:boldItalic r:id="rId19"/>
    </p:embeddedFont>
    <p:embeddedFont>
      <p:font typeface="Helvetica Neue" charset="0"/>
      <p:regular r:id="rId20"/>
      <p:bold r:id="rId21"/>
      <p:italic r:id="rId22"/>
      <p:boldItalic r:id="rId23"/>
    </p:embeddedFont>
    <p:embeddedFont>
      <p:font typeface="Gilroy-Light" charset="0"/>
      <p:regular r:id="rId24"/>
    </p:embeddedFont>
    <p:embeddedFont>
      <p:font typeface="Raleway" charset="-52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/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0"/>
  </p:normalViewPr>
  <p:slideViewPr>
    <p:cSldViewPr>
      <p:cViewPr varScale="1">
        <p:scale>
          <a:sx n="87" d="100"/>
          <a:sy n="87" d="100"/>
        </p:scale>
        <p:origin x="-590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4.fntdata"/><Relationship Id="rId34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206176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ct val="0"/>
      </a:spcBef>
      <a:spcAft>
        <a:spcPct val="0"/>
      </a:spcAft>
    </a:defPPr>
    <a:lvl1pPr marR="0" lvl="0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24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9F4FA2E-16F9-4BE6-87DD-F39B1F86E134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997C77-289E-4C21-8732-28939070FE57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B674EBF-DDD3-44D8-8680-40EA5242CFDA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58E5A7-956D-4A9E-B5E8-6AD3304EDE57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49822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565038-81A4-4741-BDA1-1A5682E520B2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125B1FC-67AB-4A07-A179-C4FD456BB5AC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672061A4-5E2F-4F4F-86DA-1335BB6B5040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A8510CF-4369-4FFC-8004-7A23AACA11E2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1FC16BB9-1822-44FB-A5A6-EBA8121B6570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5E7C273-7ED1-4459-B197-CF9C6550C38D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9B4A424-C163-4A9A-AFF1-BBE149045532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12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13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14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5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16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83BEB8E-615E-2599-CF07-A65202253448}"/>
              </a:ext>
            </a:extLst>
          </p:cNvPr>
          <p:cNvSpPr txBox="1"/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ru-RU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transition/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9="http://schemas.microsoft.com/office/powerpoint/2015/09/main"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12" cstate="print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 defTabSz="1217613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8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1pPr>
              <a:lvl2pPr marL="742950" marR="0" lvl="1" indent="-28575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2pPr>
              <a:lvl3pPr marL="1143000" marR="0" lvl="2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20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3pPr>
              <a:lvl4pPr marL="1600200" marR="0" lvl="3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4pPr>
              <a:lvl5pPr marL="2057400" marR="0" lvl="4" indent="-228600" algn="l" defTabSz="1217613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5pPr>
              <a:lvl6pPr marL="2514600" marR="0" lvl="5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6pPr>
              <a:lvl7pPr marL="2971800" marR="0" lvl="6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7pPr>
              <a:lvl8pPr marL="3429000" marR="0" lvl="7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8pPr>
              <a:lvl9pPr marL="3886200" marR="0" lvl="8" indent="-228600" algn="l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Char char="•"/>
                <a:defRPr sz="1400" b="0" i="0" u="none" strike="noStrike" cap="none">
                  <a:solidFill>
                    <a:schemeClr val="tx1"/>
                  </a:solidFill>
                  <a:latin typeface="Calibri" panose="020F0502020204030204" pitchFamily="34" charset="0"/>
                  <a:ea typeface="Arial"/>
                  <a:cs typeface="Arial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13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14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5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16" cstate="print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defTabSz="1217613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8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1pPr>
            <a:lvl2pPr marL="742950" marR="0" lvl="1" indent="-28575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2pPr>
            <a:lvl3pPr marL="1143000" marR="0" lvl="2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3pPr>
            <a:lvl4pPr marL="1600200" marR="0" lvl="3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4pPr>
            <a:lvl5pPr marL="2057400" marR="0" lvl="4" indent="-228600" algn="l" defTabSz="1217613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5pPr>
            <a:lvl6pPr marL="2514600" marR="0" lvl="5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6pPr>
            <a:lvl7pPr marL="2971800" marR="0" lvl="6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7pPr>
            <a:lvl8pPr marL="3429000" marR="0" lvl="7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8pPr>
            <a:lvl9pPr marL="3886200" marR="0" lvl="8" indent="-228600" algn="l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Char char="•"/>
              <a:defRPr sz="14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Arial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83BEB8E-615E-2599-CF07-A65202253448}"/>
              </a:ext>
            </a:extLst>
          </p:cNvPr>
          <p:cNvSpPr txBox="1"/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ru-RU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/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9="http://schemas.microsoft.com/office/powerpoint/2015/09/main"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35EB41C-257A-75A2-0B3E-E5400E006D48}"/>
              </a:ext>
            </a:extLst>
          </p:cNvPr>
          <p:cNvGrpSpPr/>
          <p:nvPr/>
        </p:nvGrpSpPr>
        <p:grpSpPr>
          <a:xfrm>
            <a:off x="0" y="855987"/>
            <a:ext cx="2624903" cy="97077"/>
            <a:chOff x="0" y="692501"/>
            <a:chExt cx="2624903" cy="9707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2D84034-28AC-D78F-2E68-B58475D1346D}"/>
                </a:ext>
              </a:extLst>
            </p:cNvPr>
            <p:cNvSpPr/>
            <p:nvPr/>
          </p:nvSpPr>
          <p:spPr>
            <a:xfrm>
              <a:off x="0" y="692501"/>
              <a:ext cx="1294463" cy="97077"/>
            </a:xfrm>
            <a:prstGeom prst="rect">
              <a:avLst/>
            </a:prstGeom>
            <a:solidFill>
              <a:srgbClr val="FBB3C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F7A0563-4CBE-48A9-A849-092B7AA6F9E5}"/>
                </a:ext>
              </a:extLst>
            </p:cNvPr>
            <p:cNvSpPr/>
            <p:nvPr/>
          </p:nvSpPr>
          <p:spPr>
            <a:xfrm>
              <a:off x="336583" y="692501"/>
              <a:ext cx="1294463" cy="97077"/>
            </a:xfrm>
            <a:prstGeom prst="rect">
              <a:avLst/>
            </a:prstGeom>
            <a:solidFill>
              <a:srgbClr val="9F00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57BADB21-8B33-1777-89BE-38FA7BD1A173}"/>
                </a:ext>
              </a:extLst>
            </p:cNvPr>
            <p:cNvSpPr/>
            <p:nvPr/>
          </p:nvSpPr>
          <p:spPr>
            <a:xfrm>
              <a:off x="673166" y="692501"/>
              <a:ext cx="1294463" cy="97077"/>
            </a:xfrm>
            <a:prstGeom prst="rect">
              <a:avLst/>
            </a:prstGeom>
            <a:solidFill>
              <a:srgbClr val="FD493D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3E616AC-9B96-992C-79EA-7D4B05D2F916}"/>
                </a:ext>
              </a:extLst>
            </p:cNvPr>
            <p:cNvSpPr/>
            <p:nvPr/>
          </p:nvSpPr>
          <p:spPr>
            <a:xfrm>
              <a:off x="993857" y="692501"/>
              <a:ext cx="1294463" cy="97077"/>
            </a:xfrm>
            <a:prstGeom prst="rect">
              <a:avLst/>
            </a:prstGeom>
            <a:solidFill>
              <a:srgbClr val="FCAF17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6C88C69-13EF-FFD3-20E3-C1473610713B}"/>
                </a:ext>
              </a:extLst>
            </p:cNvPr>
            <p:cNvSpPr/>
            <p:nvPr/>
          </p:nvSpPr>
          <p:spPr>
            <a:xfrm>
              <a:off x="1330440" y="692501"/>
              <a:ext cx="1294463" cy="97077"/>
            </a:xfrm>
            <a:prstGeom prst="rect">
              <a:avLst/>
            </a:prstGeom>
            <a:solidFill>
              <a:srgbClr val="B5D8E1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15" name="Текст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B2913BB-C9D5-E072-8572-47346C31A928}"/>
              </a:ext>
            </a:extLst>
          </p:cNvPr>
          <p:cNvSpPr txBox="1"/>
          <p:nvPr/>
        </p:nvSpPr>
        <p:spPr>
          <a:xfrm>
            <a:off x="300613" y="152858"/>
            <a:ext cx="11449272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4800" b="0" i="0" u="none" strike="noStrike" cap="none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АВАТАР 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КЛИЕНТА, рынок </a:t>
            </a:r>
            <a:r>
              <a:rPr lang="en-US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B2C</a:t>
            </a:r>
            <a:endParaRPr lang="ru-RU" alt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0EC9121-C6E8-3C06-DB55-769B073EC1DD}"/>
              </a:ext>
            </a:extLst>
          </p:cNvPr>
          <p:cNvSpPr txBox="1"/>
          <p:nvPr/>
        </p:nvSpPr>
        <p:spPr>
          <a:xfrm>
            <a:off x="300613" y="1007021"/>
            <a:ext cx="10672323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4800" b="0" i="0" u="none" strike="noStrike" cap="none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>
              <a:spcAft>
                <a:spcPts val="1000"/>
              </a:spcAft>
            </a:pPr>
            <a:endParaRPr lang="ru-RU" sz="2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2FAA9E8-88D3-DA06-679D-8D98ACCBE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2092383"/>
              </p:ext>
            </p:extLst>
          </p:nvPr>
        </p:nvGraphicFramePr>
        <p:xfrm>
          <a:off x="2927648" y="1007021"/>
          <a:ext cx="5730754" cy="49601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84768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422223560"/>
                    </a:ext>
                  </a:extLst>
                </a:gridCol>
                <a:gridCol w="2745986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3791295036"/>
                    </a:ext>
                  </a:extLst>
                </a:gridCol>
              </a:tblGrid>
              <a:tr h="153514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Лилия, 29 </a:t>
                      </a:r>
                      <a:r>
                        <a:rPr lang="ru-RU" sz="900" b="1" dirty="0">
                          <a:solidFill>
                            <a:srgbClr val="002060"/>
                          </a:solidFill>
                        </a:rPr>
                        <a:t>лет.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</a:rPr>
                        <a:t>Индивидуальный предприниматель.</a:t>
                      </a:r>
                      <a:endParaRPr lang="ru-RU" sz="900" b="1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900" b="1" dirty="0">
                          <a:solidFill>
                            <a:srgbClr val="002060"/>
                          </a:solidFill>
                        </a:rPr>
                        <a:t>Специализация: </a:t>
                      </a:r>
                      <a:r>
                        <a:rPr lang="ru-RU" sz="900" b="0" dirty="0" smtClean="0">
                          <a:solidFill>
                            <a:srgbClr val="002060"/>
                          </a:solidFill>
                        </a:rPr>
                        <a:t>«Торговля розничная по почте или по информационно-коммуникационной</a:t>
                      </a:r>
                      <a:r>
                        <a:rPr lang="ru-RU" sz="900" b="0" baseline="0" dirty="0" smtClean="0">
                          <a:solidFill>
                            <a:srgbClr val="002060"/>
                          </a:solidFill>
                        </a:rPr>
                        <a:t> сети интернет</a:t>
                      </a:r>
                      <a:r>
                        <a:rPr lang="ru-RU" sz="900" b="0" dirty="0" smtClean="0">
                          <a:solidFill>
                            <a:srgbClr val="002060"/>
                          </a:solidFill>
                        </a:rPr>
                        <a:t>»</a:t>
                      </a:r>
                      <a:endParaRPr lang="ru-RU" sz="900" b="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900" b="1" dirty="0">
                          <a:solidFill>
                            <a:srgbClr val="002060"/>
                          </a:solidFill>
                        </a:rPr>
                        <a:t>Семейный статус: </a:t>
                      </a:r>
                      <a:r>
                        <a:rPr lang="ru-RU" sz="900" b="0" dirty="0" smtClean="0">
                          <a:solidFill>
                            <a:srgbClr val="002060"/>
                          </a:solidFill>
                        </a:rPr>
                        <a:t>замужем</a:t>
                      </a:r>
                      <a:endParaRPr lang="ru-RU" sz="900" b="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900" b="1" dirty="0">
                          <a:solidFill>
                            <a:srgbClr val="002060"/>
                          </a:solidFill>
                        </a:rPr>
                        <a:t>Место проживания: </a:t>
                      </a:r>
                      <a:r>
                        <a:rPr lang="ru-RU" sz="900" b="0" dirty="0" smtClean="0">
                          <a:solidFill>
                            <a:srgbClr val="002060"/>
                          </a:solidFill>
                        </a:rPr>
                        <a:t>Санкт-Петербург</a:t>
                      </a:r>
                      <a:endParaRPr lang="ru-RU" sz="900" b="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900" b="1" dirty="0">
                          <a:solidFill>
                            <a:srgbClr val="002060"/>
                          </a:solidFill>
                        </a:rPr>
                        <a:t>Увлечения: </a:t>
                      </a:r>
                      <a:r>
                        <a:rPr lang="ru-RU" sz="900" b="0" dirty="0" smtClean="0">
                          <a:solidFill>
                            <a:srgbClr val="002060"/>
                          </a:solidFill>
                        </a:rPr>
                        <a:t>путешествия, ведет свой блог, благодаря</a:t>
                      </a:r>
                      <a:r>
                        <a:rPr lang="ru-RU" sz="900" b="0" baseline="0" dirty="0" smtClean="0">
                          <a:solidFill>
                            <a:srgbClr val="002060"/>
                          </a:solidFill>
                        </a:rPr>
                        <a:t> которому продвигает свои продукты, проводит много времени с детьми.</a:t>
                      </a:r>
                      <a:endParaRPr lang="ru-RU" sz="900" b="0" dirty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900" b="1" dirty="0">
                          <a:solidFill>
                            <a:srgbClr val="002060"/>
                          </a:solidFill>
                        </a:rPr>
                        <a:t>Обращается за услугами:</a:t>
                      </a:r>
                      <a:r>
                        <a:rPr lang="ru-RU" sz="9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rgbClr val="002060"/>
                          </a:solidFill>
                        </a:rPr>
                        <a:t>за</a:t>
                      </a:r>
                      <a:r>
                        <a:rPr lang="ru-RU" sz="900" b="0" baseline="0" dirty="0" smtClean="0">
                          <a:solidFill>
                            <a:srgbClr val="002060"/>
                          </a:solidFill>
                        </a:rPr>
                        <a:t> покупкой компьютерной игры, благодаря которой ученик начальной школы сможет легко подготовится к ВПР.</a:t>
                      </a:r>
                      <a:endParaRPr lang="ru-RU" sz="9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0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541811977"/>
                  </a:ext>
                </a:extLst>
              </a:tr>
              <a:tr h="153725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1" kern="1200">
                          <a:solidFill>
                            <a:srgbClr val="002060"/>
                          </a:solidFill>
                        </a:rPr>
                        <a:t>Ценности и цели  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b="0" kern="1200">
                          <a:solidFill>
                            <a:srgbClr val="002060"/>
                          </a:solidFill>
                        </a:rPr>
                        <a:t>Самое главное в жизни – </a:t>
                      </a:r>
                      <a:r>
                        <a:rPr lang="ru-RU" sz="900" b="0" kern="1200" smtClean="0">
                          <a:solidFill>
                            <a:srgbClr val="002060"/>
                          </a:solidFill>
                        </a:rPr>
                        <a:t>семья</a:t>
                      </a:r>
                      <a:endParaRPr lang="ru-RU" sz="900" b="0" kern="120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b="0" kern="1200">
                          <a:solidFill>
                            <a:srgbClr val="002060"/>
                          </a:solidFill>
                        </a:rPr>
                        <a:t>Для продуктивной работы </a:t>
                      </a:r>
                      <a:r>
                        <a:rPr lang="ru-RU" sz="900" b="0" kern="1200" smtClean="0">
                          <a:solidFill>
                            <a:srgbClr val="002060"/>
                          </a:solidFill>
                        </a:rPr>
                        <a:t>необходим</a:t>
                      </a:r>
                      <a:r>
                        <a:rPr lang="ru-RU" sz="900" b="0" kern="1200" baseline="0" smtClean="0">
                          <a:solidFill>
                            <a:srgbClr val="002060"/>
                          </a:solidFill>
                        </a:rPr>
                        <a:t> отдых</a:t>
                      </a:r>
                      <a:endParaRPr lang="ru-RU" sz="900" b="0" kern="120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b="0" kern="1200">
                          <a:solidFill>
                            <a:srgbClr val="002060"/>
                          </a:solidFill>
                        </a:rPr>
                        <a:t>Не любит, когда </a:t>
                      </a:r>
                      <a:r>
                        <a:rPr lang="ru-RU" sz="900" b="0" kern="1200" smtClean="0">
                          <a:solidFill>
                            <a:srgbClr val="002060"/>
                          </a:solidFill>
                        </a:rPr>
                        <a:t>вмешиваются</a:t>
                      </a:r>
                      <a:r>
                        <a:rPr lang="ru-RU" sz="900" b="0" kern="1200" baseline="0" smtClean="0">
                          <a:solidFill>
                            <a:srgbClr val="002060"/>
                          </a:solidFill>
                        </a:rPr>
                        <a:t> в личное пространство</a:t>
                      </a:r>
                      <a:endParaRPr lang="ru-RU" sz="900" b="0" kern="120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b="0" kern="1200">
                          <a:solidFill>
                            <a:srgbClr val="002060"/>
                          </a:solidFill>
                        </a:rPr>
                        <a:t>Предпочитает </a:t>
                      </a:r>
                      <a:r>
                        <a:rPr lang="ru-RU" sz="900" b="0" kern="1200" smtClean="0">
                          <a:solidFill>
                            <a:srgbClr val="002060"/>
                          </a:solidFill>
                        </a:rPr>
                        <a:t>встречи</a:t>
                      </a:r>
                      <a:r>
                        <a:rPr lang="ru-RU" sz="900" b="0" kern="1200" baseline="0" smtClean="0">
                          <a:solidFill>
                            <a:srgbClr val="002060"/>
                          </a:solidFill>
                        </a:rPr>
                        <a:t> с семьями друзей, родителями.</a:t>
                      </a:r>
                      <a:endParaRPr lang="ru-RU" sz="900" b="0" kern="120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b="0" kern="1200">
                          <a:solidFill>
                            <a:srgbClr val="002060"/>
                          </a:solidFill>
                        </a:rPr>
                        <a:t>Уважает </a:t>
                      </a:r>
                      <a:r>
                        <a:rPr lang="ru-RU" sz="900" b="0" kern="1200" smtClean="0">
                          <a:solidFill>
                            <a:srgbClr val="002060"/>
                          </a:solidFill>
                        </a:rPr>
                        <a:t>свое</a:t>
                      </a:r>
                      <a:r>
                        <a:rPr lang="ru-RU" sz="900" b="0" kern="1200" baseline="0" smtClean="0">
                          <a:solidFill>
                            <a:srgbClr val="002060"/>
                          </a:solidFill>
                        </a:rPr>
                        <a:t> время, не тратит попросту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b="0" kern="1200" baseline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Хочет чтобы ее дети преуспевали во многом</a:t>
                      </a:r>
                      <a:endParaRPr lang="ru-RU" sz="9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900" b="1" kern="1200" dirty="0">
                          <a:solidFill>
                            <a:srgbClr val="002060"/>
                          </a:solidFill>
                        </a:rPr>
                        <a:t>Боли и </a:t>
                      </a: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</a:rPr>
                        <a:t>сложности</a:t>
                      </a:r>
                      <a:endParaRPr lang="ru-RU" sz="900" b="0" kern="1200" dirty="0">
                        <a:solidFill>
                          <a:srgbClr val="00206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defRPr/>
                      </a:pPr>
                      <a:r>
                        <a:rPr lang="ru-RU" sz="900" b="0" kern="1200" dirty="0">
                          <a:solidFill>
                            <a:srgbClr val="002060"/>
                          </a:solidFill>
                        </a:rPr>
                        <a:t>Не хватает времени на </a:t>
                      </a:r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должную</a:t>
                      </a:r>
                      <a:r>
                        <a:rPr lang="ru-RU" sz="900" b="0" kern="1200" baseline="0" dirty="0" smtClean="0">
                          <a:solidFill>
                            <a:srgbClr val="002060"/>
                          </a:solidFill>
                        </a:rPr>
                        <a:t> подготовку ребенка к предмету «Окружающий мир».</a:t>
                      </a:r>
                      <a:endParaRPr lang="ru-RU" sz="900" b="0" kern="12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b="0" kern="1200" dirty="0">
                          <a:solidFill>
                            <a:srgbClr val="002060"/>
                          </a:solidFill>
                        </a:rPr>
                        <a:t>Всегда есть вероятность, </a:t>
                      </a:r>
                      <a:br>
                        <a:rPr lang="ru-RU" sz="900" b="0" kern="1200" dirty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900" b="0" kern="1200" dirty="0">
                          <a:solidFill>
                            <a:srgbClr val="002060"/>
                          </a:solidFill>
                        </a:rPr>
                        <a:t>что </a:t>
                      </a:r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не</a:t>
                      </a:r>
                      <a:r>
                        <a:rPr lang="ru-RU" sz="900" b="0" kern="1200" baseline="0" dirty="0" smtClean="0">
                          <a:solidFill>
                            <a:srgbClr val="002060"/>
                          </a:solidFill>
                        </a:rPr>
                        <a:t> успеет сделать практическую работу по окружающему миру вместе с ребенком.</a:t>
                      </a:r>
                      <a:endParaRPr lang="ru-RU" sz="900" b="0" kern="12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b="0" kern="1200" dirty="0">
                          <a:solidFill>
                            <a:srgbClr val="002060"/>
                          </a:solidFill>
                        </a:rPr>
                        <a:t>Переживает, что в </a:t>
                      </a:r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ru-RU" sz="900" b="0" kern="1200" baseline="0" dirty="0" smtClean="0">
                          <a:solidFill>
                            <a:srgbClr val="002060"/>
                          </a:solidFill>
                        </a:rPr>
                        <a:t> классе покажет низкие результаты на ВПР.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900" b="0" kern="1200" baseline="0" dirty="0" smtClean="0">
                          <a:solidFill>
                            <a:srgbClr val="002060"/>
                          </a:solidFill>
                        </a:rPr>
                        <a:t>Переживает о том,  что в школе учитель не может должным образом подготовить ученика к ВПР.</a:t>
                      </a:r>
                      <a:endParaRPr lang="ru-RU" sz="900" b="0" kern="12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545855895"/>
                  </a:ext>
                </a:extLst>
              </a:tr>
              <a:tr h="130254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000" b="1" kern="1200">
                          <a:solidFill>
                            <a:srgbClr val="002060"/>
                          </a:solidFill>
                        </a:rPr>
                        <a:t>Источники информации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000" b="1" kern="1200">
                          <a:solidFill>
                            <a:srgbClr val="002060"/>
                          </a:solidFill>
                        </a:rPr>
                        <a:t>(каналы коммуникации)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b="0" kern="1200">
                          <a:solidFill>
                            <a:srgbClr val="002060"/>
                          </a:solidFill>
                        </a:rPr>
                        <a:t>Активно пользуется </a:t>
                      </a:r>
                      <a:r>
                        <a:rPr lang="en-US" sz="1000" b="0" kern="1200">
                          <a:solidFill>
                            <a:srgbClr val="002060"/>
                          </a:solidFill>
                        </a:rPr>
                        <a:t>Telegram </a:t>
                      </a:r>
                      <a:r>
                        <a:rPr lang="ru-RU" sz="1000" b="0" kern="120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000" b="0" kern="1200" err="1" smtClean="0">
                          <a:solidFill>
                            <a:srgbClr val="002060"/>
                          </a:solidFill>
                        </a:rPr>
                        <a:t>WhatsApp</a:t>
                      </a:r>
                      <a:endParaRPr lang="ru-RU" sz="1000" b="0" kern="120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b="0" kern="1200">
                          <a:solidFill>
                            <a:srgbClr val="002060"/>
                          </a:solidFill>
                        </a:rPr>
                        <a:t>Следит за </a:t>
                      </a:r>
                      <a:r>
                        <a:rPr lang="ru-RU" sz="1000" b="0" kern="1200" err="1" smtClean="0">
                          <a:solidFill>
                            <a:srgbClr val="002060"/>
                          </a:solidFill>
                        </a:rPr>
                        <a:t>блогами</a:t>
                      </a:r>
                      <a:r>
                        <a:rPr lang="en-US" sz="1000" b="0" kern="1200" baseline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000" b="0" kern="1200" baseline="0" smtClean="0">
                          <a:solidFill>
                            <a:srgbClr val="002060"/>
                          </a:solidFill>
                        </a:rPr>
                        <a:t>педагогов</a:t>
                      </a:r>
                      <a:endParaRPr lang="ru-RU" sz="1000" b="0" kern="120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b="0" kern="1200">
                          <a:solidFill>
                            <a:srgbClr val="002060"/>
                          </a:solidFill>
                        </a:rPr>
                        <a:t>Читает местные социальные сети                                  и прессу, чтобы быть в курсе </a:t>
                      </a:r>
                      <a:r>
                        <a:rPr lang="ru-RU" sz="1000" b="0" kern="1200" smtClean="0">
                          <a:solidFill>
                            <a:srgbClr val="002060"/>
                          </a:solidFill>
                        </a:rPr>
                        <a:t>новых</a:t>
                      </a:r>
                      <a:r>
                        <a:rPr lang="ru-RU" sz="1000" b="0" kern="1200" baseline="0" smtClean="0">
                          <a:solidFill>
                            <a:srgbClr val="002060"/>
                          </a:solidFill>
                        </a:rPr>
                        <a:t> введений</a:t>
                      </a:r>
                      <a:endParaRPr lang="ru-RU" sz="1000" b="0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</a:rPr>
                        <a:t>Характеристики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</a:rPr>
                        <a:t>покупательского </a:t>
                      </a:r>
                      <a:r>
                        <a:rPr lang="ru-RU" sz="1000" b="1" kern="1200" dirty="0" smtClean="0">
                          <a:solidFill>
                            <a:srgbClr val="002060"/>
                          </a:solidFill>
                        </a:rPr>
                        <a:t>поведения</a:t>
                      </a:r>
                      <a:endParaRPr lang="ru-RU" sz="1000" b="0" kern="12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</a:rPr>
                        <a:t>Готова </a:t>
                      </a:r>
                      <a:r>
                        <a:rPr lang="ru-RU" sz="1000" b="0" kern="1200" dirty="0">
                          <a:solidFill>
                            <a:srgbClr val="002060"/>
                          </a:solidFill>
                        </a:rPr>
                        <a:t>заплатить выше за </a:t>
                      </a: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</a:rPr>
                        <a:t>сохранение времени</a:t>
                      </a:r>
                      <a:endParaRPr lang="ru-RU" sz="1000" b="0" kern="1200" dirty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000" b="0" kern="1200" dirty="0">
                          <a:solidFill>
                            <a:srgbClr val="002060"/>
                          </a:solidFill>
                        </a:rPr>
                        <a:t>Доверяет рекомендациям друзей, </a:t>
                      </a: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</a:rPr>
                        <a:t>отзывам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Font typeface="Arial" pitchFamily="34" charset="0"/>
                        <a:buNone/>
                      </a:pPr>
                      <a:endParaRPr lang="ru-RU" sz="1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1607773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124887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4800" b="0" i="0" u="none" strike="noStrike" cap="none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>
                <a:solidFill>
                  <a:srgbClr val="8E01FF"/>
                </a:solidFill>
                <a:latin typeface="Raleway SemiBold"/>
                <a:sym typeface="Raleway SemiBold"/>
              </a:rPr>
              <a:t>РЫНОК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C1BAA90-7DA5-E1D8-2D35-A4199079F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125060"/>
              </p:ext>
            </p:extLst>
          </p:nvPr>
        </p:nvGraphicFramePr>
        <p:xfrm>
          <a:off x="812112" y="1423396"/>
          <a:ext cx="9680902" cy="1752600"/>
        </p:xfrm>
        <a:graphic>
          <a:graphicData uri="http://schemas.openxmlformats.org/drawingml/2006/table">
            <a:tbl>
              <a:tblPr firstRow="1" bandRow="1">
                <a:tableStyleId>{8367FCD3-8E2A-CBA8-48F4-D0D884036E8F}</a:tableStyleId>
              </a:tblPr>
              <a:tblGrid>
                <a:gridCol w="4840451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553916931"/>
                    </a:ext>
                  </a:extLst>
                </a:gridCol>
                <a:gridCol w="4840451">
                  <a:extLst>
                    <a:ext uri="{9D8B030D-6E8A-4147-A177-3AD203B41FA5}">
                      <a16:col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75605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РЫНОК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ЧИСЛОВОЕ ЗНАЧЕНИЕ (НАТУРАЛЬНОЕ</a:t>
                      </a:r>
                      <a:r>
                        <a:rPr lang="en-US" b="1"/>
                        <a:t>/</a:t>
                      </a:r>
                      <a:r>
                        <a:rPr lang="ru-RU" b="1"/>
                        <a:t>ДЕНЕЖНОЕ)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42712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Общий объем целевого рынка (</a:t>
                      </a:r>
                      <a:r>
                        <a:rPr lang="en-US" dirty="0"/>
                        <a:t>TAM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56 465</a:t>
                      </a:r>
                      <a:r>
                        <a:rPr lang="ru-RU" baseline="0" dirty="0" smtClean="0"/>
                        <a:t> чел./7 058 125 руб.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34590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Доступный объем рынка (</a:t>
                      </a:r>
                      <a:r>
                        <a:rPr lang="en-US"/>
                        <a:t>SAM</a:t>
                      </a:r>
                      <a:r>
                        <a:rPr lang="ru-RU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36 214</a:t>
                      </a:r>
                      <a:r>
                        <a:rPr lang="ru-RU" baseline="0" dirty="0" smtClean="0"/>
                        <a:t> чел./4 526 750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383144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/>
                        <a:t>Реально достижимый объем рынка (</a:t>
                      </a:r>
                      <a:r>
                        <a:rPr lang="en-US"/>
                        <a:t>SOM</a:t>
                      </a:r>
                      <a:r>
                        <a:rPr lang="ru-RU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19 874 чел./2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484 250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val="269291094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9341EF9-6C0D-6029-8E35-E58C55C62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43113"/>
            <a:ext cx="622414" cy="6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7668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4800" b="0" i="0" u="none" strike="noStrike" cap="none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>
                <a:solidFill>
                  <a:srgbClr val="8E01FF"/>
                </a:solidFill>
                <a:latin typeface="Raleway SemiBold"/>
                <a:sym typeface="Raleway SemiBold"/>
              </a:rPr>
              <a:t>КОНКУРЕНТЫ</a:t>
            </a:r>
          </a:p>
        </p:txBody>
      </p:sp>
      <p:sp>
        <p:nvSpPr>
          <p:cNvPr id="3" name="Google Shape;130;p2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8BA911B-0831-86B0-AC93-EDA540CF65BB}"/>
              </a:ext>
            </a:extLst>
          </p:cNvPr>
          <p:cNvSpPr txBox="1"/>
          <p:nvPr/>
        </p:nvSpPr>
        <p:spPr>
          <a:xfrm>
            <a:off x="862893" y="2217898"/>
            <a:ext cx="9306065" cy="3299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285750" indent="-285750" rtl="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Gilroy-Light"/>
                <a:cs typeface="Gilroy-Light"/>
                <a:sym typeface="Raleway SemiBold"/>
              </a:rPr>
              <a:t>Существующий </a:t>
            </a:r>
            <a:r>
              <a:rPr lang="ru-RU" sz="1600" b="1" dirty="0">
                <a:solidFill>
                  <a:schemeClr val="tx1"/>
                </a:solidFill>
                <a:latin typeface="Gilroy-Light"/>
                <a:cs typeface="Gilroy-Light"/>
                <a:sym typeface="Raleway SemiBold"/>
              </a:rPr>
              <a:t>уровень конкуренции </a:t>
            </a:r>
            <a:r>
              <a:rPr lang="ru-RU" sz="1600" dirty="0">
                <a:solidFill>
                  <a:schemeClr val="tx1"/>
                </a:solidFill>
                <a:latin typeface="Gilroy-Light"/>
                <a:cs typeface="Gilroy-Light"/>
                <a:sym typeface="Raleway SemiBold"/>
              </a:rPr>
              <a:t>на рынке – </a:t>
            </a:r>
            <a:r>
              <a:rPr lang="ru-RU" sz="1600" dirty="0" err="1" smtClean="0">
                <a:solidFill>
                  <a:schemeClr val="tx1"/>
                </a:solidFill>
                <a:latin typeface="Gilroy-Light"/>
                <a:cs typeface="Gilroy-Light"/>
                <a:sym typeface="Raleway SemiBold"/>
              </a:rPr>
              <a:t>высококонкурентный</a:t>
            </a:r>
            <a:r>
              <a:rPr lang="ru-RU" sz="1600" dirty="0" smtClean="0">
                <a:solidFill>
                  <a:schemeClr val="tx1"/>
                </a:solidFill>
                <a:latin typeface="Gilroy-Light"/>
                <a:cs typeface="Gilroy-Light"/>
                <a:sym typeface="Raleway SemiBold"/>
              </a:rPr>
              <a:t>. </a:t>
            </a:r>
            <a:endParaRPr lang="ru-RU" sz="1600" dirty="0">
              <a:solidFill>
                <a:schemeClr val="tx1"/>
              </a:solidFill>
              <a:latin typeface="Gilroy-Light"/>
              <a:cs typeface="Gilroy-Light"/>
              <a:sym typeface="Raleway SemiBold"/>
            </a:endParaRPr>
          </a:p>
          <a:p>
            <a:pPr marL="285750" lvl="0" indent="-285750" rtl="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latin typeface="Gilroy-Light"/>
                <a:cs typeface="Gilroy-Light"/>
              </a:rPr>
              <a:t>Основные конкуренты: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Gilroy-Light"/>
                <a:cs typeface="Gilroy-Light"/>
              </a:rPr>
              <a:t>1.Umscholl</a:t>
            </a:r>
            <a:endParaRPr lang="en-US" sz="1600" dirty="0">
              <a:solidFill>
                <a:schemeClr val="tx1"/>
              </a:solidFill>
              <a:latin typeface="Gilroy-Light"/>
              <a:cs typeface="Gilroy-Light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Gilroy-Light"/>
                <a:cs typeface="Gilroy-Light"/>
              </a:rPr>
              <a:t>2.Yandex</a:t>
            </a:r>
            <a:endParaRPr lang="en-US" sz="1600" dirty="0">
              <a:solidFill>
                <a:schemeClr val="tx1"/>
              </a:solidFill>
              <a:latin typeface="Gilroy-Light"/>
              <a:cs typeface="Gilroy-Light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Gilroy-Light"/>
                <a:cs typeface="Gilroy-Light"/>
              </a:rPr>
              <a:t>3.Урок </a:t>
            </a:r>
            <a:r>
              <a:rPr lang="en-US" sz="1600" dirty="0">
                <a:solidFill>
                  <a:schemeClr val="tx1"/>
                </a:solidFill>
                <a:latin typeface="Gilroy-Light"/>
                <a:cs typeface="Gilroy-Light"/>
              </a:rPr>
              <a:t>РФ</a:t>
            </a: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Gilroy-Light"/>
                <a:cs typeface="Gilroy-Light"/>
              </a:rPr>
              <a:t>4.School-science</a:t>
            </a:r>
            <a:endParaRPr lang="en-US" sz="1600" dirty="0">
              <a:solidFill>
                <a:schemeClr val="tx1"/>
              </a:solidFill>
              <a:latin typeface="Gilroy-Light"/>
              <a:cs typeface="Gilroy-Light"/>
            </a:endParaRPr>
          </a:p>
          <a:p>
            <a:pPr marL="285750" lvl="0" indent="-28575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  <a:latin typeface="Gilroy-Light"/>
                <a:cs typeface="Gilroy-Light"/>
              </a:rPr>
              <a:t>5.Skills4u</a:t>
            </a:r>
            <a:endParaRPr lang="ru-RU" sz="1600" dirty="0" smtClean="0">
              <a:solidFill>
                <a:schemeClr val="tx1"/>
              </a:solidFill>
              <a:latin typeface="Gilroy-Light"/>
              <a:cs typeface="Gilroy-Light"/>
            </a:endParaRP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200"/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/>
                </a:solidFill>
                <a:latin typeface="Gilroy-Light"/>
                <a:cs typeface="Gilroy-Light"/>
                <a:sym typeface="Raleway"/>
              </a:rPr>
              <a:t>В отличие от конкурентов в нашем приложении </a:t>
            </a:r>
            <a:r>
              <a:rPr lang="ru-RU" sz="1600" dirty="0" smtClean="0"/>
              <a:t>учтены </a:t>
            </a:r>
            <a:r>
              <a:rPr lang="ru-RU" sz="1600" dirty="0"/>
              <a:t>все особенности этого предмета и </a:t>
            </a:r>
            <a:r>
              <a:rPr lang="ru-RU" sz="1600" dirty="0" smtClean="0"/>
              <a:t>разработана уникальная система, </a:t>
            </a:r>
            <a:r>
              <a:rPr lang="ru-RU" sz="1600" dirty="0"/>
              <a:t>которая позволяет ученикам максимально эффективно усваивать материал и готовиться к ВПР.</a:t>
            </a:r>
            <a:endParaRPr lang="ru-RU" sz="1600" b="1" dirty="0">
              <a:solidFill>
                <a:schemeClr val="tx1"/>
              </a:solidFill>
              <a:latin typeface="Gilroy-Light"/>
              <a:cs typeface="Gilroy-Light"/>
              <a:sym typeface="Raleway"/>
            </a:endParaRPr>
          </a:p>
          <a:p>
            <a:pPr rtl="0">
              <a:lnSpc>
                <a:spcPct val="115000"/>
              </a:lnSpc>
              <a:buClr>
                <a:schemeClr val="dk1"/>
              </a:buClr>
              <a:buSzPts val="1200"/>
            </a:pPr>
            <a:endParaRPr lang="ru-RU" sz="1600" dirty="0">
              <a:solidFill>
                <a:schemeClr val="tx1"/>
              </a:solidFill>
              <a:latin typeface="Gilroy-Light"/>
              <a:cs typeface="Gilroy-Light"/>
              <a:sym typeface="Raleway"/>
            </a:endParaRPr>
          </a:p>
        </p:txBody>
      </p:sp>
      <p:grpSp>
        <p:nvGrpSpPr>
          <p:cNvPr id="19" name="Google Shape;132;p26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defPPr>
              <a:lvl1pPr marR="0" lvl="0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1pPr>
              <a:lvl2pPr marR="0" lvl="1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2pPr>
              <a:lvl3pPr marR="0" lvl="2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3pPr>
              <a:lvl4pPr marR="0" lvl="3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4pPr>
              <a:lvl5pPr marR="0" lvl="4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5pPr>
              <a:lvl6pPr marR="0" lvl="5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6pPr>
              <a:lvl7pPr marR="0" lvl="6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7pPr>
              <a:lvl8pPr marR="0" lvl="7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8pPr>
              <a:lvl9pPr marR="0" lvl="8" algn="l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09B12CD7-F499-6801-4F53-E16FF68B7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9533" y="356678"/>
            <a:ext cx="657682" cy="6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8089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8"/>
  <p:tag name="AS_OS" val="Unix 6.2.0.1009"/>
  <p:tag name="AS_RELEASE_DATE" val="2023.01.14"/>
  <p:tag name="AS_TITLE" val="Aspose.Slides for .NET5"/>
  <p:tag name="AS_VERSION" val="2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Gilroy-Black"/>
        <a:cs typeface="Arial"/>
      </a:majorFont>
      <a:minorFont>
        <a:latin typeface="Gilroy"/>
        <a:ea typeface="Gilroy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:thm15="http://schemas.microsoft.com/office/thememl/2012/main" xmlns="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Gilroy-Black"/>
        <a:cs typeface="Arial"/>
      </a:majorFont>
      <a:minorFont>
        <a:latin typeface="Gilroy"/>
        <a:ea typeface="Gilroy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r="http://schemas.openxmlformats.org/officeDocument/2006/relationships" xmlns:thm15="http://schemas.microsoft.com/office/thememl/2012/main" xmlns="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/>
          </a:path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242</Words>
  <Application>Microsoft Office PowerPoint</Application>
  <PresentationFormat>Произвольный</PresentationFormat>
  <Paragraphs>46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17" baseType="lpstr">
      <vt:lpstr>Arial</vt:lpstr>
      <vt:lpstr>Gilroy</vt:lpstr>
      <vt:lpstr>Helvetica</vt:lpstr>
      <vt:lpstr>Gilroy-ExtraBold</vt:lpstr>
      <vt:lpstr>Raleway SemiBold</vt:lpstr>
      <vt:lpstr>Helvetica Neue</vt:lpstr>
      <vt:lpstr>Gilroy-Light</vt:lpstr>
      <vt:lpstr>Raleway</vt:lpstr>
      <vt:lpstr>Wingdings</vt:lpstr>
      <vt:lpstr>Calibri</vt:lpstr>
      <vt:lpstr>Gilroy-Black</vt:lpstr>
      <vt:lpstr>Office Theme</vt:lpstr>
      <vt:lpstr>Тема Office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Gameschool</dc:title>
  <dc:creator>v g</dc:creator>
  <cp:lastModifiedBy>v g</cp:lastModifiedBy>
  <cp:revision>6</cp:revision>
  <cp:lastPrinted>2024-05-04T13:05:00Z</cp:lastPrinted>
  <dcterms:created xsi:type="dcterms:W3CDTF">2024-05-04T13:05:00Z</dcterms:created>
  <dcterms:modified xsi:type="dcterms:W3CDTF">2024-06-21T19:44:10Z</dcterms:modified>
</cp:coreProperties>
</file>