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2" r:id="rId2"/>
    <p:sldId id="256" r:id="rId3"/>
    <p:sldId id="301" r:id="rId4"/>
    <p:sldId id="302" r:id="rId5"/>
    <p:sldId id="303" r:id="rId6"/>
    <p:sldId id="304" r:id="rId7"/>
    <p:sldId id="281" r:id="rId8"/>
    <p:sldId id="283" r:id="rId9"/>
    <p:sldId id="282" r:id="rId10"/>
    <p:sldId id="273" r:id="rId11"/>
  </p:sldIdLst>
  <p:sldSz cx="12192000" cy="6858000"/>
  <p:notesSz cx="4687888" cy="86868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646"/>
    <a:srgbClr val="A4A4A4"/>
    <a:srgbClr val="484848"/>
    <a:srgbClr val="707070"/>
    <a:srgbClr val="6C6B6B"/>
    <a:srgbClr val="FFC000"/>
    <a:srgbClr val="7E7E7E"/>
    <a:srgbClr val="A5A5A5"/>
    <a:srgbClr val="99959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2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8961712755707"/>
          <c:y val="0.18519393632535777"/>
          <c:w val="0.78447620464509327"/>
          <c:h val="0.61266395765986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Затраты проекта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13401.8</c:v>
                </c:pt>
                <c:pt idx="1">
                  <c:v>15087.1</c:v>
                </c:pt>
                <c:pt idx="2">
                  <c:v>17299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6D-4513-8112-6056B9202B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проекта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 formatCode="#,##0.00">
                  <c:v>1384.9</c:v>
                </c:pt>
                <c:pt idx="1">
                  <c:v>82364.100000000006</c:v>
                </c:pt>
                <c:pt idx="2">
                  <c:v>151895.9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6D-4513-8112-6056B9202B9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Начальные инвистиции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 formatCode="#,##0.00">
                  <c:v>15401.8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6D-4513-8112-6056B9202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8500248"/>
        <c:axId val="528504840"/>
      </c:barChart>
      <c:catAx>
        <c:axId val="528500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504840"/>
        <c:crosses val="autoZero"/>
        <c:auto val="1"/>
        <c:lblAlgn val="ctr"/>
        <c:lblOffset val="100"/>
        <c:noMultiLvlLbl val="0"/>
      </c:catAx>
      <c:valAx>
        <c:axId val="528504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500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72918462437247"/>
          <c:y val="0.92629648683984878"/>
          <c:w val="0.88727089191545239"/>
          <c:h val="7.37034488628085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31418" cy="435849"/>
          </a:xfrm>
          <a:prstGeom prst="rect">
            <a:avLst/>
          </a:prstGeom>
        </p:spPr>
        <p:txBody>
          <a:bodyPr vert="horz" lIns="76416" tIns="38208" rIns="76416" bIns="38208" rtlCol="0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655385" y="0"/>
            <a:ext cx="2031418" cy="435849"/>
          </a:xfrm>
          <a:prstGeom prst="rect">
            <a:avLst/>
          </a:prstGeom>
        </p:spPr>
        <p:txBody>
          <a:bodyPr vert="horz" lIns="76416" tIns="38208" rIns="76416" bIns="38208" rtlCol="0"/>
          <a:lstStyle>
            <a:lvl1pPr algn="r">
              <a:defRPr sz="1000"/>
            </a:lvl1pPr>
          </a:lstStyle>
          <a:p>
            <a:fld id="{891D6AF1-6D0F-4DB5-B88C-4D0A9A8AE68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261938" y="1085850"/>
            <a:ext cx="5211763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6416" tIns="38208" rIns="76416" bIns="382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468789" y="4180522"/>
            <a:ext cx="3750310" cy="3420428"/>
          </a:xfrm>
          <a:prstGeom prst="rect">
            <a:avLst/>
          </a:prstGeom>
        </p:spPr>
        <p:txBody>
          <a:bodyPr vert="horz" lIns="76416" tIns="38208" rIns="76416" bIns="382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031418" cy="435848"/>
          </a:xfrm>
          <a:prstGeom prst="rect">
            <a:avLst/>
          </a:prstGeom>
        </p:spPr>
        <p:txBody>
          <a:bodyPr vert="horz" lIns="76416" tIns="38208" rIns="76416" bIns="38208" rtlCol="0" anchor="b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655385" y="8250953"/>
            <a:ext cx="2031418" cy="435848"/>
          </a:xfrm>
          <a:prstGeom prst="rect">
            <a:avLst/>
          </a:prstGeom>
        </p:spPr>
        <p:txBody>
          <a:bodyPr vert="horz" lIns="76416" tIns="38208" rIns="76416" bIns="38208" rtlCol="0" anchor="b"/>
          <a:lstStyle>
            <a:lvl1pPr algn="r">
              <a:defRPr sz="1000"/>
            </a:lvl1pPr>
          </a:lstStyle>
          <a:p>
            <a:fld id="{61C82F12-83D9-4104-BB5E-CFE14F26E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6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EEFDE-FF4C-4075-ADB2-E7B5DAEF8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8AE2F2-BED4-458C-9B9D-3F73A1CAD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061153-3F67-47CB-8E82-F5604D2F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825641-1F41-4D27-8C65-585D08EC0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3527CE-EA74-44B6-987C-C33AB975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7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C8BAC-B622-4D8B-AA12-64070382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CB75B4-D870-4C12-B6EF-E5ED45A7F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AE3B2C-26AB-4B92-84C1-49A0184E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7CE7A-A29A-42F5-A79B-5E045DBE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FCCFFC-736B-4CAB-8BB6-7A72E2BC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4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C2D44D-463D-42EA-AC01-CFE958D6E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5AFE79-F23A-4039-AC88-4556B4421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8C8B-3256-40BC-8D75-91C78558C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9A31F8-ED14-4C26-B345-E3C9AAB0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3A0E27-5123-4BE5-9C26-284B91F1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6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438ED-6B30-40D1-8C2C-E2CB92B1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F25D7B-E206-4894-8476-7127863BC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39948-E014-4946-AD63-6A6B7C38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BB0E2-E28C-4957-8E10-6EC7D5B7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EFD0DC-E75A-47E1-BB12-7E7FD50E3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0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82275-8C51-46E3-81EF-07ABEF634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23A63-0EB6-4A41-9C7C-D862D5BDD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0F1BF-2826-4F04-8412-3CF5DF476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EB398-AF9D-41C0-A8BD-3B7ADABE2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16E641-9C12-478B-AE78-E1775AA7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76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54289-FEC1-4C62-B6FF-9B22F248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9AC777-484F-485E-9268-D92176075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04289C-37E7-4E28-944D-1D59BAB6E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230C0A-DFEF-4F5B-823F-6A35963F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5933ED-8B93-4D8B-8A7C-E5E0B3B33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C47643-5B05-4CC8-A649-D13EE460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9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4AE46-A36F-45FE-9CB9-67345580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F0F9F7-FED3-4F7F-8732-2723AF5E2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B927C2-8DA2-42B3-A639-95360675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40D79A-58CD-436C-B01F-E03A510E8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C85208-03C7-4C01-9649-E9F5C349D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409FDD-9285-4E7E-9E77-370D36CC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C09770-D102-4E89-A7F7-D4000BBB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67E6CD-A4CD-4082-8C02-CC75833A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2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0433B-88E1-4A9B-970C-64DC907B4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D37A30-12C2-4A2D-9EA3-30841957F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60B89E-0CE5-4095-94B2-84A3E60C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A2E256-0B06-44EF-8C7F-773A633F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49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6C9489-1DAE-41AF-99A3-6834A6F8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7B2B3E-7EF9-47F3-950F-8B27014C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C4EF61-4319-4291-A132-F6FEBD88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87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957E8-51D4-4396-ABE5-46026FD9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5A4813-F3F4-4DC2-AC00-A2AF021B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56EA14-38E0-45F9-A55E-DEB581ECB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D86018-2AAF-4833-9627-AC3C918B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9CBA28-B50C-4617-AF09-6B0BAE42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62FB1E-B6FE-4776-8EB6-77896311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1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20A73-D79E-46C8-8A93-0E29089D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9F8E08-FC2F-434B-8719-B3B95EF98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A1FCEF-08DA-481B-BB94-0DD172814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21A627-F226-4A8F-A0E3-56948A5E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CC9453-D5D5-4F67-B7D9-A4C9E7D4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D8CDE-9270-4CC0-980C-005FCCC0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5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8B3EF-B8DA-4BBA-A3BA-10879B91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4D5940-99CD-4606-87B9-75F49A899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B3C27-C6B4-492E-A030-3373EA06A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D39D2-1680-449F-975D-065785F46613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74845E-BAA6-4011-A266-9B3CEED49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E91B02-3BB8-43B5-883E-0E843A93E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42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moduhomes.glide.page/" TargetMode="Externa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chart" Target="../charts/chart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1D75F2-6C42-45C8-931E-F2643972D9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78B9E8-8268-4B0B-AAB6-C4E9B68F17EB}"/>
              </a:ext>
            </a:extLst>
          </p:cNvPr>
          <p:cNvSpPr/>
          <p:nvPr/>
        </p:nvSpPr>
        <p:spPr>
          <a:xfrm>
            <a:off x="2133600" y="2345267"/>
            <a:ext cx="8991600" cy="3026429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FB7870EE-43D7-4484-8382-7015B2619416}"/>
              </a:ext>
            </a:extLst>
          </p:cNvPr>
          <p:cNvSpPr txBox="1"/>
          <p:nvPr/>
        </p:nvSpPr>
        <p:spPr bwMode="auto">
          <a:xfrm>
            <a:off x="11678002" y="6273267"/>
            <a:ext cx="69948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A1CAD-B5C5-4851-BB34-6EBB015C8632}"/>
              </a:ext>
            </a:extLst>
          </p:cNvPr>
          <p:cNvSpPr txBox="1"/>
          <p:nvPr/>
        </p:nvSpPr>
        <p:spPr>
          <a:xfrm>
            <a:off x="4812959" y="3783533"/>
            <a:ext cx="631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Студентка Донбасской Национальной Академии строительства и архитектуры </a:t>
            </a:r>
          </a:p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Специальность: Архитектура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33113-E671-4B2D-9885-AD7C27127285}"/>
              </a:ext>
            </a:extLst>
          </p:cNvPr>
          <p:cNvSpPr txBox="1"/>
          <p:nvPr/>
        </p:nvSpPr>
        <p:spPr>
          <a:xfrm>
            <a:off x="4812959" y="2479501"/>
            <a:ext cx="6140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Горбунова Анна Петровна</a:t>
            </a:r>
            <a:br>
              <a:rPr lang="ru-RU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лидер команды </a:t>
            </a:r>
            <a:r>
              <a:rPr lang="en-US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ARH#1</a:t>
            </a:r>
            <a:r>
              <a:rPr lang="ru-RU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436CB9-08AF-4435-9D4E-CF2633B5B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1" y="887263"/>
            <a:ext cx="4484433" cy="44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19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6888A0B-2DB2-4755-82BA-D539C3D7B6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0F08BE-D884-4B9E-A4B9-63A882B40A84}"/>
              </a:ext>
            </a:extLst>
          </p:cNvPr>
          <p:cNvSpPr/>
          <p:nvPr/>
        </p:nvSpPr>
        <p:spPr>
          <a:xfrm>
            <a:off x="0" y="2353901"/>
            <a:ext cx="12192000" cy="2643612"/>
          </a:xfrm>
          <a:prstGeom prst="rect">
            <a:avLst/>
          </a:prstGeom>
          <a:solidFill>
            <a:srgbClr val="464646"/>
          </a:solidFill>
          <a:ln>
            <a:solidFill>
              <a:srgbClr val="464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A8676-A5AA-4D28-8E0B-075295BA8D79}"/>
              </a:ext>
            </a:extLst>
          </p:cNvPr>
          <p:cNvSpPr txBox="1"/>
          <p:nvPr/>
        </p:nvSpPr>
        <p:spPr>
          <a:xfrm>
            <a:off x="0" y="172495"/>
            <a:ext cx="289647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КОНТАКТЫ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53CEB-3FD3-49FA-BD66-52D0AE78AA5A}"/>
              </a:ext>
            </a:extLst>
          </p:cNvPr>
          <p:cNvSpPr txBox="1"/>
          <p:nvPr/>
        </p:nvSpPr>
        <p:spPr>
          <a:xfrm>
            <a:off x="350768" y="4863266"/>
            <a:ext cx="8357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СПАСИБО!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4D429D-63E3-4D46-9112-8BF8539F378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596" y="1911537"/>
            <a:ext cx="2773343" cy="2518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889A58-F8FA-4539-8BE3-39A29A247E65}"/>
              </a:ext>
            </a:extLst>
          </p:cNvPr>
          <p:cNvSpPr txBox="1"/>
          <p:nvPr/>
        </p:nvSpPr>
        <p:spPr>
          <a:xfrm>
            <a:off x="124219" y="664193"/>
            <a:ext cx="8425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Переходите в наш каталог модульных  жилых зданий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MODUHOMES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с помощью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QR-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кода или по ссылке</a:t>
            </a:r>
          </a:p>
        </p:txBody>
      </p:sp>
      <p:sp>
        <p:nvSpPr>
          <p:cNvPr id="9" name="Google Shape;116;p2">
            <a:extLst>
              <a:ext uri="{FF2B5EF4-FFF2-40B4-BE49-F238E27FC236}">
                <a16:creationId xmlns:a16="http://schemas.microsoft.com/office/drawing/2014/main" id="{8CC5D739-C63A-4C1F-92A5-6D68E6F0AAD7}"/>
              </a:ext>
            </a:extLst>
          </p:cNvPr>
          <p:cNvSpPr/>
          <p:nvPr/>
        </p:nvSpPr>
        <p:spPr>
          <a:xfrm>
            <a:off x="2311914" y="1784972"/>
            <a:ext cx="5987911" cy="7386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-US" sz="2400" b="1" u="sng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entury Gothic" panose="020B0502020202020204" pitchFamily="34" charset="0"/>
                <a:ea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https://moduhomes.glide.page</a:t>
            </a:r>
            <a:endParaRPr lang="ru-RU" sz="2400" b="0" strike="noStrike" spc="-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Google Shape;116;p2">
            <a:extLst>
              <a:ext uri="{FF2B5EF4-FFF2-40B4-BE49-F238E27FC236}">
                <a16:creationId xmlns:a16="http://schemas.microsoft.com/office/drawing/2014/main" id="{713B2BED-261E-4A1B-9966-37F3739F350A}"/>
              </a:ext>
            </a:extLst>
          </p:cNvPr>
          <p:cNvSpPr txBox="1"/>
          <p:nvPr/>
        </p:nvSpPr>
        <p:spPr bwMode="auto">
          <a:xfrm>
            <a:off x="11661621" y="6293053"/>
            <a:ext cx="530870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/>
              <a:t>10</a:t>
            </a:r>
          </a:p>
        </p:txBody>
      </p:sp>
      <p:pic>
        <p:nvPicPr>
          <p:cNvPr id="4" name="Рисунок 3" descr="значки-03.png">
            <a:extLst>
              <a:ext uri="{FF2B5EF4-FFF2-40B4-BE49-F238E27FC236}">
                <a16:creationId xmlns:a16="http://schemas.microsoft.com/office/drawing/2014/main" id="{8E326F39-00D4-5D9D-77D5-3C14AA7E648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/>
        </p:blipFill>
        <p:spPr bwMode="auto">
          <a:xfrm>
            <a:off x="3617092" y="2425725"/>
            <a:ext cx="720000" cy="7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значки-06.png">
            <a:extLst>
              <a:ext uri="{FF2B5EF4-FFF2-40B4-BE49-F238E27FC236}">
                <a16:creationId xmlns:a16="http://schemas.microsoft.com/office/drawing/2014/main" id="{ACFE6100-3878-5A24-AED9-B76AF2265EF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/>
        </p:blipFill>
        <p:spPr bwMode="auto">
          <a:xfrm>
            <a:off x="3631169" y="3154534"/>
            <a:ext cx="720000" cy="7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2831CD-7EFC-403D-FF45-07547A638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3624" y="298763"/>
            <a:ext cx="3309215" cy="6286655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solidFill>
              <a:srgbClr val="46464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Google Shape;116;p2">
            <a:extLst>
              <a:ext uri="{FF2B5EF4-FFF2-40B4-BE49-F238E27FC236}">
                <a16:creationId xmlns:a16="http://schemas.microsoft.com/office/drawing/2014/main" id="{DD4F5A9E-D60F-A3A0-C6BD-599765E3084E}"/>
              </a:ext>
            </a:extLst>
          </p:cNvPr>
          <p:cNvSpPr/>
          <p:nvPr/>
        </p:nvSpPr>
        <p:spPr>
          <a:xfrm>
            <a:off x="4344131" y="3308800"/>
            <a:ext cx="3652398" cy="7386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+ 7 949 728-81-54</a:t>
            </a:r>
            <a:endParaRPr lang="ru-RU" sz="2400" b="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Google Shape;116;p2">
            <a:extLst>
              <a:ext uri="{FF2B5EF4-FFF2-40B4-BE49-F238E27FC236}">
                <a16:creationId xmlns:a16="http://schemas.microsoft.com/office/drawing/2014/main" id="{5D8A0B04-99B9-30D2-BF83-354D0B00146A}"/>
              </a:ext>
            </a:extLst>
          </p:cNvPr>
          <p:cNvSpPr/>
          <p:nvPr/>
        </p:nvSpPr>
        <p:spPr>
          <a:xfrm>
            <a:off x="4337092" y="2523636"/>
            <a:ext cx="3652398" cy="7386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moduhomes@mail</a:t>
            </a:r>
            <a:r>
              <a:rPr lang="en-US" sz="2400" b="1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.ru</a:t>
            </a:r>
            <a:endParaRPr lang="ru-RU" sz="2400" b="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396B95E-CEC2-48E9-899B-7C91790D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87" y="3907700"/>
            <a:ext cx="600764" cy="6105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16;p2">
            <a:extLst>
              <a:ext uri="{FF2B5EF4-FFF2-40B4-BE49-F238E27FC236}">
                <a16:creationId xmlns:a16="http://schemas.microsoft.com/office/drawing/2014/main" id="{23ACB96E-16D4-4F6C-B7B9-2852CC4F4024}"/>
              </a:ext>
            </a:extLst>
          </p:cNvPr>
          <p:cNvSpPr/>
          <p:nvPr/>
        </p:nvSpPr>
        <p:spPr>
          <a:xfrm>
            <a:off x="4321659" y="2523147"/>
            <a:ext cx="3652398" cy="738664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moduhomes@mail</a:t>
            </a:r>
            <a:r>
              <a:rPr lang="en-US" sz="2400" b="1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.ru</a:t>
            </a:r>
            <a:endParaRPr lang="ru-RU" sz="2400" b="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D8AD5B-EC66-4FAC-BECF-D42915AB6A8E}"/>
              </a:ext>
            </a:extLst>
          </p:cNvPr>
          <p:cNvSpPr txBox="1"/>
          <p:nvPr/>
        </p:nvSpPr>
        <p:spPr>
          <a:xfrm>
            <a:off x="4291551" y="3999986"/>
            <a:ext cx="6376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@moduhomes</a:t>
            </a:r>
            <a:endParaRPr lang="ru-RU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18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C622085-7819-46C1-92CE-5C1F0125374F}"/>
              </a:ext>
            </a:extLst>
          </p:cNvPr>
          <p:cNvSpPr/>
          <p:nvPr/>
        </p:nvSpPr>
        <p:spPr>
          <a:xfrm>
            <a:off x="-1" y="1563405"/>
            <a:ext cx="9741389" cy="300483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16DAAE-AB02-446A-A37A-F3998004E155}"/>
              </a:ext>
            </a:extLst>
          </p:cNvPr>
          <p:cNvSpPr/>
          <p:nvPr/>
        </p:nvSpPr>
        <p:spPr>
          <a:xfrm>
            <a:off x="9741389" y="0"/>
            <a:ext cx="24506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7F371ABE-A479-4906-B1D1-2E11FF3460D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180815" y="234096"/>
            <a:ext cx="1856481" cy="1645399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1959141027">
            <a:extLst>
              <a:ext uri="{FF2B5EF4-FFF2-40B4-BE49-F238E27FC236}">
                <a16:creationId xmlns:a16="http://schemas.microsoft.com/office/drawing/2014/main" id="{9C6E64A3-328C-4A1A-87CA-688E0C1A10A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835500" y="2400288"/>
            <a:ext cx="2210040" cy="55872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12">
            <a:extLst>
              <a:ext uri="{FF2B5EF4-FFF2-40B4-BE49-F238E27FC236}">
                <a16:creationId xmlns:a16="http://schemas.microsoft.com/office/drawing/2014/main" id="{CDBD8595-5A1F-4C15-A022-45C6B1100D0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339691" y="4848855"/>
            <a:ext cx="1474560" cy="147456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19">
            <a:extLst>
              <a:ext uri="{FF2B5EF4-FFF2-40B4-BE49-F238E27FC236}">
                <a16:creationId xmlns:a16="http://schemas.microsoft.com/office/drawing/2014/main" id="{E2980C30-7654-47E6-8CE4-E92D41406C0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712195" y="3480987"/>
            <a:ext cx="2793720" cy="1466518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25">
            <a:extLst>
              <a:ext uri="{FF2B5EF4-FFF2-40B4-BE49-F238E27FC236}">
                <a16:creationId xmlns:a16="http://schemas.microsoft.com/office/drawing/2014/main" id="{8482A824-F345-4395-B3B8-1DA0E9FBF6E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175598" y="1563405"/>
            <a:ext cx="5723934" cy="3004830"/>
          </a:xfrm>
          <a:prstGeom prst="rect">
            <a:avLst/>
          </a:prstGeom>
          <a:ln w="0">
            <a:noFill/>
          </a:ln>
        </p:spPr>
      </p:pic>
      <p:sp>
        <p:nvSpPr>
          <p:cNvPr id="10" name="TextBox 1005318372">
            <a:extLst>
              <a:ext uri="{FF2B5EF4-FFF2-40B4-BE49-F238E27FC236}">
                <a16:creationId xmlns:a16="http://schemas.microsoft.com/office/drawing/2014/main" id="{71541A78-E557-479A-BD70-A13406F45995}"/>
              </a:ext>
            </a:extLst>
          </p:cNvPr>
          <p:cNvSpPr/>
          <p:nvPr/>
        </p:nvSpPr>
        <p:spPr>
          <a:xfrm>
            <a:off x="0" y="136251"/>
            <a:ext cx="9741389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600" b="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МЕЖВУЗОВСКАЯ АКСЕЛЕРАЦИОННАЯ ПРОГРАММА</a:t>
            </a:r>
            <a:endParaRPr lang="ru-RU" sz="1600" b="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14000"/>
              </a:lnSpc>
            </a:pPr>
            <a:r>
              <a:rPr lang="en-US" sz="2400" b="1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АКСЕЛЕРАТОР </a:t>
            </a:r>
            <a:r>
              <a:rPr lang="ru-RU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2.10</a:t>
            </a:r>
            <a:endParaRPr lang="ru-RU" sz="2400" b="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06;p1">
            <a:extLst>
              <a:ext uri="{FF2B5EF4-FFF2-40B4-BE49-F238E27FC236}">
                <a16:creationId xmlns:a16="http://schemas.microsoft.com/office/drawing/2014/main" id="{9F722FD2-B0D7-4919-8498-8529A104B8D4}"/>
              </a:ext>
            </a:extLst>
          </p:cNvPr>
          <p:cNvSpPr/>
          <p:nvPr/>
        </p:nvSpPr>
        <p:spPr>
          <a:xfrm>
            <a:off x="926328" y="1879495"/>
            <a:ext cx="5505120" cy="18580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normAutofit fontScale="99500"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4400" b="1" strike="noStrike" spc="-1" dirty="0">
                <a:solidFill>
                  <a:srgbClr val="FFC000"/>
                </a:solidFill>
                <a:latin typeface="Gilroy"/>
                <a:ea typeface="Arial"/>
              </a:rPr>
              <a:t>MODU</a:t>
            </a:r>
            <a:r>
              <a:rPr lang="en-US" sz="8000" b="1" u="sng" strike="noStrike" spc="-1" dirty="0">
                <a:solidFill>
                  <a:srgbClr val="FFC000"/>
                </a:solidFill>
                <a:uFillTx/>
                <a:latin typeface="Gilroy"/>
                <a:ea typeface="Arial"/>
              </a:rPr>
              <a:t>HOMES</a:t>
            </a:r>
            <a:endParaRPr lang="ru-RU" sz="60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6" name="Google Shape;116;p2">
            <a:extLst>
              <a:ext uri="{FF2B5EF4-FFF2-40B4-BE49-F238E27FC236}">
                <a16:creationId xmlns:a16="http://schemas.microsoft.com/office/drawing/2014/main" id="{5F7F7BE9-782E-40F8-BB31-11F4EE392342}"/>
              </a:ext>
            </a:extLst>
          </p:cNvPr>
          <p:cNvSpPr txBox="1"/>
          <p:nvPr/>
        </p:nvSpPr>
        <p:spPr bwMode="auto">
          <a:xfrm>
            <a:off x="518026" y="3792000"/>
            <a:ext cx="6210564" cy="52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2700" b="1" dirty="0">
                <a:solidFill>
                  <a:schemeClr val="accent4"/>
                </a:solidFill>
              </a:rPr>
              <a:t>КАТАЛОГ МОДУЛЬНЫХ ЖИЛЫХ ЗДАНИЙ</a:t>
            </a:r>
          </a:p>
        </p:txBody>
      </p:sp>
      <p:sp>
        <p:nvSpPr>
          <p:cNvPr id="17" name="Google Shape;116;p2">
            <a:extLst>
              <a:ext uri="{FF2B5EF4-FFF2-40B4-BE49-F238E27FC236}">
                <a16:creationId xmlns:a16="http://schemas.microsoft.com/office/drawing/2014/main" id="{C77C7D5E-C089-4F04-8EE0-7AA73E00641B}"/>
              </a:ext>
            </a:extLst>
          </p:cNvPr>
          <p:cNvSpPr txBox="1"/>
          <p:nvPr/>
        </p:nvSpPr>
        <p:spPr bwMode="auto">
          <a:xfrm>
            <a:off x="11831919" y="6293053"/>
            <a:ext cx="337674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/>
              <a:t>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65C8A16-A5AD-4370-A61B-03B0A9D9812B}"/>
              </a:ext>
            </a:extLst>
          </p:cNvPr>
          <p:cNvSpPr/>
          <p:nvPr/>
        </p:nvSpPr>
        <p:spPr>
          <a:xfrm>
            <a:off x="1" y="1128216"/>
            <a:ext cx="9741388" cy="435190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2F0E692-14B6-4085-A88C-681C1B48FB79}"/>
              </a:ext>
            </a:extLst>
          </p:cNvPr>
          <p:cNvSpPr/>
          <p:nvPr/>
        </p:nvSpPr>
        <p:spPr>
          <a:xfrm>
            <a:off x="1" y="4568234"/>
            <a:ext cx="9741388" cy="901249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Google Shape;106;p1">
            <a:extLst>
              <a:ext uri="{FF2B5EF4-FFF2-40B4-BE49-F238E27FC236}">
                <a16:creationId xmlns:a16="http://schemas.microsoft.com/office/drawing/2014/main" id="{A0C22CEA-47FA-4918-8D11-D2120BFCA659}"/>
              </a:ext>
            </a:extLst>
          </p:cNvPr>
          <p:cNvSpPr/>
          <p:nvPr/>
        </p:nvSpPr>
        <p:spPr>
          <a:xfrm>
            <a:off x="516353" y="4591564"/>
            <a:ext cx="5505120" cy="10847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normAutofit fontScale="99500"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200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Arial"/>
              </a:rPr>
              <a:t>Создаем будущее вместе.</a:t>
            </a:r>
            <a:endParaRPr lang="ru-RU" sz="2000" strike="noStrike" spc="-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2000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Arial"/>
              </a:rPr>
              <a:t>Модулируй свое пространство!</a:t>
            </a:r>
            <a:endParaRPr lang="ru-RU" sz="2000" strike="noStrike" spc="-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63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5D3672-92D2-48E8-BF43-B3F4D696BA52}"/>
              </a:ext>
            </a:extLst>
          </p:cNvPr>
          <p:cNvSpPr/>
          <p:nvPr/>
        </p:nvSpPr>
        <p:spPr>
          <a:xfrm>
            <a:off x="72204" y="111112"/>
            <a:ext cx="5925488" cy="4538592"/>
          </a:xfrm>
          <a:prstGeom prst="rect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6AA686-1DA7-4DD6-BD2D-A2565739F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/>
        </p:blipFill>
        <p:spPr>
          <a:xfrm>
            <a:off x="207841" y="3348076"/>
            <a:ext cx="2158106" cy="3509925"/>
          </a:xfrm>
          <a:prstGeom prst="rect">
            <a:avLst/>
          </a:prstGeom>
        </p:spPr>
      </p:pic>
      <p:sp>
        <p:nvSpPr>
          <p:cNvPr id="10" name="Google Shape;116;p2">
            <a:extLst>
              <a:ext uri="{FF2B5EF4-FFF2-40B4-BE49-F238E27FC236}">
                <a16:creationId xmlns:a16="http://schemas.microsoft.com/office/drawing/2014/main" id="{E3C16331-112D-4874-BBF4-E5F2A2969CC8}"/>
              </a:ext>
            </a:extLst>
          </p:cNvPr>
          <p:cNvSpPr/>
          <p:nvPr/>
        </p:nvSpPr>
        <p:spPr>
          <a:xfrm>
            <a:off x="207840" y="646325"/>
            <a:ext cx="3730877" cy="24314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500" b="1" spc="-1" dirty="0">
                <a:solidFill>
                  <a:srgbClr val="FFC000"/>
                </a:solidFill>
                <a:latin typeface="Century Gothic" panose="020B0502020202020204" pitchFamily="34" charset="0"/>
                <a:ea typeface="Arial"/>
              </a:rPr>
              <a:t>- </a:t>
            </a:r>
            <a:r>
              <a:rPr lang="ru-RU" sz="1500" b="1" spc="-1" dirty="0">
                <a:solidFill>
                  <a:srgbClr val="FFC000"/>
                </a:solidFill>
                <a:latin typeface="Century Gothic" panose="020B0502020202020204" pitchFamily="34" charset="0"/>
                <a:ea typeface="Arial"/>
              </a:rPr>
              <a:t>к</a:t>
            </a:r>
            <a:r>
              <a:rPr lang="ru-RU" sz="1500" b="1" strike="noStrike" spc="-1" dirty="0">
                <a:solidFill>
                  <a:srgbClr val="FFC000"/>
                </a:solidFill>
                <a:latin typeface="Century Gothic" panose="020B0502020202020204" pitchFamily="34" charset="0"/>
                <a:ea typeface="Arial"/>
              </a:rPr>
              <a:t>аталог-веб-приложение </a:t>
            </a:r>
            <a:r>
              <a:rPr lang="ru-RU" sz="1500" b="1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предоставляет </a:t>
            </a:r>
            <a:r>
              <a:rPr lang="ru-RU" sz="1500" b="1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компаниям-застройщикам готовые проектные решения быстровозводимых модульных малоэтажных жилых зданий с последующей их компоновкой и блокировкой </a:t>
            </a:r>
            <a:r>
              <a:rPr lang="ru-RU" sz="1500" b="1" strike="noStrike" spc="-1" dirty="0">
                <a:solidFill>
                  <a:srgbClr val="FFC000"/>
                </a:solidFill>
                <a:latin typeface="Century Gothic" panose="020B0502020202020204" pitchFamily="34" charset="0"/>
                <a:ea typeface="Arial"/>
              </a:rPr>
              <a:t>для строительства целых коттеджных поселков</a:t>
            </a:r>
            <a:r>
              <a:rPr lang="ru-RU" sz="1500" b="1" strike="noStrike" spc="-1" dirty="0">
                <a:solidFill>
                  <a:srgbClr val="F2F2F2"/>
                </a:solidFill>
                <a:latin typeface="Century Gothic" panose="020B0502020202020204" pitchFamily="34" charset="0"/>
                <a:ea typeface="Arial"/>
              </a:rPr>
              <a:t>, </a:t>
            </a:r>
            <a:r>
              <a:rPr lang="ru-RU" sz="1500" b="1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как в черте города, так и за его пределами</a:t>
            </a:r>
            <a:r>
              <a:rPr lang="ru-RU" sz="1500" b="1" strike="noStrike" spc="-1" dirty="0">
                <a:solidFill>
                  <a:schemeClr val="bg1"/>
                </a:solidFill>
                <a:latin typeface="Arial"/>
                <a:ea typeface="Arial"/>
              </a:rPr>
              <a:t>. </a:t>
            </a:r>
            <a:endParaRPr lang="ru-RU" sz="1500" b="1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F396ED-5C99-40C4-9F96-F126C508B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-1" r="797" b="263"/>
          <a:stretch/>
        </p:blipFill>
        <p:spPr>
          <a:xfrm>
            <a:off x="3905317" y="0"/>
            <a:ext cx="1989174" cy="3909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6AC936-88E4-4E0A-87BE-E2190D197688}"/>
              </a:ext>
            </a:extLst>
          </p:cNvPr>
          <p:cNvSpPr txBox="1"/>
          <p:nvPr/>
        </p:nvSpPr>
        <p:spPr>
          <a:xfrm>
            <a:off x="3955290" y="4236595"/>
            <a:ext cx="1099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QR-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код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22F271-54A5-494F-AF39-8D9D09C0089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7877" y="3348076"/>
            <a:ext cx="1104514" cy="100295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E5B97CE-525E-4486-B052-146961B3EEA6}"/>
              </a:ext>
            </a:extLst>
          </p:cNvPr>
          <p:cNvSpPr/>
          <p:nvPr/>
        </p:nvSpPr>
        <p:spPr>
          <a:xfrm>
            <a:off x="2438151" y="3212517"/>
            <a:ext cx="1363966" cy="1271100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DEDD777-3C9C-46C8-94D5-23BA18321B30}"/>
              </a:ext>
            </a:extLst>
          </p:cNvPr>
          <p:cNvSpPr/>
          <p:nvPr/>
        </p:nvSpPr>
        <p:spPr>
          <a:xfrm>
            <a:off x="2403207" y="5194085"/>
            <a:ext cx="5084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Компании-застройщики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занимающихся малоэтажным строительством, в частности восстановлением Донецкого региона, </a:t>
            </a:r>
            <a:b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rgbClr val="FFC000"/>
                </a:solidFill>
                <a:latin typeface="Century Gothic" panose="020B0502020202020204" pitchFamily="34" charset="0"/>
              </a:rPr>
              <a:t>а также частные лица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желающие получить проект для быстрого и недорогого строительства индивидуального жилого дома.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A0C4FE-5624-4DC3-B4FF-A87A31D93C9C}"/>
              </a:ext>
            </a:extLst>
          </p:cNvPr>
          <p:cNvSpPr txBox="1"/>
          <p:nvPr/>
        </p:nvSpPr>
        <p:spPr>
          <a:xfrm>
            <a:off x="2365947" y="4760816"/>
            <a:ext cx="363174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ЦЕЛЕВАЯ АУДИТОРИЯ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D4A8E4-3E67-46D1-A999-97EB06F5F095}"/>
              </a:ext>
            </a:extLst>
          </p:cNvPr>
          <p:cNvSpPr txBox="1"/>
          <p:nvPr/>
        </p:nvSpPr>
        <p:spPr>
          <a:xfrm>
            <a:off x="110758" y="157880"/>
            <a:ext cx="230776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moduHOMES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B08844EC-3661-4F40-B9D0-8755D687445B}"/>
              </a:ext>
            </a:extLst>
          </p:cNvPr>
          <p:cNvSpPr/>
          <p:nvPr/>
        </p:nvSpPr>
        <p:spPr>
          <a:xfrm>
            <a:off x="6798249" y="602612"/>
            <a:ext cx="5163848" cy="31440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050" b="1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боевых действий на территории Донецкой Народной Республики (ДНР) повреждены выше 72 тыс. индивидуальных жилых домов, из них почти 9 тыс. не подлежат восстановлению.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endParaRPr lang="ru-RU" sz="105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050" b="1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данный момент на восстановление региона задействованы строительные компании - объемом около 45 тыс. строителей.</a:t>
            </a:r>
            <a:r>
              <a:rPr lang="ru-RU" sz="105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50" b="1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строительство новых и ремонт поврежденных домов из федерального бюджета в 2023 году выделено 4,5 млрд рублей.</a:t>
            </a:r>
          </a:p>
          <a:p>
            <a:pPr lvl="0">
              <a:lnSpc>
                <a:spcPct val="107000"/>
              </a:lnSpc>
            </a:pPr>
            <a:endParaRPr lang="ru-RU" sz="105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050" b="1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всей территории Российской федерации ежегодно происходит от 40 до 68 кризисных наводнений. А также другие стихийные бедствия. Десятки тысяч человек остаются без жилья.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endParaRPr lang="ru-RU" sz="105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050" b="1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Массовое строительство индивидуальных жилых домов нуждается в унификации, экономии времени и финансов на возведение жилищного фонда и благоустройство прилегающих территорий.</a:t>
            </a:r>
            <a:endParaRPr lang="ru-RU" sz="105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D9D9D9"/>
              </a:buClr>
            </a:pPr>
            <a:endParaRPr lang="ru-RU" sz="1100" b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BC18475-06B9-49CB-91E7-4D163852A08E}"/>
              </a:ext>
            </a:extLst>
          </p:cNvPr>
          <p:cNvSpPr/>
          <p:nvPr/>
        </p:nvSpPr>
        <p:spPr>
          <a:xfrm>
            <a:off x="6272394" y="672684"/>
            <a:ext cx="486374" cy="4930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B2419A1-B483-43FB-9F3B-BB19800EF490}"/>
              </a:ext>
            </a:extLst>
          </p:cNvPr>
          <p:cNvSpPr/>
          <p:nvPr/>
        </p:nvSpPr>
        <p:spPr>
          <a:xfrm>
            <a:off x="6272394" y="1406358"/>
            <a:ext cx="486374" cy="4930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4DA8E84-B29E-41C1-A6FF-14B4886D602A}"/>
              </a:ext>
            </a:extLst>
          </p:cNvPr>
          <p:cNvSpPr/>
          <p:nvPr/>
        </p:nvSpPr>
        <p:spPr>
          <a:xfrm>
            <a:off x="6292135" y="2266036"/>
            <a:ext cx="486374" cy="4930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D4F92CD-2A57-44B8-AF68-5AF44E523327}"/>
              </a:ext>
            </a:extLst>
          </p:cNvPr>
          <p:cNvSpPr/>
          <p:nvPr/>
        </p:nvSpPr>
        <p:spPr>
          <a:xfrm>
            <a:off x="6272393" y="2965789"/>
            <a:ext cx="486374" cy="4907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F7C8AE-7DAF-4DF0-872B-7A59E3771AB2}"/>
              </a:ext>
            </a:extLst>
          </p:cNvPr>
          <p:cNvSpPr txBox="1"/>
          <p:nvPr/>
        </p:nvSpPr>
        <p:spPr>
          <a:xfrm>
            <a:off x="6147300" y="111112"/>
            <a:ext cx="5163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АКТУАЛЬНОСТЬ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ПРОБЛЕМЫ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4F22CEA-F65B-416E-973E-0AC21E8B2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67" y1="38000" x2="80222" y2="51556"/>
                        <a14:foregroundMark x1="92444" y1="41556" x2="95667" y2="5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43" y="5327884"/>
            <a:ext cx="702972" cy="7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B94A7B9-D0A5-4E36-A093-85E39334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22" y="3939665"/>
            <a:ext cx="622408" cy="62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68F399C8-7B26-451D-9761-27213554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081" y="4620224"/>
            <a:ext cx="642149" cy="67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E63F0119-545A-464C-BD8D-25301147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669" y="5943230"/>
            <a:ext cx="702972" cy="7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EBFC625-4D48-4120-8B87-367AC18C9C8E}"/>
              </a:ext>
            </a:extLst>
          </p:cNvPr>
          <p:cNvSpPr txBox="1"/>
          <p:nvPr/>
        </p:nvSpPr>
        <p:spPr>
          <a:xfrm>
            <a:off x="8076415" y="3954344"/>
            <a:ext cx="390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нехватка готовых проектных решений  малоэтажного жилья для застройки Донецкого региона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461E10-05AF-490E-BC7B-7F9F92CCC099}"/>
              </a:ext>
            </a:extLst>
          </p:cNvPr>
          <p:cNvSpPr txBox="1"/>
          <p:nvPr/>
        </p:nvSpPr>
        <p:spPr>
          <a:xfrm>
            <a:off x="8076414" y="4721424"/>
            <a:ext cx="390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критически короткие сроки на разработку проектной документации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E8D5DF-4A48-4543-93BE-62A510F99DA1}"/>
              </a:ext>
            </a:extLst>
          </p:cNvPr>
          <p:cNvSpPr txBox="1"/>
          <p:nvPr/>
        </p:nvSpPr>
        <p:spPr>
          <a:xfrm>
            <a:off x="8076414" y="5424587"/>
            <a:ext cx="390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разработка проектов и строительство в подобных условиях обходится дорого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A726AC-D44D-4D96-A39B-344A9CE9F44E}"/>
              </a:ext>
            </a:extLst>
          </p:cNvPr>
          <p:cNvSpPr txBox="1"/>
          <p:nvPr/>
        </p:nvSpPr>
        <p:spPr>
          <a:xfrm>
            <a:off x="8036230" y="5910298"/>
            <a:ext cx="3947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объем территории для застройки слишком велик, чтобы качественно и эстетически грамотно составить выразительный архитектурный облик городов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6A3BE07-3C50-47FF-B862-28B94261D97B}"/>
              </a:ext>
            </a:extLst>
          </p:cNvPr>
          <p:cNvSpPr/>
          <p:nvPr/>
        </p:nvSpPr>
        <p:spPr>
          <a:xfrm>
            <a:off x="6133692" y="111112"/>
            <a:ext cx="5925488" cy="3683758"/>
          </a:xfrm>
          <a:prstGeom prst="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Google Shape;116;p2">
            <a:extLst>
              <a:ext uri="{FF2B5EF4-FFF2-40B4-BE49-F238E27FC236}">
                <a16:creationId xmlns:a16="http://schemas.microsoft.com/office/drawing/2014/main" id="{2490653C-1F43-443F-8DFC-ACD49C408579}"/>
              </a:ext>
            </a:extLst>
          </p:cNvPr>
          <p:cNvSpPr txBox="1"/>
          <p:nvPr/>
        </p:nvSpPr>
        <p:spPr bwMode="auto">
          <a:xfrm>
            <a:off x="11831919" y="6293053"/>
            <a:ext cx="337674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rgbClr val="FFC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780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DAF7C25-7C91-4DC8-9B31-DD1A9D5915CA}"/>
              </a:ext>
            </a:extLst>
          </p:cNvPr>
          <p:cNvSpPr/>
          <p:nvPr/>
        </p:nvSpPr>
        <p:spPr>
          <a:xfrm>
            <a:off x="5997692" y="521734"/>
            <a:ext cx="2574563" cy="2083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D3A840-D75B-4BE9-AAF5-56CDA313F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10807" r="2968" b="18863"/>
          <a:stretch/>
        </p:blipFill>
        <p:spPr>
          <a:xfrm>
            <a:off x="8913516" y="2544699"/>
            <a:ext cx="3278484" cy="18441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5A20F8-E022-4EE2-A256-103FF749D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21286" r="4144" b="6719"/>
          <a:stretch/>
        </p:blipFill>
        <p:spPr>
          <a:xfrm>
            <a:off x="8640693" y="463905"/>
            <a:ext cx="3553500" cy="208079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2214DE2-47B2-42D0-9D61-0570EE6CC59B}"/>
              </a:ext>
            </a:extLst>
          </p:cNvPr>
          <p:cNvSpPr txBox="1"/>
          <p:nvPr/>
        </p:nvSpPr>
        <p:spPr>
          <a:xfrm>
            <a:off x="6051694" y="5794620"/>
            <a:ext cx="5886305" cy="76597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lvl="0" algn="r">
              <a:lnSpc>
                <a:spcPct val="107000"/>
              </a:lnSpc>
            </a:pPr>
            <a:r>
              <a:rPr lang="ru-RU" sz="1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Качественное информационное оснащение сайта с подкреплением визуальной реализуемой картинки и хорошей обратной связью.</a:t>
            </a:r>
            <a:endParaRPr lang="ru-RU" sz="1400" b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812C7C-252F-4D11-A6A5-242416582998}"/>
              </a:ext>
            </a:extLst>
          </p:cNvPr>
          <p:cNvSpPr txBox="1"/>
          <p:nvPr/>
        </p:nvSpPr>
        <p:spPr>
          <a:xfrm>
            <a:off x="6051693" y="4388856"/>
            <a:ext cx="5886305" cy="12599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r">
              <a:lnSpc>
                <a:spcPct val="107000"/>
              </a:lnSpc>
            </a:pPr>
            <a:r>
              <a:rPr lang="ru-RU" sz="1600" b="1" i="0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Сайт каталога проектных решений "MODUHOMES" </a:t>
            </a:r>
          </a:p>
          <a:p>
            <a:pPr lvl="0" algn="r">
              <a:lnSpc>
                <a:spcPct val="107000"/>
              </a:lnSpc>
            </a:pPr>
            <a:r>
              <a:rPr lang="ru-RU" sz="1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с рабочим интерфейсом и различными вкладками разделяющими информацию на группы и подгруппы согласно уровню доступности посетителя ( т.е. наличие подписки) и оказания услуг как проектной организации.</a:t>
            </a:r>
            <a:endParaRPr lang="ru-RU" sz="1600" b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B4CE99-9BE9-42A5-B16E-5BBCD27256F2}"/>
              </a:ext>
            </a:extLst>
          </p:cNvPr>
          <p:cNvSpPr txBox="1"/>
          <p:nvPr/>
        </p:nvSpPr>
        <p:spPr>
          <a:xfrm>
            <a:off x="7924800" y="111112"/>
            <a:ext cx="426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БЛОКИРОВАННЫЕ ДОМА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85496-047C-46A9-A5B0-2FA8F47E881E}"/>
              </a:ext>
            </a:extLst>
          </p:cNvPr>
          <p:cNvSpPr txBox="1"/>
          <p:nvPr/>
        </p:nvSpPr>
        <p:spPr>
          <a:xfrm>
            <a:off x="3894667" y="206981"/>
            <a:ext cx="2045736" cy="338554"/>
          </a:xfrm>
          <a:prstGeom prst="rect">
            <a:avLst/>
          </a:prstGeom>
          <a:solidFill>
            <a:srgbClr val="4848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1-этажные дома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0BDA6C-8EC9-464F-9CAA-4033B232E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r="7988" b="3985"/>
          <a:stretch/>
        </p:blipFill>
        <p:spPr>
          <a:xfrm>
            <a:off x="129492" y="3195745"/>
            <a:ext cx="5810911" cy="33958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A05EC41-8F65-4623-AABE-2C526995A1EB}"/>
              </a:ext>
            </a:extLst>
          </p:cNvPr>
          <p:cNvSpPr/>
          <p:nvPr/>
        </p:nvSpPr>
        <p:spPr>
          <a:xfrm>
            <a:off x="72204" y="111112"/>
            <a:ext cx="5925488" cy="2731169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5092A2-AB74-4848-BFC0-4F33EA857FCF}"/>
              </a:ext>
            </a:extLst>
          </p:cNvPr>
          <p:cNvSpPr txBox="1"/>
          <p:nvPr/>
        </p:nvSpPr>
        <p:spPr>
          <a:xfrm>
            <a:off x="43973" y="2842281"/>
            <a:ext cx="299097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ОНЛАЙН КАТАЛОГ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395794E-360C-4AF6-9BB3-B1464894D4DC}"/>
              </a:ext>
            </a:extLst>
          </p:cNvPr>
          <p:cNvSpPr/>
          <p:nvPr/>
        </p:nvSpPr>
        <p:spPr>
          <a:xfrm>
            <a:off x="72204" y="111111"/>
            <a:ext cx="5925488" cy="6594487"/>
          </a:xfrm>
          <a:prstGeom prst="rect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C657769-0996-4E57-A7AB-A421D8D3D5C8}"/>
              </a:ext>
            </a:extLst>
          </p:cNvPr>
          <p:cNvSpPr/>
          <p:nvPr/>
        </p:nvSpPr>
        <p:spPr>
          <a:xfrm>
            <a:off x="4551770" y="5281300"/>
            <a:ext cx="1245921" cy="106822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75294-0BFD-45E2-A800-DE46B024B5CF}"/>
              </a:ext>
            </a:extLst>
          </p:cNvPr>
          <p:cNvSpPr txBox="1"/>
          <p:nvPr/>
        </p:nvSpPr>
        <p:spPr>
          <a:xfrm>
            <a:off x="4565269" y="5508263"/>
            <a:ext cx="121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FFFF"/>
                </a:solidFill>
                <a:latin typeface="Century Gothic" panose="020B0502020202020204" pitchFamily="34" charset="0"/>
              </a:rPr>
              <a:t>Средний чек</a:t>
            </a:r>
          </a:p>
          <a:p>
            <a:pPr algn="ctr"/>
            <a:r>
              <a:rPr lang="ru-RU" sz="1200" dirty="0">
                <a:solidFill>
                  <a:srgbClr val="FFFFFF"/>
                </a:solidFill>
                <a:latin typeface="Century Gothic" panose="020B0502020202020204" pitchFamily="34" charset="0"/>
              </a:rPr>
              <a:t>составил</a:t>
            </a:r>
          </a:p>
          <a:p>
            <a:pPr algn="ctr"/>
            <a:r>
              <a:rPr lang="ru-RU" sz="1200" dirty="0">
                <a:solidFill>
                  <a:srgbClr val="FFFFFF"/>
                </a:solidFill>
                <a:latin typeface="Century Gothic" panose="020B0502020202020204" pitchFamily="34" charset="0"/>
              </a:rPr>
              <a:t>66,5 тыс. руб.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991621-DEC3-4CBC-8F3C-5ED9D00B7EF8}"/>
              </a:ext>
            </a:extLst>
          </p:cNvPr>
          <p:cNvSpPr txBox="1"/>
          <p:nvPr/>
        </p:nvSpPr>
        <p:spPr>
          <a:xfrm>
            <a:off x="72204" y="152402"/>
            <a:ext cx="382246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МОДУЛЬНЫЕ РЕШЕНИЯ</a:t>
            </a:r>
          </a:p>
        </p:txBody>
      </p:sp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F684F8EC-4EEB-4D46-9C9B-C72ACA0941E0}"/>
              </a:ext>
            </a:extLst>
          </p:cNvPr>
          <p:cNvPicPr/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16" t="10967" r="-2611" b="60917"/>
          <a:stretch/>
        </p:blipFill>
        <p:spPr>
          <a:xfrm>
            <a:off x="243767" y="1951819"/>
            <a:ext cx="2717160" cy="592880"/>
          </a:xfrm>
          <a:prstGeom prst="rect">
            <a:avLst/>
          </a:prstGeom>
          <a:ln w="0">
            <a:noFill/>
          </a:ln>
        </p:spPr>
      </p:pic>
      <p:pic>
        <p:nvPicPr>
          <p:cNvPr id="17" name="Рисунок 24">
            <a:extLst>
              <a:ext uri="{FF2B5EF4-FFF2-40B4-BE49-F238E27FC236}">
                <a16:creationId xmlns:a16="http://schemas.microsoft.com/office/drawing/2014/main" id="{7EA62B83-5D6A-4D6B-B8ED-675103AD46F8}"/>
              </a:ext>
            </a:extLst>
          </p:cNvPr>
          <p:cNvPicPr/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288" t="49263" r="-1288" b="20207"/>
          <a:stretch/>
        </p:blipFill>
        <p:spPr>
          <a:xfrm>
            <a:off x="243767" y="974450"/>
            <a:ext cx="2717160" cy="669592"/>
          </a:xfrm>
          <a:prstGeom prst="rect">
            <a:avLst/>
          </a:prstGeom>
          <a:ln w="0">
            <a:noFill/>
          </a:ln>
        </p:spPr>
      </p:pic>
      <p:pic>
        <p:nvPicPr>
          <p:cNvPr id="18" name="Рисунок 27">
            <a:extLst>
              <a:ext uri="{FF2B5EF4-FFF2-40B4-BE49-F238E27FC236}">
                <a16:creationId xmlns:a16="http://schemas.microsoft.com/office/drawing/2014/main" id="{C5352DBB-01A5-4034-8D9C-674FF55F420E}"/>
              </a:ext>
            </a:extLst>
          </p:cNvPr>
          <p:cNvPicPr/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78" t="7768" r="-302" b="61189"/>
          <a:stretch/>
        </p:blipFill>
        <p:spPr>
          <a:xfrm>
            <a:off x="3108823" y="1810574"/>
            <a:ext cx="2701863" cy="667869"/>
          </a:xfrm>
          <a:prstGeom prst="rect">
            <a:avLst/>
          </a:prstGeom>
          <a:ln w="0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421CFE-90C1-421B-A1E7-4B4C389B10D5}"/>
              </a:ext>
            </a:extLst>
          </p:cNvPr>
          <p:cNvSpPr txBox="1"/>
          <p:nvPr/>
        </p:nvSpPr>
        <p:spPr>
          <a:xfrm>
            <a:off x="155245" y="583289"/>
            <a:ext cx="1697765" cy="307777"/>
          </a:xfrm>
          <a:prstGeom prst="rect">
            <a:avLst/>
          </a:prstGeom>
          <a:solidFill>
            <a:srgbClr val="4848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2-этажные дома</a:t>
            </a:r>
          </a:p>
        </p:txBody>
      </p:sp>
      <p:pic>
        <p:nvPicPr>
          <p:cNvPr id="23" name="Рисунок 20">
            <a:extLst>
              <a:ext uri="{FF2B5EF4-FFF2-40B4-BE49-F238E27FC236}">
                <a16:creationId xmlns:a16="http://schemas.microsoft.com/office/drawing/2014/main" id="{08AED4B3-9400-4D57-B899-AF69E48BA8CC}"/>
              </a:ext>
            </a:extLst>
          </p:cNvPr>
          <p:cNvPicPr/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14" t="7398" r="157" b="59927"/>
          <a:stretch/>
        </p:blipFill>
        <p:spPr>
          <a:xfrm>
            <a:off x="3108822" y="805664"/>
            <a:ext cx="2639087" cy="669265"/>
          </a:xfrm>
          <a:prstGeom prst="rect">
            <a:avLst/>
          </a:prstGeom>
          <a:ln w="0">
            <a:noFill/>
          </a:ln>
        </p:spPr>
      </p:pic>
      <p:sp>
        <p:nvSpPr>
          <p:cNvPr id="54" name="TextBox 14">
            <a:extLst>
              <a:ext uri="{FF2B5EF4-FFF2-40B4-BE49-F238E27FC236}">
                <a16:creationId xmlns:a16="http://schemas.microsoft.com/office/drawing/2014/main" id="{0D942204-4E7E-42C5-BD99-A35EDA6B08EF}"/>
              </a:ext>
            </a:extLst>
          </p:cNvPr>
          <p:cNvSpPr/>
          <p:nvPr/>
        </p:nvSpPr>
        <p:spPr>
          <a:xfrm>
            <a:off x="6111966" y="541079"/>
            <a:ext cx="2460289" cy="22825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Жилые здания представляют собой </a:t>
            </a:r>
            <a:r>
              <a:rPr lang="ru-RU" sz="1200" b="1" dirty="0">
                <a:solidFill>
                  <a:schemeClr val="accent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сборные легкобетонные модульные конструкции,</a:t>
            </a:r>
            <a:r>
              <a:rPr lang="ru-RU" sz="12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которые изготавливаются на заводе, транспортируются и собираются на строительной площадке, с последующими отделочными работами. </a:t>
            </a:r>
          </a:p>
          <a:p>
            <a:pPr>
              <a:lnSpc>
                <a:spcPct val="100000"/>
              </a:lnSpc>
              <a:buClr>
                <a:srgbClr val="D9D9D9"/>
              </a:buClr>
            </a:pPr>
            <a:endParaRPr lang="ru-RU" sz="1400" b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B069FF0C-D16A-4ECD-B626-A2DDCC210564}"/>
              </a:ext>
            </a:extLst>
          </p:cNvPr>
          <p:cNvSpPr/>
          <p:nvPr/>
        </p:nvSpPr>
        <p:spPr>
          <a:xfrm>
            <a:off x="8628434" y="434381"/>
            <a:ext cx="2516468" cy="2574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1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1 этажа</a:t>
            </a:r>
            <a:endParaRPr lang="ru-RU" sz="1200" b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ACBB8337-5C88-4661-BA1E-E3EF00DF2C07}"/>
              </a:ext>
            </a:extLst>
          </p:cNvPr>
          <p:cNvSpPr/>
          <p:nvPr/>
        </p:nvSpPr>
        <p:spPr>
          <a:xfrm>
            <a:off x="8618091" y="2307954"/>
            <a:ext cx="2516468" cy="2574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1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блокировки</a:t>
            </a:r>
            <a:endParaRPr lang="ru-RU" sz="1200" b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B9D895BA-D55E-42B7-9D77-700AEFB4B865}"/>
              </a:ext>
            </a:extLst>
          </p:cNvPr>
          <p:cNvSpPr/>
          <p:nvPr/>
        </p:nvSpPr>
        <p:spPr>
          <a:xfrm>
            <a:off x="6066130" y="2489162"/>
            <a:ext cx="2832949" cy="19057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1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ru-RU" sz="11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Идею каталога можно воплотить в </a:t>
            </a:r>
            <a:r>
              <a:rPr lang="ru-RU" sz="1100" b="1" dirty="0">
                <a:solidFill>
                  <a:schemeClr val="accent4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интересных вариантах блокировки домов</a:t>
            </a:r>
            <a:r>
              <a:rPr lang="ru-RU" sz="11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именно эта особенность позволяет решить вопрос плотности населения в целом микрорайоне.  </a:t>
            </a:r>
          </a:p>
          <a:p>
            <a:pPr lvl="0">
              <a:lnSpc>
                <a:spcPct val="107000"/>
              </a:lnSpc>
            </a:pPr>
            <a:r>
              <a:rPr lang="ru-RU" sz="11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Данная стилистика позволяет организовать </a:t>
            </a:r>
            <a:r>
              <a:rPr lang="ru-RU" sz="1100" b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коттеджный поселок близ города с высокой этажностью</a:t>
            </a:r>
          </a:p>
          <a:p>
            <a:pPr>
              <a:lnSpc>
                <a:spcPct val="100000"/>
              </a:lnSpc>
              <a:buClr>
                <a:srgbClr val="D9D9D9"/>
              </a:buClr>
            </a:pPr>
            <a:endParaRPr lang="ru-RU" sz="1200" b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Google Shape;116;p2">
            <a:extLst>
              <a:ext uri="{FF2B5EF4-FFF2-40B4-BE49-F238E27FC236}">
                <a16:creationId xmlns:a16="http://schemas.microsoft.com/office/drawing/2014/main" id="{2765171E-A139-4545-92AE-FB1B9142706B}"/>
              </a:ext>
            </a:extLst>
          </p:cNvPr>
          <p:cNvSpPr txBox="1"/>
          <p:nvPr/>
        </p:nvSpPr>
        <p:spPr bwMode="auto">
          <a:xfrm>
            <a:off x="11831919" y="6293053"/>
            <a:ext cx="337674" cy="584733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rgbClr val="FFC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458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B8813746-9180-432A-AD3E-039FB31609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11A4CB-CE6A-46BA-B8FA-19FE6075718C}"/>
              </a:ext>
            </a:extLst>
          </p:cNvPr>
          <p:cNvSpPr/>
          <p:nvPr/>
        </p:nvSpPr>
        <p:spPr>
          <a:xfrm>
            <a:off x="0" y="-36512"/>
            <a:ext cx="5448916" cy="6894511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трелка: вправо 80">
            <a:extLst>
              <a:ext uri="{FF2B5EF4-FFF2-40B4-BE49-F238E27FC236}">
                <a16:creationId xmlns:a16="http://schemas.microsoft.com/office/drawing/2014/main" id="{97ECE9A5-8171-4001-B449-BB0926184224}"/>
              </a:ext>
            </a:extLst>
          </p:cNvPr>
          <p:cNvSpPr/>
          <p:nvPr/>
        </p:nvSpPr>
        <p:spPr>
          <a:xfrm>
            <a:off x="311580" y="3714570"/>
            <a:ext cx="2317652" cy="795223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информационное оснащение</a:t>
            </a:r>
          </a:p>
        </p:txBody>
      </p:sp>
      <p:sp>
        <p:nvSpPr>
          <p:cNvPr id="82" name="Стрелка: вправо 81">
            <a:extLst>
              <a:ext uri="{FF2B5EF4-FFF2-40B4-BE49-F238E27FC236}">
                <a16:creationId xmlns:a16="http://schemas.microsoft.com/office/drawing/2014/main" id="{62FED2B1-FD95-485F-8A04-CC189DBFB524}"/>
              </a:ext>
            </a:extLst>
          </p:cNvPr>
          <p:cNvSpPr/>
          <p:nvPr/>
        </p:nvSpPr>
        <p:spPr>
          <a:xfrm>
            <a:off x="303969" y="4399596"/>
            <a:ext cx="1960709" cy="81910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дизайн</a:t>
            </a:r>
          </a:p>
        </p:txBody>
      </p:sp>
      <p:sp>
        <p:nvSpPr>
          <p:cNvPr id="83" name="Стрелка: вправо 82">
            <a:extLst>
              <a:ext uri="{FF2B5EF4-FFF2-40B4-BE49-F238E27FC236}">
                <a16:creationId xmlns:a16="http://schemas.microsoft.com/office/drawing/2014/main" id="{91E6DE05-6B70-4D29-B7CD-9DDCCB20EB86}"/>
              </a:ext>
            </a:extLst>
          </p:cNvPr>
          <p:cNvSpPr/>
          <p:nvPr/>
        </p:nvSpPr>
        <p:spPr>
          <a:xfrm>
            <a:off x="302480" y="5083498"/>
            <a:ext cx="2317652" cy="81910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капитальность строения</a:t>
            </a:r>
          </a:p>
        </p:txBody>
      </p:sp>
      <p:sp>
        <p:nvSpPr>
          <p:cNvPr id="84" name="Стрелка: вправо 83">
            <a:extLst>
              <a:ext uri="{FF2B5EF4-FFF2-40B4-BE49-F238E27FC236}">
                <a16:creationId xmlns:a16="http://schemas.microsoft.com/office/drawing/2014/main" id="{CACE1A3A-88D5-4809-A057-965521E6ED16}"/>
              </a:ext>
            </a:extLst>
          </p:cNvPr>
          <p:cNvSpPr/>
          <p:nvPr/>
        </p:nvSpPr>
        <p:spPr>
          <a:xfrm>
            <a:off x="295810" y="5761600"/>
            <a:ext cx="1960709" cy="81910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блокированность</a:t>
            </a:r>
            <a:endParaRPr lang="ru-RU" sz="140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B8515226-2B4D-4F94-A9D4-872679EB9A1C}"/>
              </a:ext>
            </a:extLst>
          </p:cNvPr>
          <p:cNvSpPr/>
          <p:nvPr/>
        </p:nvSpPr>
        <p:spPr>
          <a:xfrm>
            <a:off x="0" y="0"/>
            <a:ext cx="5346366" cy="6098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7115CA8-083D-450D-97A9-B3F9D9503222}"/>
              </a:ext>
            </a:extLst>
          </p:cNvPr>
          <p:cNvSpPr/>
          <p:nvPr/>
        </p:nvSpPr>
        <p:spPr>
          <a:xfrm>
            <a:off x="5511515" y="3740349"/>
            <a:ext cx="2049643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25304F1-955C-401B-A6FF-24F068637C63}"/>
              </a:ext>
            </a:extLst>
          </p:cNvPr>
          <p:cNvSpPr/>
          <p:nvPr/>
        </p:nvSpPr>
        <p:spPr>
          <a:xfrm>
            <a:off x="5509457" y="4432621"/>
            <a:ext cx="2049643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087B6AD-226E-49CF-93F6-F0FDA423D081}"/>
              </a:ext>
            </a:extLst>
          </p:cNvPr>
          <p:cNvSpPr/>
          <p:nvPr/>
        </p:nvSpPr>
        <p:spPr>
          <a:xfrm>
            <a:off x="5509457" y="5124893"/>
            <a:ext cx="2049643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01AAC065-593E-4550-B8EC-A6023E5F94D6}"/>
              </a:ext>
            </a:extLst>
          </p:cNvPr>
          <p:cNvSpPr/>
          <p:nvPr/>
        </p:nvSpPr>
        <p:spPr>
          <a:xfrm>
            <a:off x="5509457" y="5806967"/>
            <a:ext cx="2049643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612154A-D12E-4FE9-B8DE-1CB089C393C6}"/>
              </a:ext>
            </a:extLst>
          </p:cNvPr>
          <p:cNvSpPr/>
          <p:nvPr/>
        </p:nvSpPr>
        <p:spPr>
          <a:xfrm>
            <a:off x="7568769" y="3740349"/>
            <a:ext cx="1778430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7ED8212-720A-4D64-B482-4098261EDCE7}"/>
              </a:ext>
            </a:extLst>
          </p:cNvPr>
          <p:cNvSpPr/>
          <p:nvPr/>
        </p:nvSpPr>
        <p:spPr>
          <a:xfrm>
            <a:off x="7566711" y="4432621"/>
            <a:ext cx="1778430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5BF0499-B48E-4AD3-90E6-1F129626B93E}"/>
              </a:ext>
            </a:extLst>
          </p:cNvPr>
          <p:cNvSpPr/>
          <p:nvPr/>
        </p:nvSpPr>
        <p:spPr>
          <a:xfrm>
            <a:off x="7566711" y="5124893"/>
            <a:ext cx="1778430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82E453C-3327-43E7-AEDD-77BB8676A384}"/>
              </a:ext>
            </a:extLst>
          </p:cNvPr>
          <p:cNvSpPr/>
          <p:nvPr/>
        </p:nvSpPr>
        <p:spPr>
          <a:xfrm>
            <a:off x="7566711" y="5806967"/>
            <a:ext cx="1778430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E72A758-8770-4A66-BA82-62C3FAEBD3E7}"/>
              </a:ext>
            </a:extLst>
          </p:cNvPr>
          <p:cNvSpPr/>
          <p:nvPr/>
        </p:nvSpPr>
        <p:spPr>
          <a:xfrm>
            <a:off x="9347200" y="3740349"/>
            <a:ext cx="2576576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42AA4A0A-D84A-4DAC-8FBD-B51E4D7D20A8}"/>
              </a:ext>
            </a:extLst>
          </p:cNvPr>
          <p:cNvSpPr/>
          <p:nvPr/>
        </p:nvSpPr>
        <p:spPr>
          <a:xfrm>
            <a:off x="3207640" y="2390367"/>
            <a:ext cx="1700754" cy="118464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C281045-9E20-47B8-A3E8-568AE8E3C613}"/>
              </a:ext>
            </a:extLst>
          </p:cNvPr>
          <p:cNvSpPr/>
          <p:nvPr/>
        </p:nvSpPr>
        <p:spPr>
          <a:xfrm>
            <a:off x="3786883" y="3835482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6EF7F-41AA-420F-B659-90E083F78118}"/>
              </a:ext>
            </a:extLst>
          </p:cNvPr>
          <p:cNvSpPr txBox="1"/>
          <p:nvPr/>
        </p:nvSpPr>
        <p:spPr>
          <a:xfrm>
            <a:off x="5478868" y="2229402"/>
            <a:ext cx="6713132" cy="369332"/>
          </a:xfrm>
          <a:prstGeom prst="rect">
            <a:avLst/>
          </a:prstGeom>
          <a:solidFill>
            <a:srgbClr val="464646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КОНКУРЕНТЫ</a:t>
            </a:r>
          </a:p>
        </p:txBody>
      </p:sp>
      <p:pic>
        <p:nvPicPr>
          <p:cNvPr id="9" name="Рисунок 25">
            <a:extLst>
              <a:ext uri="{FF2B5EF4-FFF2-40B4-BE49-F238E27FC236}">
                <a16:creationId xmlns:a16="http://schemas.microsoft.com/office/drawing/2014/main" id="{B3DE3690-7479-4027-AB7A-BEFB24A21D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215252" y="2413349"/>
            <a:ext cx="1700755" cy="818625"/>
          </a:xfrm>
          <a:prstGeom prst="rect">
            <a:avLst/>
          </a:prstGeom>
          <a:ln w="0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8EFDCE-4583-4305-858C-CC8A09E71B0B}"/>
              </a:ext>
            </a:extLst>
          </p:cNvPr>
          <p:cNvSpPr txBox="1"/>
          <p:nvPr/>
        </p:nvSpPr>
        <p:spPr>
          <a:xfrm>
            <a:off x="3319745" y="3128276"/>
            <a:ext cx="151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MODU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HOMES</a:t>
            </a:r>
            <a:endParaRPr lang="ru-RU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E897F01-C32E-47DA-A7A4-BFE029ADF9FF}"/>
              </a:ext>
            </a:extLst>
          </p:cNvPr>
          <p:cNvSpPr/>
          <p:nvPr/>
        </p:nvSpPr>
        <p:spPr>
          <a:xfrm>
            <a:off x="117526" y="614757"/>
            <a:ext cx="5448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1200" b="1" u="sng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Социально-ориентированное жилье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ru-RU" sz="1200" b="1" u="sng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1200" b="1" u="sng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Ориентация на массовую и капитальную застройку районов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ru-RU" sz="1200" b="1" u="sng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1200" b="1" u="sng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Разнообразие планировочных решений коттеджных поселков, подробные визуализации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ru-RU" sz="1200" b="1" u="sng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1200" b="1" u="sng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Дома блокируются между собой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A310BD-BFB5-4051-B24B-A0C499FDE57F}"/>
              </a:ext>
            </a:extLst>
          </p:cNvPr>
          <p:cNvSpPr txBox="1"/>
          <p:nvPr/>
        </p:nvSpPr>
        <p:spPr>
          <a:xfrm>
            <a:off x="806487" y="-36511"/>
            <a:ext cx="2900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MODU</a:t>
            </a:r>
            <a:r>
              <a:rPr lang="en-US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HOMES</a:t>
            </a:r>
            <a:endParaRPr lang="ru-RU" sz="3600" b="1" u="sng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7BBF5D6-1F21-445A-A49A-F54CC473A9FB}"/>
              </a:ext>
            </a:extLst>
          </p:cNvPr>
          <p:cNvSpPr/>
          <p:nvPr/>
        </p:nvSpPr>
        <p:spPr>
          <a:xfrm>
            <a:off x="5511516" y="2699503"/>
            <a:ext cx="2057255" cy="10504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3F3DDC6-2D02-422F-9407-BFD10968EED0}"/>
              </a:ext>
            </a:extLst>
          </p:cNvPr>
          <p:cNvSpPr/>
          <p:nvPr/>
        </p:nvSpPr>
        <p:spPr>
          <a:xfrm>
            <a:off x="7607455" y="2694369"/>
            <a:ext cx="1737686" cy="10556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D5C53FC-D688-415C-8EC2-ECA5ADCD8FA5}"/>
              </a:ext>
            </a:extLst>
          </p:cNvPr>
          <p:cNvSpPr/>
          <p:nvPr/>
        </p:nvSpPr>
        <p:spPr>
          <a:xfrm>
            <a:off x="9347200" y="2699504"/>
            <a:ext cx="2576576" cy="10437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316CBEDB-361B-4C64-BB65-F13EE407BD84}"/>
              </a:ext>
            </a:extLst>
          </p:cNvPr>
          <p:cNvSpPr/>
          <p:nvPr/>
        </p:nvSpPr>
        <p:spPr>
          <a:xfrm>
            <a:off x="9345142" y="4432621"/>
            <a:ext cx="2576576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5A072DE-1575-405A-894B-B8C3E1940CB5}"/>
              </a:ext>
            </a:extLst>
          </p:cNvPr>
          <p:cNvSpPr/>
          <p:nvPr/>
        </p:nvSpPr>
        <p:spPr>
          <a:xfrm>
            <a:off x="9345142" y="5124893"/>
            <a:ext cx="2576576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FE7AAA7-902D-4FF7-BF24-A595878C3FC1}"/>
              </a:ext>
            </a:extLst>
          </p:cNvPr>
          <p:cNvSpPr/>
          <p:nvPr/>
        </p:nvSpPr>
        <p:spPr>
          <a:xfrm>
            <a:off x="9345142" y="5806967"/>
            <a:ext cx="2576576" cy="677191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2A19180-38A6-4940-9A10-BEA041414737}"/>
              </a:ext>
            </a:extLst>
          </p:cNvPr>
          <p:cNvSpPr/>
          <p:nvPr/>
        </p:nvSpPr>
        <p:spPr>
          <a:xfrm>
            <a:off x="2736423" y="2261817"/>
            <a:ext cx="2562956" cy="148720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681A7DB-491E-4809-A848-819A718312B1}"/>
              </a:ext>
            </a:extLst>
          </p:cNvPr>
          <p:cNvSpPr/>
          <p:nvPr/>
        </p:nvSpPr>
        <p:spPr>
          <a:xfrm>
            <a:off x="2736423" y="3749985"/>
            <a:ext cx="2562956" cy="677191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AC60DE0D-7BBB-46CF-B6E2-0E2CCC280A88}"/>
              </a:ext>
            </a:extLst>
          </p:cNvPr>
          <p:cNvSpPr/>
          <p:nvPr/>
        </p:nvSpPr>
        <p:spPr>
          <a:xfrm>
            <a:off x="2736423" y="4427176"/>
            <a:ext cx="2562956" cy="68263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1BEA3FA-7F42-49ED-B7DB-229EE9816EB3}"/>
              </a:ext>
            </a:extLst>
          </p:cNvPr>
          <p:cNvSpPr/>
          <p:nvPr/>
        </p:nvSpPr>
        <p:spPr>
          <a:xfrm>
            <a:off x="2736423" y="5109812"/>
            <a:ext cx="2562956" cy="68263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D383A651-D34B-413B-80CC-C347E9AD3D83}"/>
              </a:ext>
            </a:extLst>
          </p:cNvPr>
          <p:cNvSpPr/>
          <p:nvPr/>
        </p:nvSpPr>
        <p:spPr>
          <a:xfrm>
            <a:off x="2736423" y="5804244"/>
            <a:ext cx="2562956" cy="68263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C6C75693-3080-48C6-AA65-690022D86EB7}"/>
              </a:ext>
            </a:extLst>
          </p:cNvPr>
          <p:cNvSpPr/>
          <p:nvPr/>
        </p:nvSpPr>
        <p:spPr>
          <a:xfrm>
            <a:off x="6358756" y="4531879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5363F406-782D-4E87-AA4B-3D2452BD6706}"/>
              </a:ext>
            </a:extLst>
          </p:cNvPr>
          <p:cNvSpPr/>
          <p:nvPr/>
        </p:nvSpPr>
        <p:spPr>
          <a:xfrm>
            <a:off x="3786883" y="4533674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7F0EB5F7-343B-4AA8-9CDD-081DF1513FB9}"/>
              </a:ext>
            </a:extLst>
          </p:cNvPr>
          <p:cNvSpPr/>
          <p:nvPr/>
        </p:nvSpPr>
        <p:spPr>
          <a:xfrm>
            <a:off x="3788257" y="5223914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E29FD9BB-01CC-4129-BE7B-701D3BCF40AD}"/>
              </a:ext>
            </a:extLst>
          </p:cNvPr>
          <p:cNvSpPr/>
          <p:nvPr/>
        </p:nvSpPr>
        <p:spPr>
          <a:xfrm>
            <a:off x="3786883" y="5913504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AA0096FF-B81B-45D5-A5EF-9FD483702789}"/>
              </a:ext>
            </a:extLst>
          </p:cNvPr>
          <p:cNvSpPr/>
          <p:nvPr/>
        </p:nvSpPr>
        <p:spPr>
          <a:xfrm>
            <a:off x="6349839" y="3835482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AB8E97BB-DF3F-4AC9-A1FA-2062CD3AAC7A}"/>
              </a:ext>
            </a:extLst>
          </p:cNvPr>
          <p:cNvSpPr/>
          <p:nvPr/>
        </p:nvSpPr>
        <p:spPr>
          <a:xfrm>
            <a:off x="8253128" y="3864448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F06088EB-649A-4CE2-8FA8-212545906933}"/>
              </a:ext>
            </a:extLst>
          </p:cNvPr>
          <p:cNvSpPr/>
          <p:nvPr/>
        </p:nvSpPr>
        <p:spPr>
          <a:xfrm>
            <a:off x="10443441" y="3835482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5C0C1E26-6572-4EDF-96CF-05FBEFF3C6AC}"/>
              </a:ext>
            </a:extLst>
          </p:cNvPr>
          <p:cNvSpPr/>
          <p:nvPr/>
        </p:nvSpPr>
        <p:spPr>
          <a:xfrm>
            <a:off x="8253128" y="4540198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D307AA8E-72BA-42C2-94FD-AAB319A135B3}"/>
              </a:ext>
            </a:extLst>
          </p:cNvPr>
          <p:cNvSpPr/>
          <p:nvPr/>
        </p:nvSpPr>
        <p:spPr>
          <a:xfrm>
            <a:off x="10457646" y="4540198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BB5C430-3A1E-4DAC-8777-E46ACBEC6B72}"/>
              </a:ext>
            </a:extLst>
          </p:cNvPr>
          <p:cNvSpPr/>
          <p:nvPr/>
        </p:nvSpPr>
        <p:spPr>
          <a:xfrm>
            <a:off x="6349840" y="490372"/>
            <a:ext cx="4767816" cy="1609299"/>
          </a:xfrm>
          <a:prstGeom prst="rect">
            <a:avLst/>
          </a:prstGeom>
          <a:noFill/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498AF016-3CE1-4A34-9BB6-0BF8A867DA00}"/>
              </a:ext>
            </a:extLst>
          </p:cNvPr>
          <p:cNvSpPr/>
          <p:nvPr/>
        </p:nvSpPr>
        <p:spPr>
          <a:xfrm>
            <a:off x="6500951" y="51717"/>
            <a:ext cx="4668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u="sng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Наши </a:t>
            </a:r>
            <a:r>
              <a:rPr lang="ru-RU" sz="2000" b="1" u="sng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основные</a:t>
            </a:r>
            <a:r>
              <a:rPr lang="ru-RU" sz="2000" b="1" u="sng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преимущества:</a:t>
            </a:r>
            <a:endParaRPr lang="ru-RU" sz="1600" b="1" u="sng" spc="-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9322242C-CAB7-4818-AF2E-495AD3167E07}"/>
              </a:ext>
            </a:extLst>
          </p:cNvPr>
          <p:cNvSpPr/>
          <p:nvPr/>
        </p:nvSpPr>
        <p:spPr>
          <a:xfrm>
            <a:off x="6376651" y="5218700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65487647-B83E-45A8-B10D-72D9BE05DEA9}"/>
              </a:ext>
            </a:extLst>
          </p:cNvPr>
          <p:cNvSpPr/>
          <p:nvPr/>
        </p:nvSpPr>
        <p:spPr>
          <a:xfrm>
            <a:off x="6376651" y="5940134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22DA8DB0-0918-427B-BCD4-40308F5E0924}"/>
              </a:ext>
            </a:extLst>
          </p:cNvPr>
          <p:cNvSpPr/>
          <p:nvPr/>
        </p:nvSpPr>
        <p:spPr>
          <a:xfrm>
            <a:off x="8253128" y="5227367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698E0074-89AE-4311-AB43-9BD2A1A352A1}"/>
              </a:ext>
            </a:extLst>
          </p:cNvPr>
          <p:cNvSpPr/>
          <p:nvPr/>
        </p:nvSpPr>
        <p:spPr>
          <a:xfrm>
            <a:off x="8270498" y="5902602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64B3E4A9-6306-4B4E-B71A-24C01B06BC76}"/>
              </a:ext>
            </a:extLst>
          </p:cNvPr>
          <p:cNvSpPr/>
          <p:nvPr/>
        </p:nvSpPr>
        <p:spPr>
          <a:xfrm>
            <a:off x="10443441" y="5227367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3DD83830-36D1-49D2-A834-3BFDC4F9C257}"/>
              </a:ext>
            </a:extLst>
          </p:cNvPr>
          <p:cNvSpPr/>
          <p:nvPr/>
        </p:nvSpPr>
        <p:spPr>
          <a:xfrm>
            <a:off x="10470545" y="5913504"/>
            <a:ext cx="462036" cy="4620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BA622C6-E122-4A19-9885-D2731ED22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955" y1="46980" x2="48780" y2="65563"/>
                        <a14:foregroundMark x1="36469" y1="78339" x2="36469" y2="78339"/>
                        <a14:foregroundMark x1="40360" y1="79384" x2="40360" y2="79384"/>
                        <a14:foregroundMark x1="28571" y1="82230" x2="28571" y2="82230"/>
                        <a14:foregroundMark x1="19280" y1="81707" x2="19280" y2="81707"/>
                        <a14:foregroundMark x1="48084" y1="81882" x2="48084" y2="81882"/>
                        <a14:foregroundMark x1="54355" y1="80778" x2="54355" y2="80778"/>
                        <a14:foregroundMark x1="66144" y1="82578" x2="66144" y2="8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643" y="2579926"/>
            <a:ext cx="1169091" cy="11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mpany">
            <a:extLst>
              <a:ext uri="{FF2B5EF4-FFF2-40B4-BE49-F238E27FC236}">
                <a16:creationId xmlns:a16="http://schemas.microsoft.com/office/drawing/2014/main" id="{125325D9-A7B1-4478-B6CD-96A0D630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17" y="2930832"/>
            <a:ext cx="2201770" cy="5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ГК ТЕХНОБАЛТ">
            <a:extLst>
              <a:ext uri="{FF2B5EF4-FFF2-40B4-BE49-F238E27FC236}">
                <a16:creationId xmlns:a16="http://schemas.microsoft.com/office/drawing/2014/main" id="{06285429-11AA-488D-AA5D-9C71C641F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" r="5357"/>
          <a:stretch/>
        </p:blipFill>
        <p:spPr bwMode="auto">
          <a:xfrm>
            <a:off x="6133095" y="2789031"/>
            <a:ext cx="852781" cy="8527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C8E611C-442E-4788-9886-9B85DEA8DE3C}"/>
              </a:ext>
            </a:extLst>
          </p:cNvPr>
          <p:cNvSpPr/>
          <p:nvPr/>
        </p:nvSpPr>
        <p:spPr>
          <a:xfrm>
            <a:off x="6559485" y="544049"/>
            <a:ext cx="4244554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94900" indent="-342900">
              <a:lnSpc>
                <a:spcPct val="100000"/>
              </a:lnSpc>
              <a:buFont typeface="+mj-lt"/>
              <a:buAutoNum type="arabicPeriod"/>
            </a:pPr>
            <a:r>
              <a:rPr lang="ru-RU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скорость возведения домов;</a:t>
            </a:r>
          </a:p>
          <a:p>
            <a:pPr marL="594900" indent="-342900">
              <a:lnSpc>
                <a:spcPct val="100000"/>
              </a:lnSpc>
              <a:buFont typeface="+mj-lt"/>
              <a:buAutoNum type="arabicPeriod"/>
            </a:pPr>
            <a:r>
              <a:rPr lang="ru-RU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экономичность решений;</a:t>
            </a:r>
          </a:p>
          <a:p>
            <a:pPr marL="594900" indent="-342900">
              <a:lnSpc>
                <a:spcPct val="100000"/>
              </a:lnSpc>
              <a:buFont typeface="+mj-lt"/>
              <a:buAutoNum type="arabicPeriod"/>
            </a:pPr>
            <a:r>
              <a:rPr lang="ru-RU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разнообразие продукта; </a:t>
            </a:r>
          </a:p>
          <a:p>
            <a:pPr marL="594900" indent="-342900">
              <a:lnSpc>
                <a:spcPct val="100000"/>
              </a:lnSpc>
              <a:buFont typeface="+mj-lt"/>
              <a:buAutoNum type="arabicPeriod"/>
            </a:pPr>
            <a:r>
              <a:rPr lang="ru-RU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возможность выполнения </a:t>
            </a:r>
            <a:br>
              <a:rPr lang="ru-RU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</a:br>
            <a:r>
              <a:rPr lang="ru-RU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блокированной застройки.</a:t>
            </a:r>
            <a:endParaRPr lang="ru-RU" sz="1600" b="1" spc="-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Google Shape;116;p2">
            <a:extLst>
              <a:ext uri="{FF2B5EF4-FFF2-40B4-BE49-F238E27FC236}">
                <a16:creationId xmlns:a16="http://schemas.microsoft.com/office/drawing/2014/main" id="{3D5A4B3E-A02B-406C-95F0-C687E7073E87}"/>
              </a:ext>
            </a:extLst>
          </p:cNvPr>
          <p:cNvSpPr txBox="1"/>
          <p:nvPr/>
        </p:nvSpPr>
        <p:spPr bwMode="auto">
          <a:xfrm>
            <a:off x="11744287" y="6293053"/>
            <a:ext cx="425306" cy="584733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rgbClr val="FFC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6876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25FDE67-358E-4FB3-A8EB-4D3392C538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531347-BFEE-4D62-8704-D7614F57B65B}"/>
              </a:ext>
            </a:extLst>
          </p:cNvPr>
          <p:cNvSpPr/>
          <p:nvPr/>
        </p:nvSpPr>
        <p:spPr>
          <a:xfrm>
            <a:off x="285813" y="5429474"/>
            <a:ext cx="5554405" cy="370672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8551E3-7FD0-4EC6-8EF5-715EE4D77CF7}"/>
              </a:ext>
            </a:extLst>
          </p:cNvPr>
          <p:cNvSpPr/>
          <p:nvPr/>
        </p:nvSpPr>
        <p:spPr>
          <a:xfrm>
            <a:off x="287595" y="4486675"/>
            <a:ext cx="5554405" cy="370672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68FF13-C58F-428D-B21E-9CD46F7D94AB}"/>
              </a:ext>
            </a:extLst>
          </p:cNvPr>
          <p:cNvSpPr/>
          <p:nvPr/>
        </p:nvSpPr>
        <p:spPr>
          <a:xfrm>
            <a:off x="287595" y="3591963"/>
            <a:ext cx="5554405" cy="370672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ECD25-7107-42B4-B775-07826E6E305F}"/>
              </a:ext>
            </a:extLst>
          </p:cNvPr>
          <p:cNvSpPr txBox="1"/>
          <p:nvPr/>
        </p:nvSpPr>
        <p:spPr>
          <a:xfrm>
            <a:off x="151562" y="185195"/>
            <a:ext cx="397186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АНАЛИЗ РЫНКА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0ECFD-A3A3-4B00-9067-3DBE96B8A15A}"/>
              </a:ext>
            </a:extLst>
          </p:cNvPr>
          <p:cNvSpPr txBox="1"/>
          <p:nvPr/>
        </p:nvSpPr>
        <p:spPr>
          <a:xfrm>
            <a:off x="481588" y="5374589"/>
            <a:ext cx="114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SOM 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44792-3659-4623-BEA9-BE9318DA4AB0}"/>
              </a:ext>
            </a:extLst>
          </p:cNvPr>
          <p:cNvSpPr txBox="1"/>
          <p:nvPr/>
        </p:nvSpPr>
        <p:spPr>
          <a:xfrm>
            <a:off x="538384" y="4450206"/>
            <a:ext cx="114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SAM  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A34AFF-E82C-433F-B5CF-18BE1E576D09}"/>
              </a:ext>
            </a:extLst>
          </p:cNvPr>
          <p:cNvSpPr txBox="1"/>
          <p:nvPr/>
        </p:nvSpPr>
        <p:spPr>
          <a:xfrm>
            <a:off x="-1155322" y="3547017"/>
            <a:ext cx="4218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TAM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393D45C-1AE8-44F0-AAFF-F24473599385}"/>
              </a:ext>
            </a:extLst>
          </p:cNvPr>
          <p:cNvSpPr/>
          <p:nvPr/>
        </p:nvSpPr>
        <p:spPr>
          <a:xfrm>
            <a:off x="1655602" y="681637"/>
            <a:ext cx="2814828" cy="2754682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A1DE318-B064-4D5C-BD86-A31A071F5E06}"/>
              </a:ext>
            </a:extLst>
          </p:cNvPr>
          <p:cNvSpPr/>
          <p:nvPr/>
        </p:nvSpPr>
        <p:spPr>
          <a:xfrm>
            <a:off x="2216750" y="1685203"/>
            <a:ext cx="1692531" cy="1735709"/>
          </a:xfrm>
          <a:prstGeom prst="ellipse">
            <a:avLst/>
          </a:prstGeom>
          <a:solidFill>
            <a:srgbClr val="A4A4A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114CF1B-7BDA-48E6-AF3C-83CA41920EB3}"/>
              </a:ext>
            </a:extLst>
          </p:cNvPr>
          <p:cNvSpPr/>
          <p:nvPr/>
        </p:nvSpPr>
        <p:spPr>
          <a:xfrm>
            <a:off x="2941542" y="3141899"/>
            <a:ext cx="239355" cy="24370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0D239B7-E881-42C4-B39D-B2515AF7CE5E}"/>
              </a:ext>
            </a:extLst>
          </p:cNvPr>
          <p:cNvSpPr/>
          <p:nvPr/>
        </p:nvSpPr>
        <p:spPr>
          <a:xfrm>
            <a:off x="351336" y="5514514"/>
            <a:ext cx="216537" cy="2005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75E82D5-2ADF-4A99-A832-9A9CD90A8CE2}"/>
              </a:ext>
            </a:extLst>
          </p:cNvPr>
          <p:cNvSpPr/>
          <p:nvPr/>
        </p:nvSpPr>
        <p:spPr>
          <a:xfrm>
            <a:off x="423862" y="4579404"/>
            <a:ext cx="172568" cy="159860"/>
          </a:xfrm>
          <a:prstGeom prst="ellipse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5ADE2A6-1542-4858-98E4-5AACF6811B8B}"/>
              </a:ext>
            </a:extLst>
          </p:cNvPr>
          <p:cNvSpPr/>
          <p:nvPr/>
        </p:nvSpPr>
        <p:spPr>
          <a:xfrm>
            <a:off x="375103" y="3697369"/>
            <a:ext cx="172568" cy="1598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263B07-525A-405B-8548-D9281357B1B5}"/>
              </a:ext>
            </a:extLst>
          </p:cNvPr>
          <p:cNvSpPr txBox="1"/>
          <p:nvPr/>
        </p:nvSpPr>
        <p:spPr>
          <a:xfrm>
            <a:off x="1630502" y="878905"/>
            <a:ext cx="286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B4747"/>
                </a:solidFill>
                <a:latin typeface="Century Gothic" panose="020B0502020202020204" pitchFamily="34" charset="0"/>
              </a:rPr>
              <a:t>TAM  </a:t>
            </a:r>
            <a:br>
              <a:rPr lang="ru-RU" dirty="0">
                <a:solidFill>
                  <a:srgbClr val="4B4747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4B4747"/>
                </a:solidFill>
                <a:latin typeface="Century Gothic" panose="020B0502020202020204" pitchFamily="34" charset="0"/>
              </a:rPr>
              <a:t>  5 179 020 тыс. руб.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AF44B1-90D0-4F00-93A4-EE84CF52E4F8}"/>
              </a:ext>
            </a:extLst>
          </p:cNvPr>
          <p:cNvSpPr txBox="1"/>
          <p:nvPr/>
        </p:nvSpPr>
        <p:spPr>
          <a:xfrm>
            <a:off x="2989199" y="4499816"/>
            <a:ext cx="2912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Доступный объем рынка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B50984-8328-46C5-A6E9-1CD2AEA11D1F}"/>
              </a:ext>
            </a:extLst>
          </p:cNvPr>
          <p:cNvSpPr txBox="1"/>
          <p:nvPr/>
        </p:nvSpPr>
        <p:spPr>
          <a:xfrm>
            <a:off x="186404" y="5784576"/>
            <a:ext cx="56520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132 запросов в месяц от частных лиц и компаний по тегу "проект модульного дома" + "для постоянного проживания"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84F6B4-94B7-4AD7-93FC-C52F56586212}"/>
              </a:ext>
            </a:extLst>
          </p:cNvPr>
          <p:cNvSpPr txBox="1"/>
          <p:nvPr/>
        </p:nvSpPr>
        <p:spPr>
          <a:xfrm>
            <a:off x="188186" y="4823818"/>
            <a:ext cx="5652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3958 запросов в месяц от частных лиц и компаний по тегу "проект модульного дома" + цена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09C0C8-5C7A-4F46-9976-28DC4B04D0E3}"/>
              </a:ext>
            </a:extLst>
          </p:cNvPr>
          <p:cNvSpPr txBox="1"/>
          <p:nvPr/>
        </p:nvSpPr>
        <p:spPr>
          <a:xfrm>
            <a:off x="233451" y="3924679"/>
            <a:ext cx="56067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6496 запросов в месяц от частных лиц и компаний по тегу "проект модульного дома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"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6F4CA3D-B1C3-47F7-AF8A-6FD31EBC48B6}"/>
              </a:ext>
            </a:extLst>
          </p:cNvPr>
          <p:cNvSpPr/>
          <p:nvPr/>
        </p:nvSpPr>
        <p:spPr>
          <a:xfrm>
            <a:off x="6133692" y="128881"/>
            <a:ext cx="5925488" cy="6582470"/>
          </a:xfrm>
          <a:prstGeom prst="rect">
            <a:avLst/>
          </a:prstGeom>
          <a:solidFill>
            <a:srgbClr val="464646"/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BC56401-285A-4D5B-9D1C-6665BA9A4C9C}"/>
              </a:ext>
            </a:extLst>
          </p:cNvPr>
          <p:cNvSpPr/>
          <p:nvPr/>
        </p:nvSpPr>
        <p:spPr>
          <a:xfrm>
            <a:off x="155128" y="128880"/>
            <a:ext cx="5683307" cy="6600239"/>
          </a:xfrm>
          <a:prstGeom prst="rect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1190CC1-7DD7-467B-9FE2-094E06F4EC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31" y="715862"/>
            <a:ext cx="1592874" cy="159287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1FE8D64-FE69-4459-9562-D60A22422AAE}"/>
              </a:ext>
            </a:extLst>
          </p:cNvPr>
          <p:cNvSpPr/>
          <p:nvPr/>
        </p:nvSpPr>
        <p:spPr>
          <a:xfrm>
            <a:off x="9568039" y="632600"/>
            <a:ext cx="1793179" cy="178527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6F3200-D2EC-499D-8DB6-95B0EE77D8B7}"/>
              </a:ext>
            </a:extLst>
          </p:cNvPr>
          <p:cNvSpPr txBox="1"/>
          <p:nvPr/>
        </p:nvSpPr>
        <p:spPr>
          <a:xfrm>
            <a:off x="9883572" y="2498742"/>
            <a:ext cx="138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Средний чек</a:t>
            </a:r>
          </a:p>
          <a:p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66,5 тыс. руб.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B7883F-D8ED-4200-BA64-A735A626BE08}"/>
              </a:ext>
            </a:extLst>
          </p:cNvPr>
          <p:cNvSpPr txBox="1"/>
          <p:nvPr/>
        </p:nvSpPr>
        <p:spPr>
          <a:xfrm>
            <a:off x="9284439" y="242073"/>
            <a:ext cx="245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Расчет бизнес-модели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823CAC-529C-4830-9399-987D5787D4DC}"/>
              </a:ext>
            </a:extLst>
          </p:cNvPr>
          <p:cNvSpPr txBox="1"/>
          <p:nvPr/>
        </p:nvSpPr>
        <p:spPr>
          <a:xfrm>
            <a:off x="6219574" y="4155062"/>
            <a:ext cx="3267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Расчет стоимости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6E6514-67A1-47BF-956F-1971A8CA2E91}"/>
              </a:ext>
            </a:extLst>
          </p:cNvPr>
          <p:cNvSpPr txBox="1"/>
          <p:nvPr/>
        </p:nvSpPr>
        <p:spPr>
          <a:xfrm>
            <a:off x="6386946" y="4586715"/>
            <a:ext cx="1361014" cy="259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</a:t>
            </a:r>
            <a:endParaRPr lang="ru-RU" sz="1100" dirty="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813E90-2940-4CD9-9348-1C581D2D38A3}"/>
              </a:ext>
            </a:extLst>
          </p:cNvPr>
          <p:cNvSpPr txBox="1"/>
          <p:nvPr/>
        </p:nvSpPr>
        <p:spPr>
          <a:xfrm>
            <a:off x="7833906" y="4501020"/>
            <a:ext cx="1418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Блокированных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Century Gothic" panose="020B0502020202020204" pitchFamily="34" charset="0"/>
              </a:rPr>
              <a:t> домов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D330277-F4AC-48BB-B832-7C2F86C267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4651" y="5128745"/>
            <a:ext cx="1120845" cy="11208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BCADB7D-0834-4225-90E3-519B502277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97" y="5120986"/>
            <a:ext cx="1128604" cy="1128604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3DFA832-3C22-4A6A-94BD-D75FF9CD1EA7}"/>
              </a:ext>
            </a:extLst>
          </p:cNvPr>
          <p:cNvSpPr/>
          <p:nvPr/>
        </p:nvSpPr>
        <p:spPr>
          <a:xfrm>
            <a:off x="7945710" y="5003317"/>
            <a:ext cx="1338729" cy="13717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E8C4405-AB9D-4AB1-BD44-6B6C0B09070D}"/>
              </a:ext>
            </a:extLst>
          </p:cNvPr>
          <p:cNvSpPr/>
          <p:nvPr/>
        </p:nvSpPr>
        <p:spPr>
          <a:xfrm>
            <a:off x="6438135" y="5003317"/>
            <a:ext cx="1338729" cy="13717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AEC41E-C62E-4A5A-84E4-FAE0A7441CD1}"/>
              </a:ext>
            </a:extLst>
          </p:cNvPr>
          <p:cNvSpPr txBox="1"/>
          <p:nvPr/>
        </p:nvSpPr>
        <p:spPr>
          <a:xfrm>
            <a:off x="8897238" y="2858246"/>
            <a:ext cx="3267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Наше преимущество в экономичности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B18F66-FF44-490F-BEB3-2D7451AB3EE8}"/>
              </a:ext>
            </a:extLst>
          </p:cNvPr>
          <p:cNvSpPr txBox="1"/>
          <p:nvPr/>
        </p:nvSpPr>
        <p:spPr>
          <a:xfrm>
            <a:off x="8664409" y="3388357"/>
            <a:ext cx="2067894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возведения несущих стен и перегородок модульных </a:t>
            </a:r>
            <a:r>
              <a:rPr lang="ru-RU" sz="1100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отдельно стоящих  </a:t>
            </a:r>
            <a:r>
              <a:rPr lang="ru-RU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домов  –  </a:t>
            </a:r>
            <a:endParaRPr lang="ru-RU" sz="1100" u="sng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E9FEF3-5478-42DD-99AE-3455BD5E7F68}"/>
              </a:ext>
            </a:extLst>
          </p:cNvPr>
          <p:cNvSpPr txBox="1"/>
          <p:nvPr/>
        </p:nvSpPr>
        <p:spPr>
          <a:xfrm>
            <a:off x="8903805" y="5003317"/>
            <a:ext cx="1838992" cy="1346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возведения несущих стен </a:t>
            </a:r>
            <a:br>
              <a:rPr lang="ru-RU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перегородок тройного </a:t>
            </a:r>
            <a:r>
              <a:rPr lang="ru-RU" sz="1100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блокированного</a:t>
            </a:r>
            <a:r>
              <a:rPr lang="ru-RU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дома – </a:t>
            </a:r>
            <a:endParaRPr lang="ru-RU" sz="1100" b="1" u="sng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8029043-53FC-42F7-944E-E12E843D78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736" y="4976621"/>
            <a:ext cx="1521122" cy="1062077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58BDA8-1C71-4F5E-9736-D045FF6337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281" y="3487272"/>
            <a:ext cx="1493719" cy="99556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B7E8573-62D5-46B7-8DF7-2D85EB40CCFE}"/>
              </a:ext>
            </a:extLst>
          </p:cNvPr>
          <p:cNvSpPr txBox="1"/>
          <p:nvPr/>
        </p:nvSpPr>
        <p:spPr>
          <a:xfrm>
            <a:off x="9402651" y="4462099"/>
            <a:ext cx="2215956" cy="274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u="sng" dirty="0">
                <a:solidFill>
                  <a:srgbClr val="FFC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4 422 227,91 руб</a:t>
            </a:r>
            <a:r>
              <a:rPr lang="ru-RU" sz="1200" u="sng" dirty="0">
                <a:solidFill>
                  <a:srgbClr val="FFC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1B0D1F-7B2D-4D10-8806-B095B5D3BB61}"/>
              </a:ext>
            </a:extLst>
          </p:cNvPr>
          <p:cNvSpPr txBox="1"/>
          <p:nvPr/>
        </p:nvSpPr>
        <p:spPr>
          <a:xfrm>
            <a:off x="9583126" y="6096921"/>
            <a:ext cx="2644900" cy="304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FFC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4 235 722,59 руб</a:t>
            </a:r>
            <a:r>
              <a:rPr lang="ru-RU" sz="1400" b="1" u="sng" dirty="0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u="sng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84A7DEDC-8DF9-40A9-9F25-54BC8593A5EA}"/>
              </a:ext>
            </a:extLst>
          </p:cNvPr>
          <p:cNvSpPr/>
          <p:nvPr/>
        </p:nvSpPr>
        <p:spPr>
          <a:xfrm>
            <a:off x="6219574" y="185195"/>
            <a:ext cx="3056773" cy="39914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600" b="1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Проведенный анализ рынка позволил нам определить реально –достижимый, доступный и общий объемы рынка исходя из средней стоимости наших проектов </a:t>
            </a:r>
            <a:r>
              <a:rPr lang="ru-RU" sz="1600" b="1" u="sng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66,5 </a:t>
            </a:r>
            <a:r>
              <a:rPr lang="ru-RU" sz="1600" b="1" u="sng" strike="noStrike" spc="-1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тыс.руб</a:t>
            </a:r>
            <a:r>
              <a:rPr lang="ru-RU" sz="1600" b="1" u="sng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. </a:t>
            </a:r>
          </a:p>
          <a:p>
            <a:pPr lvl="0">
              <a:lnSpc>
                <a:spcPct val="107000"/>
              </a:lnSpc>
            </a:pPr>
            <a:endParaRPr lang="ru-RU" sz="1200" b="1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ru-RU" sz="1400" b="1" strike="noStrike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Анализ открытых интернет-источников показал, что в Донецком регионе работают </a:t>
            </a:r>
            <a:r>
              <a:rPr lang="ru-RU" sz="1400" b="1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42% компаний-застройщиков, </a:t>
            </a:r>
            <a:r>
              <a:rPr lang="ru-RU" sz="1400" b="1" strike="noStrike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которые занимаются восстановлением жилищного фонда.</a:t>
            </a:r>
          </a:p>
        </p:txBody>
      </p:sp>
      <p:sp>
        <p:nvSpPr>
          <p:cNvPr id="52" name="Google Shape;116;p2">
            <a:extLst>
              <a:ext uri="{FF2B5EF4-FFF2-40B4-BE49-F238E27FC236}">
                <a16:creationId xmlns:a16="http://schemas.microsoft.com/office/drawing/2014/main" id="{8A47912E-13E1-446C-9229-AD68C5F1CE1A}"/>
              </a:ext>
            </a:extLst>
          </p:cNvPr>
          <p:cNvSpPr txBox="1"/>
          <p:nvPr/>
        </p:nvSpPr>
        <p:spPr bwMode="auto">
          <a:xfrm>
            <a:off x="11831919" y="6293053"/>
            <a:ext cx="337674" cy="584733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rgbClr val="FFC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81863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4B3AC4-D7D5-4F8D-B591-178895193D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A47597B-62E6-490D-A671-9C1BDA411327}"/>
              </a:ext>
            </a:extLst>
          </p:cNvPr>
          <p:cNvSpPr/>
          <p:nvPr/>
        </p:nvSpPr>
        <p:spPr>
          <a:xfrm>
            <a:off x="-18566" y="0"/>
            <a:ext cx="3214440" cy="6869756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DC16325-EE14-43BF-AC37-DEEE6437A851}"/>
              </a:ext>
            </a:extLst>
          </p:cNvPr>
          <p:cNvSpPr/>
          <p:nvPr/>
        </p:nvSpPr>
        <p:spPr>
          <a:xfrm>
            <a:off x="7239810" y="0"/>
            <a:ext cx="4618815" cy="6869756"/>
          </a:xfrm>
          <a:prstGeom prst="rect">
            <a:avLst/>
          </a:prstGeom>
          <a:solidFill>
            <a:srgbClr val="6C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837DB7-EF33-42A6-865F-9A096EED810F}"/>
              </a:ext>
            </a:extLst>
          </p:cNvPr>
          <p:cNvSpPr/>
          <p:nvPr/>
        </p:nvSpPr>
        <p:spPr>
          <a:xfrm>
            <a:off x="7062592" y="845853"/>
            <a:ext cx="5129408" cy="3169658"/>
          </a:xfrm>
          <a:prstGeom prst="rect">
            <a:avLst/>
          </a:prstGeom>
          <a:solidFill>
            <a:srgbClr val="484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957078-1241-4A99-8AD9-0D6D5332FE0C}"/>
              </a:ext>
            </a:extLst>
          </p:cNvPr>
          <p:cNvSpPr/>
          <p:nvPr/>
        </p:nvSpPr>
        <p:spPr>
          <a:xfrm>
            <a:off x="181069" y="651850"/>
            <a:ext cx="6881523" cy="6020955"/>
          </a:xfrm>
          <a:prstGeom prst="rect">
            <a:avLst/>
          </a:prstGeom>
          <a:solidFill>
            <a:srgbClr val="6C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00619-F448-403D-A83F-B15414B78E50}"/>
              </a:ext>
            </a:extLst>
          </p:cNvPr>
          <p:cNvSpPr txBox="1"/>
          <p:nvPr/>
        </p:nvSpPr>
        <p:spPr>
          <a:xfrm>
            <a:off x="0" y="185195"/>
            <a:ext cx="43144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ФИНАНСОВАЯ МОДЕЛЬ</a:t>
            </a:r>
          </a:p>
        </p:txBody>
      </p:sp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FB7870EE-43D7-4484-8382-7015B2619416}"/>
              </a:ext>
            </a:extLst>
          </p:cNvPr>
          <p:cNvSpPr txBox="1"/>
          <p:nvPr/>
        </p:nvSpPr>
        <p:spPr bwMode="auto">
          <a:xfrm>
            <a:off x="11598166" y="6285023"/>
            <a:ext cx="69948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7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030F400D-C010-4BCA-B5A0-0C37C0846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428808"/>
              </p:ext>
            </p:extLst>
          </p:nvPr>
        </p:nvGraphicFramePr>
        <p:xfrm>
          <a:off x="333375" y="828675"/>
          <a:ext cx="6600825" cy="571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2" imgW="5886467" imgH="4905360" progId="Excel.Sheet.12">
                  <p:embed/>
                </p:oleObj>
              </mc:Choice>
              <mc:Fallback>
                <p:oleObj name="Лист" r:id="rId2" imgW="5886467" imgH="4905360" progId="Excel.Sheet.12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030F400D-C010-4BCA-B5A0-0C37C0846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3375" y="828675"/>
                        <a:ext cx="6600825" cy="571341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9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90009A-2452-49C1-A354-E4D0CA3546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56" y="5522107"/>
            <a:ext cx="1117806" cy="1117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BC6542-2D51-4C27-A8D6-7190BB66DFB5}"/>
              </a:ext>
            </a:extLst>
          </p:cNvPr>
          <p:cNvSpPr txBox="1"/>
          <p:nvPr/>
        </p:nvSpPr>
        <p:spPr>
          <a:xfrm>
            <a:off x="10377469" y="5545334"/>
            <a:ext cx="15650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Расчет      финансовой</a:t>
            </a:r>
          </a:p>
          <a:p>
            <a:pPr algn="ctr"/>
            <a:r>
              <a:rPr lang="ru-RU" sz="1600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модели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5614909-D539-4C4B-A164-FCD7D61A8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9518576"/>
              </p:ext>
            </p:extLst>
          </p:nvPr>
        </p:nvGraphicFramePr>
        <p:xfrm>
          <a:off x="7131029" y="420029"/>
          <a:ext cx="4879902" cy="3466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CA9E4B4-2378-4065-900B-6A56FFA81BD3}"/>
              </a:ext>
            </a:extLst>
          </p:cNvPr>
          <p:cNvSpPr txBox="1"/>
          <p:nvPr/>
        </p:nvSpPr>
        <p:spPr>
          <a:xfrm rot="16200000">
            <a:off x="8031611" y="2515720"/>
            <a:ext cx="717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13 401,8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CC5D22-55BB-403E-9011-1C86BF8FACE7}"/>
              </a:ext>
            </a:extLst>
          </p:cNvPr>
          <p:cNvSpPr txBox="1"/>
          <p:nvPr/>
        </p:nvSpPr>
        <p:spPr>
          <a:xfrm rot="16200000">
            <a:off x="8330937" y="2511933"/>
            <a:ext cx="717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1 384,9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1AE963-D33F-4B8F-A7E3-CBBD2D1F72F7}"/>
              </a:ext>
            </a:extLst>
          </p:cNvPr>
          <p:cNvSpPr txBox="1"/>
          <p:nvPr/>
        </p:nvSpPr>
        <p:spPr>
          <a:xfrm rot="16200000">
            <a:off x="8629776" y="2511933"/>
            <a:ext cx="717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15 401,8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CB6792-7B2B-45E6-B00A-02139DCE23BA}"/>
              </a:ext>
            </a:extLst>
          </p:cNvPr>
          <p:cNvSpPr txBox="1"/>
          <p:nvPr/>
        </p:nvSpPr>
        <p:spPr>
          <a:xfrm rot="16200000">
            <a:off x="9166373" y="2377369"/>
            <a:ext cx="1003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15  087,1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6AD6DE-FBA8-4887-854E-B21AB2C2EC3F}"/>
              </a:ext>
            </a:extLst>
          </p:cNvPr>
          <p:cNvSpPr txBox="1"/>
          <p:nvPr/>
        </p:nvSpPr>
        <p:spPr>
          <a:xfrm rot="16200000">
            <a:off x="9336311" y="2230004"/>
            <a:ext cx="1221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4B4747"/>
                </a:solidFill>
                <a:latin typeface="Century Gothic" panose="020B0502020202020204" pitchFamily="34" charset="0"/>
              </a:rPr>
              <a:t>82 364,1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8D11D3-20E6-4194-A6E0-31097C77C050}"/>
              </a:ext>
            </a:extLst>
          </p:cNvPr>
          <p:cNvSpPr txBox="1"/>
          <p:nvPr/>
        </p:nvSpPr>
        <p:spPr>
          <a:xfrm rot="16200000">
            <a:off x="10586018" y="2487169"/>
            <a:ext cx="75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17 299,0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D64ACA-CF66-4E15-B710-7F4C9C4E07B4}"/>
              </a:ext>
            </a:extLst>
          </p:cNvPr>
          <p:cNvSpPr txBox="1"/>
          <p:nvPr/>
        </p:nvSpPr>
        <p:spPr>
          <a:xfrm rot="16200000">
            <a:off x="10628649" y="2247311"/>
            <a:ext cx="1221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4B4747"/>
                </a:solidFill>
                <a:latin typeface="Century Gothic" panose="020B0502020202020204" pitchFamily="34" charset="0"/>
              </a:rPr>
              <a:t>151 895,0</a:t>
            </a: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030F400D-C010-4BCA-B5A0-0C37C0846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635617"/>
              </p:ext>
            </p:extLst>
          </p:nvPr>
        </p:nvGraphicFramePr>
        <p:xfrm>
          <a:off x="7388981" y="4410257"/>
          <a:ext cx="44196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6" imgW="3533879" imgH="685800" progId="Excel.Sheet.12">
                  <p:embed/>
                </p:oleObj>
              </mc:Choice>
              <mc:Fallback>
                <p:oleObj name="Лист" r:id="rId6" imgW="3533879" imgH="685800" progId="Excel.Sheet.12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030F400D-C010-4BCA-B5A0-0C37C0846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88981" y="4410257"/>
                        <a:ext cx="4419600" cy="800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CA9E4B4-2378-4065-900B-6A56FFA81BD3}"/>
              </a:ext>
            </a:extLst>
          </p:cNvPr>
          <p:cNvSpPr txBox="1"/>
          <p:nvPr/>
        </p:nvSpPr>
        <p:spPr>
          <a:xfrm>
            <a:off x="7308247" y="3276168"/>
            <a:ext cx="81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тыс. руб.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8673D5-E559-41B4-8495-16AB8B68D22B}"/>
              </a:ext>
            </a:extLst>
          </p:cNvPr>
          <p:cNvSpPr txBox="1"/>
          <p:nvPr/>
        </p:nvSpPr>
        <p:spPr>
          <a:xfrm>
            <a:off x="10037227" y="5791555"/>
            <a:ext cx="340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--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BC6542-2D51-4C27-A8D6-7190BB66DFB5}"/>
              </a:ext>
            </a:extLst>
          </p:cNvPr>
          <p:cNvSpPr txBox="1"/>
          <p:nvPr/>
        </p:nvSpPr>
        <p:spPr>
          <a:xfrm>
            <a:off x="7210503" y="5594564"/>
            <a:ext cx="15650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Срок окупаемости</a:t>
            </a:r>
            <a:endParaRPr lang="ru-RU" sz="1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11,12 мес.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6EDD6-1502-43F0-8DF9-73043AB65E8A}"/>
              </a:ext>
            </a:extLst>
          </p:cNvPr>
          <p:cNvSpPr txBox="1"/>
          <p:nvPr/>
        </p:nvSpPr>
        <p:spPr>
          <a:xfrm>
            <a:off x="7481332" y="299718"/>
            <a:ext cx="43772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Динамика</a:t>
            </a:r>
            <a:r>
              <a:rPr lang="ru-RU" sz="1600" b="1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 доходов и затрат проекта</a:t>
            </a:r>
            <a:endParaRPr lang="ru-RU" sz="16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60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ED97158-5EC7-4BCE-ABDF-735BA0416678}"/>
              </a:ext>
            </a:extLst>
          </p:cNvPr>
          <p:cNvSpPr/>
          <p:nvPr/>
        </p:nvSpPr>
        <p:spPr>
          <a:xfrm>
            <a:off x="20534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ECA1AA3-B17B-455F-B85B-5BFFD2C9A0DF}"/>
              </a:ext>
            </a:extLst>
          </p:cNvPr>
          <p:cNvGrpSpPr/>
          <p:nvPr/>
        </p:nvGrpSpPr>
        <p:grpSpPr>
          <a:xfrm>
            <a:off x="916537" y="-1066606"/>
            <a:ext cx="10943543" cy="8991212"/>
            <a:chOff x="1018275" y="-1161953"/>
            <a:chExt cx="10943543" cy="899121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80E09062-31D1-4C47-86C7-C07CD7D07A4D}"/>
                </a:ext>
              </a:extLst>
            </p:cNvPr>
            <p:cNvSpPr/>
            <p:nvPr/>
          </p:nvSpPr>
          <p:spPr>
            <a:xfrm>
              <a:off x="6055272" y="-923440"/>
              <a:ext cx="4231155" cy="4406319"/>
            </a:xfrm>
            <a:prstGeom prst="ellipse">
              <a:avLst/>
            </a:prstGeom>
            <a:solidFill>
              <a:srgbClr val="464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B2E9C0D5-40A0-4849-9D8A-87362E779128}"/>
                </a:ext>
              </a:extLst>
            </p:cNvPr>
            <p:cNvSpPr/>
            <p:nvPr/>
          </p:nvSpPr>
          <p:spPr>
            <a:xfrm>
              <a:off x="5194583" y="1408325"/>
              <a:ext cx="6767235" cy="6420934"/>
            </a:xfrm>
            <a:prstGeom prst="ellipse">
              <a:avLst/>
            </a:prstGeom>
            <a:solidFill>
              <a:srgbClr val="464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E82C1DE1-5953-43D0-8A5E-93E20B76DFAF}"/>
                </a:ext>
              </a:extLst>
            </p:cNvPr>
            <p:cNvSpPr/>
            <p:nvPr/>
          </p:nvSpPr>
          <p:spPr>
            <a:xfrm>
              <a:off x="1018275" y="-1161953"/>
              <a:ext cx="8222123" cy="8486206"/>
            </a:xfrm>
            <a:prstGeom prst="ellipse">
              <a:avLst/>
            </a:prstGeom>
            <a:solidFill>
              <a:srgbClr val="464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F5BB1AC9-91BD-48BF-8B77-773067BCCA41}"/>
              </a:ext>
            </a:extLst>
          </p:cNvPr>
          <p:cNvGrpSpPr/>
          <p:nvPr/>
        </p:nvGrpSpPr>
        <p:grpSpPr>
          <a:xfrm>
            <a:off x="1581381" y="149226"/>
            <a:ext cx="9481946" cy="6858000"/>
            <a:chOff x="1018275" y="-1161953"/>
            <a:chExt cx="10943543" cy="8991212"/>
          </a:xfrm>
          <a:noFill/>
          <a:effectLst/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7EF7532E-56BA-45FA-A4E2-298D86B2D2EB}"/>
                </a:ext>
              </a:extLst>
            </p:cNvPr>
            <p:cNvSpPr/>
            <p:nvPr/>
          </p:nvSpPr>
          <p:spPr>
            <a:xfrm>
              <a:off x="6055272" y="-923440"/>
              <a:ext cx="4231155" cy="4406319"/>
            </a:xfrm>
            <a:prstGeom prst="ellipse">
              <a:avLst/>
            </a:prstGeom>
            <a:grpFill/>
            <a:ln>
              <a:solidFill>
                <a:srgbClr val="70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1BE8A8D-8EC4-4D7E-952F-6066BFFC204E}"/>
                </a:ext>
              </a:extLst>
            </p:cNvPr>
            <p:cNvSpPr/>
            <p:nvPr/>
          </p:nvSpPr>
          <p:spPr>
            <a:xfrm>
              <a:off x="5194583" y="1408325"/>
              <a:ext cx="6767235" cy="6420934"/>
            </a:xfrm>
            <a:prstGeom prst="ellipse">
              <a:avLst/>
            </a:prstGeom>
            <a:grpFill/>
            <a:ln>
              <a:solidFill>
                <a:srgbClr val="70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33A1B622-B780-4C04-8D5F-02FF68734F00}"/>
                </a:ext>
              </a:extLst>
            </p:cNvPr>
            <p:cNvSpPr/>
            <p:nvPr/>
          </p:nvSpPr>
          <p:spPr>
            <a:xfrm>
              <a:off x="1018275" y="-1161953"/>
              <a:ext cx="8222123" cy="8486206"/>
            </a:xfrm>
            <a:prstGeom prst="ellipse">
              <a:avLst/>
            </a:prstGeom>
            <a:grpFill/>
            <a:ln>
              <a:solidFill>
                <a:srgbClr val="70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0254EB-90A1-453C-8096-0DAB52F55B29}"/>
              </a:ext>
            </a:extLst>
          </p:cNvPr>
          <p:cNvSpPr txBox="1"/>
          <p:nvPr/>
        </p:nvSpPr>
        <p:spPr>
          <a:xfrm>
            <a:off x="0" y="172495"/>
            <a:ext cx="289647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КОМАНДА</a:t>
            </a:r>
          </a:p>
        </p:txBody>
      </p:sp>
      <p:pic>
        <p:nvPicPr>
          <p:cNvPr id="5" name="Рисунок 25">
            <a:extLst>
              <a:ext uri="{FF2B5EF4-FFF2-40B4-BE49-F238E27FC236}">
                <a16:creationId xmlns:a16="http://schemas.microsoft.com/office/drawing/2014/main" id="{9A6AB4DB-1EF5-4D34-B46A-E0FE994002E0}"/>
              </a:ext>
            </a:extLst>
          </p:cNvPr>
          <p:cNvPicPr/>
          <p:nvPr/>
        </p:nvPicPr>
        <p:blipFill rotWithShape="1">
          <a:blip r:embed="rId2"/>
          <a:srcRect l="1286" t="6656" r="-1286" b="11306"/>
          <a:stretch/>
        </p:blipFill>
        <p:spPr>
          <a:xfrm>
            <a:off x="6230374" y="679010"/>
            <a:ext cx="2487684" cy="2506902"/>
          </a:xfrm>
          <a:prstGeom prst="ellipse">
            <a:avLst/>
          </a:prstGeom>
          <a:ln w="0">
            <a:noFill/>
          </a:ln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D0663B82-8658-4155-A048-E88F78D54F08}"/>
              </a:ext>
            </a:extLst>
          </p:cNvPr>
          <p:cNvSpPr/>
          <p:nvPr/>
        </p:nvSpPr>
        <p:spPr>
          <a:xfrm>
            <a:off x="1448235" y="3185911"/>
            <a:ext cx="3545365" cy="11065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Горбунова Анна </a:t>
            </a:r>
          </a:p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chemeClr val="accent4"/>
                </a:solidFill>
                <a:latin typeface="Century Gothic" panose="020B0502020202020204" pitchFamily="34" charset="0"/>
                <a:ea typeface="Arial"/>
              </a:rPr>
              <a:t>л</a:t>
            </a:r>
            <a:r>
              <a:rPr lang="ru-RU" sz="1600" b="1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идер команды</a:t>
            </a:r>
            <a:br>
              <a:rPr lang="ru-RU" sz="1600" b="1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</a:br>
            <a:r>
              <a:rPr lang="ru-RU" sz="1600" b="1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архитектор</a:t>
            </a:r>
            <a:br>
              <a:rPr lang="ru-RU" sz="1600" b="1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</a:br>
            <a:r>
              <a:rPr lang="ru-RU" sz="1600" b="1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дизайнер</a:t>
            </a:r>
            <a:endParaRPr lang="ru-RU" sz="1600" b="1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290A1607-E423-41A1-BA6B-FCDA9A9918F0}"/>
              </a:ext>
            </a:extLst>
          </p:cNvPr>
          <p:cNvSpPr/>
          <p:nvPr/>
        </p:nvSpPr>
        <p:spPr>
          <a:xfrm>
            <a:off x="6235849" y="3185911"/>
            <a:ext cx="2753625" cy="8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trike="noStrike" spc="-1" dirty="0" err="1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Кудленко</a:t>
            </a:r>
            <a:r>
              <a:rPr lang="ru-RU" b="1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 Ростислав</a:t>
            </a:r>
            <a:endParaRPr lang="ru-RU" b="1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ар</a:t>
            </a:r>
            <a:r>
              <a:rPr lang="ru-RU" sz="1600" b="1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хитектор</a:t>
            </a:r>
            <a:br>
              <a:rPr lang="ru-RU" sz="1600" b="1" spc="-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1600" b="1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визуализатор</a:t>
            </a:r>
            <a:endParaRPr lang="ru-RU" sz="1600" b="1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69CA8277-CDDD-4689-ACCF-0EA21F3D5BFD}"/>
              </a:ext>
            </a:extLst>
          </p:cNvPr>
          <p:cNvSpPr/>
          <p:nvPr/>
        </p:nvSpPr>
        <p:spPr>
          <a:xfrm>
            <a:off x="8096094" y="5738512"/>
            <a:ext cx="3840362" cy="8910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Крысько Александра Анатольевна</a:t>
            </a:r>
            <a:endParaRPr lang="ru-RU" b="1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chemeClr val="accent4"/>
                </a:solidFill>
                <a:latin typeface="Century Gothic" panose="020B0502020202020204" pitchFamily="34" charset="0"/>
                <a:ea typeface="Arial"/>
              </a:rPr>
              <a:t>н</a:t>
            </a:r>
            <a:r>
              <a:rPr lang="ru-RU" sz="1600" b="1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аставник</a:t>
            </a:r>
            <a:endParaRPr lang="ru-RU" sz="1600" b="1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16;p2">
            <a:extLst>
              <a:ext uri="{FF2B5EF4-FFF2-40B4-BE49-F238E27FC236}">
                <a16:creationId xmlns:a16="http://schemas.microsoft.com/office/drawing/2014/main" id="{809FDCF9-BACC-4B94-892F-1AA47AFE2A4F}"/>
              </a:ext>
            </a:extLst>
          </p:cNvPr>
          <p:cNvSpPr txBox="1"/>
          <p:nvPr/>
        </p:nvSpPr>
        <p:spPr bwMode="auto">
          <a:xfrm>
            <a:off x="11670221" y="6293052"/>
            <a:ext cx="673613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/>
              <a:t>8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6ABEA0-37BF-F394-68FC-F91FED6D14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08" y="2092656"/>
            <a:ext cx="3171877" cy="4486671"/>
          </a:xfrm>
          <a:prstGeom prst="rect">
            <a:avLst/>
          </a:prstGeom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id="{D303935A-6DB5-4D8D-A567-FE3A46E5FC90}"/>
              </a:ext>
            </a:extLst>
          </p:cNvPr>
          <p:cNvSpPr/>
          <p:nvPr/>
        </p:nvSpPr>
        <p:spPr>
          <a:xfrm>
            <a:off x="3496439" y="5628020"/>
            <a:ext cx="3545365" cy="8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trike="noStrike" spc="-1" dirty="0" err="1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Гычев</a:t>
            </a:r>
            <a:r>
              <a:rPr lang="ru-RU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 Николай</a:t>
            </a:r>
          </a:p>
          <a:p>
            <a:pPr algn="ctr">
              <a:lnSpc>
                <a:spcPct val="100000"/>
              </a:lnSpc>
            </a:pPr>
            <a:r>
              <a:rPr lang="ru-RU" sz="1600" spc="-1" dirty="0">
                <a:solidFill>
                  <a:schemeClr val="accent4"/>
                </a:solidFill>
                <a:latin typeface="Century Gothic" panose="020B0502020202020204" pitchFamily="34" charset="0"/>
                <a:ea typeface="Arial"/>
              </a:rPr>
              <a:t>архитектор</a:t>
            </a:r>
            <a:br>
              <a:rPr lang="ru-RU" sz="1600" spc="-1" dirty="0">
                <a:solidFill>
                  <a:schemeClr val="accent4"/>
                </a:solidFill>
                <a:latin typeface="Century Gothic" panose="020B0502020202020204" pitchFamily="34" charset="0"/>
                <a:ea typeface="Arial"/>
              </a:rPr>
            </a:br>
            <a:r>
              <a:rPr lang="ru-RU" sz="1600" spc="-1" dirty="0">
                <a:solidFill>
                  <a:schemeClr val="accent4"/>
                </a:solidFill>
                <a:latin typeface="Century Gothic" panose="020B0502020202020204" pitchFamily="34" charset="0"/>
                <a:ea typeface="Arial"/>
              </a:rPr>
              <a:t>визуализатор</a:t>
            </a:r>
            <a:endParaRPr lang="ru-RU" sz="160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2CB6F4-020F-416A-ACBA-2BD65EE0B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21" y="357161"/>
            <a:ext cx="3545365" cy="35453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847124-22AD-4368-B416-4FF5E16B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06" y="2702391"/>
            <a:ext cx="3712135" cy="37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30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31BB42-3A8E-4913-B0FB-7713C209AE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CE7DEB-69FC-49BA-AD2A-9AD16406F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" r="6167" b="4539"/>
          <a:stretch/>
        </p:blipFill>
        <p:spPr>
          <a:xfrm>
            <a:off x="944578" y="0"/>
            <a:ext cx="10302843" cy="6858001"/>
          </a:xfrm>
          <a:prstGeom prst="rect">
            <a:avLst/>
          </a:prstGeom>
        </p:spPr>
      </p:pic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FB7870EE-43D7-4484-8382-7015B2619416}"/>
              </a:ext>
            </a:extLst>
          </p:cNvPr>
          <p:cNvSpPr txBox="1"/>
          <p:nvPr/>
        </p:nvSpPr>
        <p:spPr bwMode="auto">
          <a:xfrm>
            <a:off x="11574554" y="6273267"/>
            <a:ext cx="69948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/>
              <a:t>9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CEA98D-A046-49A1-AC43-B024B0D36F71}"/>
              </a:ext>
            </a:extLst>
          </p:cNvPr>
          <p:cNvSpPr/>
          <p:nvPr/>
        </p:nvSpPr>
        <p:spPr>
          <a:xfrm>
            <a:off x="11063335" y="0"/>
            <a:ext cx="344031" cy="685800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0D38D73-037C-4CC5-B293-0F4E3072B325}"/>
              </a:ext>
            </a:extLst>
          </p:cNvPr>
          <p:cNvSpPr/>
          <p:nvPr/>
        </p:nvSpPr>
        <p:spPr>
          <a:xfrm>
            <a:off x="600547" y="-1"/>
            <a:ext cx="344031" cy="685800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00619-F448-403D-A83F-B15414B78E50}"/>
              </a:ext>
            </a:extLst>
          </p:cNvPr>
          <p:cNvSpPr txBox="1"/>
          <p:nvPr/>
        </p:nvSpPr>
        <p:spPr>
          <a:xfrm>
            <a:off x="0" y="185195"/>
            <a:ext cx="43144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val="4291095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3473</TotalTime>
  <Words>752</Words>
  <Application>Microsoft Office PowerPoint</Application>
  <PresentationFormat>Широкоэкранный</PresentationFormat>
  <Paragraphs>151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Gilroy</vt:lpstr>
      <vt:lpstr>Wingdings</vt:lpstr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Dmitriy</dc:creator>
  <cp:lastModifiedBy>Anna Gorbunova</cp:lastModifiedBy>
  <cp:revision>263</cp:revision>
  <cp:lastPrinted>2023-07-02T17:08:10Z</cp:lastPrinted>
  <dcterms:created xsi:type="dcterms:W3CDTF">2023-07-01T18:42:41Z</dcterms:created>
  <dcterms:modified xsi:type="dcterms:W3CDTF">2024-10-30T15:24:39Z</dcterms:modified>
</cp:coreProperties>
</file>