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12192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Quattrocen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008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576">
          <p15:clr>
            <a:srgbClr val="A4A3A4"/>
          </p15:clr>
        </p15:guide>
        <p15:guide id="4" orient="horz" pos="2232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aFZo3853F27ASNBMw5xGA0+wA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3C7888-24FA-4220-A75F-97CA9D18C4AC}">
  <a:tblStyle styleId="{613C7888-24FA-4220-A75F-97CA9D18C4A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008" orient="horz"/>
        <p:guide pos="3840"/>
        <p:guide pos="576" orient="horz"/>
        <p:guide pos="223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QuattrocentoSans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QuattrocentoSans-italic.fntdata"/><Relationship Id="rId25" Type="http://schemas.openxmlformats.org/officeDocument/2006/relationships/font" Target="fonts/QuattrocentoSans-bold.fntdata"/><Relationship Id="rId28" Type="http://customschemas.google.com/relationships/presentationmetadata" Target="metadata"/><Relationship Id="rId27" Type="http://schemas.openxmlformats.org/officeDocument/2006/relationships/font" Target="fonts/QuattrocentoSa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6d33e7526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96d33e7526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96d33e7526_0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96d33e7526_0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96d33e7526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96d33e7526_0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6d33e7526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96d33e7526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6d33e7526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6d33e7526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96d33e7526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6d33e7526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296d33e7526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6d33e7526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6d33e7526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96d33e7526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6d33e7526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96d33e7526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6d33e7526_0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96d33e7526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96d33e7526_0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6d33e7526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96d33e7526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96d33e7526_0_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0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hyperlink" Target="http://project7950369.tilda.ws/" TargetMode="External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flipH="1" rot="-5400000">
            <a:off x="5338916" y="-1"/>
            <a:ext cx="6853083" cy="685308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" name="Google Shape;89;p1"/>
          <p:cNvCxnSpPr/>
          <p:nvPr/>
        </p:nvCxnSpPr>
        <p:spPr>
          <a:xfrm>
            <a:off x="0" y="2844800"/>
            <a:ext cx="12191999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" name="Google Shape;90;p1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307675" y="1064802"/>
            <a:ext cx="60834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Самойлова Виктория Сергеевна</a:t>
            </a:r>
            <a:endParaRPr b="1" sz="4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3C8C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Лидер проекта</a:t>
            </a:r>
            <a:endParaRPr b="1" sz="4600">
              <a:solidFill>
                <a:srgbClr val="3C8C9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Студентка 4 курса, гр. 20НПД1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ФГБОУ ВО “Пензенского государственного университета, Педагогического института им. В.Г. Белинского, ФППиСН, профиль подготовки “Дошкольное образование”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8723" y="369900"/>
            <a:ext cx="4067750" cy="5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690563" y="314325"/>
            <a:ext cx="108083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Дорожная карта</a:t>
            </a:r>
            <a:endParaRPr/>
          </a:p>
        </p:txBody>
      </p:sp>
      <p:sp>
        <p:nvSpPr>
          <p:cNvPr id="223" name="Google Shape;22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5"/>
          <p:cNvSpPr txBox="1"/>
          <p:nvPr/>
        </p:nvSpPr>
        <p:spPr>
          <a:xfrm>
            <a:off x="3543300" y="4629150"/>
            <a:ext cx="790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НБКИ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25" name="Google Shape;225;p5"/>
          <p:cNvGrpSpPr/>
          <p:nvPr/>
        </p:nvGrpSpPr>
        <p:grpSpPr>
          <a:xfrm>
            <a:off x="552339" y="1206120"/>
            <a:ext cx="11090388" cy="3918653"/>
            <a:chOff x="1150938" y="1417637"/>
            <a:chExt cx="9893299" cy="3495677"/>
          </a:xfrm>
        </p:grpSpPr>
        <p:sp>
          <p:nvSpPr>
            <p:cNvPr id="226" name="Google Shape;226;p5"/>
            <p:cNvSpPr/>
            <p:nvPr/>
          </p:nvSpPr>
          <p:spPr>
            <a:xfrm>
              <a:off x="3630074" y="3439739"/>
              <a:ext cx="975900" cy="973800"/>
            </a:xfrm>
            <a:prstGeom prst="ellipse">
              <a:avLst/>
            </a:prstGeom>
            <a:solidFill>
              <a:srgbClr val="9DD2D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517206" y="1909100"/>
              <a:ext cx="977700" cy="977700"/>
            </a:xfrm>
            <a:prstGeom prst="ellipse">
              <a:avLst/>
            </a:prstGeom>
            <a:solidFill>
              <a:srgbClr val="71BEC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355936" y="3439739"/>
              <a:ext cx="975900" cy="973800"/>
            </a:xfrm>
            <a:prstGeom prst="ellipse">
              <a:avLst/>
            </a:prstGeom>
            <a:solidFill>
              <a:srgbClr val="EF929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9248069" y="1913819"/>
              <a:ext cx="977700" cy="977700"/>
            </a:xfrm>
            <a:prstGeom prst="ellipse">
              <a:avLst/>
            </a:prstGeom>
            <a:solidFill>
              <a:srgbClr val="E65E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791915" y="1913819"/>
              <a:ext cx="973800" cy="9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8612188" y="1417637"/>
              <a:ext cx="2432049" cy="1971676"/>
            </a:xfrm>
            <a:custGeom>
              <a:rect b="b" l="l" r="r" t="t"/>
              <a:pathLst>
                <a:path extrusionOk="0" h="823" w="1015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89" y="133"/>
                  </a:cubicBezTo>
                  <a:cubicBezTo>
                    <a:pt x="702" y="47"/>
                    <a:pt x="586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rgbClr val="E65E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6745288" y="2941638"/>
              <a:ext cx="2432049" cy="1971676"/>
            </a:xfrm>
            <a:custGeom>
              <a:rect b="b" l="l" r="r" t="t"/>
              <a:pathLst>
                <a:path extrusionOk="0" h="823" w="1015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5" y="282"/>
                    <a:pt x="775" y="282"/>
                    <a:pt x="775" y="282"/>
                  </a:cubicBezTo>
                  <a:cubicBezTo>
                    <a:pt x="775" y="365"/>
                    <a:pt x="775" y="365"/>
                    <a:pt x="775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6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EF929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881563" y="1417637"/>
              <a:ext cx="2432049" cy="1971676"/>
            </a:xfrm>
            <a:custGeom>
              <a:rect b="b" l="l" r="r" t="t"/>
              <a:pathLst>
                <a:path extrusionOk="0" h="823" w="1015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rgbClr val="71BEC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014663" y="2941638"/>
              <a:ext cx="2432049" cy="1971676"/>
            </a:xfrm>
            <a:custGeom>
              <a:rect b="b" l="l" r="r" t="t"/>
              <a:pathLst>
                <a:path extrusionOk="0" h="823" w="1015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6" y="282"/>
                    <a:pt x="776" y="282"/>
                    <a:pt x="776" y="282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7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9DD2D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150938" y="1417637"/>
              <a:ext cx="2432049" cy="1995489"/>
            </a:xfrm>
            <a:custGeom>
              <a:rect b="b" l="l" r="r" t="t"/>
              <a:pathLst>
                <a:path extrusionOk="0" h="833" w="1015">
                  <a:moveTo>
                    <a:pt x="1015" y="541"/>
                  </a:moveTo>
                  <a:cubicBezTo>
                    <a:pt x="928" y="541"/>
                    <a:pt x="928" y="541"/>
                    <a:pt x="928" y="54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833"/>
                    <a:pt x="0" y="833"/>
                    <a:pt x="0" y="833"/>
                  </a:cubicBezTo>
                  <a:cubicBezTo>
                    <a:pt x="152" y="833"/>
                    <a:pt x="152" y="833"/>
                    <a:pt x="152" y="833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7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lnTo>
                    <a:pt x="1015" y="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 txBox="1"/>
            <p:nvPr/>
          </p:nvSpPr>
          <p:spPr>
            <a:xfrm>
              <a:off x="1588294" y="3026507"/>
              <a:ext cx="13812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 txBox="1"/>
            <p:nvPr/>
          </p:nvSpPr>
          <p:spPr>
            <a:xfrm>
              <a:off x="4352188" y="3392743"/>
              <a:ext cx="1381200" cy="2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/>
            </a:p>
          </p:txBody>
        </p:sp>
        <p:sp>
          <p:nvSpPr>
            <p:cNvPr id="238" name="Google Shape;238;p5"/>
            <p:cNvSpPr txBox="1"/>
            <p:nvPr/>
          </p:nvSpPr>
          <p:spPr>
            <a:xfrm>
              <a:off x="1588207" y="2941627"/>
              <a:ext cx="1381200" cy="2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  <p:sp>
          <p:nvSpPr>
            <p:cNvPr id="239" name="Google Shape;239;p5"/>
            <p:cNvSpPr txBox="1"/>
            <p:nvPr/>
          </p:nvSpPr>
          <p:spPr>
            <a:xfrm>
              <a:off x="8040251" y="3392743"/>
              <a:ext cx="1381200" cy="2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endParaRPr/>
            </a:p>
          </p:txBody>
        </p:sp>
        <p:grpSp>
          <p:nvGrpSpPr>
            <p:cNvPr id="240" name="Google Shape;240;p5"/>
            <p:cNvGrpSpPr/>
            <p:nvPr/>
          </p:nvGrpSpPr>
          <p:grpSpPr>
            <a:xfrm>
              <a:off x="3965656" y="3925490"/>
              <a:ext cx="295182" cy="58107"/>
              <a:chOff x="11642725" y="5494338"/>
              <a:chExt cx="201613" cy="39688"/>
            </a:xfrm>
          </p:grpSpPr>
          <p:sp>
            <p:nvSpPr>
              <p:cNvPr id="241" name="Google Shape;241;p5"/>
              <p:cNvSpPr/>
              <p:nvPr/>
            </p:nvSpPr>
            <p:spPr>
              <a:xfrm>
                <a:off x="11642725" y="5494338"/>
                <a:ext cx="39687" cy="39688"/>
              </a:xfrm>
              <a:custGeom>
                <a:rect b="b" l="l" r="r" t="t"/>
                <a:pathLst>
                  <a:path extrusionOk="0" h="100" w="100">
                    <a:moveTo>
                      <a:pt x="96" y="96"/>
                    </a:moveTo>
                    <a:lnTo>
                      <a:pt x="99" y="92"/>
                    </a:lnTo>
                    <a:lnTo>
                      <a:pt x="100" y="87"/>
                    </a:lnTo>
                    <a:lnTo>
                      <a:pt x="99" y="83"/>
                    </a:lnTo>
                    <a:lnTo>
                      <a:pt x="96" y="80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0"/>
                    </a:lnTo>
                    <a:lnTo>
                      <a:pt x="79" y="96"/>
                    </a:lnTo>
                    <a:lnTo>
                      <a:pt x="83" y="99"/>
                    </a:lnTo>
                    <a:lnTo>
                      <a:pt x="87" y="100"/>
                    </a:lnTo>
                    <a:lnTo>
                      <a:pt x="92" y="99"/>
                    </a:lnTo>
                    <a:lnTo>
                      <a:pt x="96" y="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11806238" y="5494338"/>
                <a:ext cx="38100" cy="39688"/>
              </a:xfrm>
              <a:custGeom>
                <a:rect b="b" l="l" r="r" t="t"/>
                <a:pathLst>
                  <a:path extrusionOk="0" h="100" w="98">
                    <a:moveTo>
                      <a:pt x="78" y="4"/>
                    </a:moveTo>
                    <a:lnTo>
                      <a:pt x="2" y="80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92"/>
                    </a:lnTo>
                    <a:lnTo>
                      <a:pt x="2" y="96"/>
                    </a:lnTo>
                    <a:lnTo>
                      <a:pt x="7" y="99"/>
                    </a:lnTo>
                    <a:lnTo>
                      <a:pt x="11" y="100"/>
                    </a:lnTo>
                    <a:lnTo>
                      <a:pt x="16" y="99"/>
                    </a:lnTo>
                    <a:lnTo>
                      <a:pt x="20" y="96"/>
                    </a:lnTo>
                    <a:lnTo>
                      <a:pt x="96" y="20"/>
                    </a:lnTo>
                    <a:lnTo>
                      <a:pt x="98" y="17"/>
                    </a:lnTo>
                    <a:lnTo>
                      <a:pt x="98" y="11"/>
                    </a:lnTo>
                    <a:lnTo>
                      <a:pt x="98" y="8"/>
                    </a:lnTo>
                    <a:lnTo>
                      <a:pt x="96" y="4"/>
                    </a:lnTo>
                    <a:lnTo>
                      <a:pt x="92" y="1"/>
                    </a:lnTo>
                    <a:lnTo>
                      <a:pt x="87" y="0"/>
                    </a:lnTo>
                    <a:lnTo>
                      <a:pt x="83" y="1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3" name="Google Shape;243;p5"/>
          <p:cNvSpPr txBox="1"/>
          <p:nvPr/>
        </p:nvSpPr>
        <p:spPr>
          <a:xfrm>
            <a:off x="1400400" y="2076450"/>
            <a:ext cx="876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НБКИ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4" name="Google Shape;244;p5"/>
          <p:cNvSpPr txBox="1"/>
          <p:nvPr/>
        </p:nvSpPr>
        <p:spPr>
          <a:xfrm>
            <a:off x="3543300" y="3848100"/>
            <a:ext cx="79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Грант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5" name="Google Shape;245;p5"/>
          <p:cNvSpPr txBox="1"/>
          <p:nvPr/>
        </p:nvSpPr>
        <p:spPr>
          <a:xfrm>
            <a:off x="5485225" y="1966500"/>
            <a:ext cx="98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Первые продажи</a:t>
            </a:r>
            <a:endParaRPr/>
          </a:p>
        </p:txBody>
      </p:sp>
      <p:sp>
        <p:nvSpPr>
          <p:cNvPr id="246" name="Google Shape;246;p5"/>
          <p:cNvSpPr txBox="1"/>
          <p:nvPr/>
        </p:nvSpPr>
        <p:spPr>
          <a:xfrm>
            <a:off x="7419975" y="3786600"/>
            <a:ext cx="12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Инвестиции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7" name="Google Shape;247;p5"/>
          <p:cNvSpPr txBox="1"/>
          <p:nvPr/>
        </p:nvSpPr>
        <p:spPr>
          <a:xfrm>
            <a:off x="9629775" y="1966500"/>
            <a:ext cx="148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Расширение линейки продуктов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96d33e7526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00" y="638175"/>
            <a:ext cx="11893199" cy="527856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96d33e7526_0_171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6d33e7526_0_177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296d33e7526_0_177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Трекер проекта</a:t>
            </a:r>
            <a:endParaRPr/>
          </a:p>
        </p:txBody>
      </p:sp>
      <p:pic>
        <p:nvPicPr>
          <p:cNvPr id="262" name="Google Shape;262;g296d33e7526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350" y="1190625"/>
            <a:ext cx="11295175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"/>
          <p:cNvSpPr/>
          <p:nvPr/>
        </p:nvSpPr>
        <p:spPr>
          <a:xfrm flipH="1" rot="-5400000">
            <a:off x="5338916" y="-1"/>
            <a:ext cx="6853083" cy="685308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8" name="Google Shape;268;p10"/>
          <p:cNvCxnSpPr/>
          <p:nvPr/>
        </p:nvCxnSpPr>
        <p:spPr>
          <a:xfrm>
            <a:off x="0" y="2844800"/>
            <a:ext cx="12191999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9" name="Google Shape;269;p10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2720975" y="571728"/>
            <a:ext cx="608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Спасибо за внимание</a:t>
            </a:r>
            <a:endParaRPr/>
          </a:p>
        </p:txBody>
      </p:sp>
      <p:pic>
        <p:nvPicPr>
          <p:cNvPr id="271" name="Google Shape;2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3373" y="2561204"/>
            <a:ext cx="1985254" cy="56719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0"/>
          <p:cNvSpPr txBox="1"/>
          <p:nvPr/>
        </p:nvSpPr>
        <p:spPr>
          <a:xfrm>
            <a:off x="352425" y="3543300"/>
            <a:ext cx="7458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Если Вас заинтересовал наш проект – переходите на страницу нашего сайта: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http://project7950369.tilda.ws/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73" name="Google Shape;27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4575" y="3128398"/>
            <a:ext cx="5625749" cy="273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690563" y="314325"/>
            <a:ext cx="10808351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CSR ANALYSIS</a:t>
            </a:r>
            <a:endParaRPr/>
          </a:p>
        </p:txBody>
      </p:sp>
      <p:cxnSp>
        <p:nvCxnSpPr>
          <p:cNvPr id="98" name="Google Shape;98;p2"/>
          <p:cNvCxnSpPr>
            <a:stCxn id="99" idx="3"/>
          </p:cNvCxnSpPr>
          <p:nvPr/>
        </p:nvCxnSpPr>
        <p:spPr>
          <a:xfrm>
            <a:off x="10952245" y="4170295"/>
            <a:ext cx="1239900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2"/>
          <p:cNvCxnSpPr/>
          <p:nvPr/>
        </p:nvCxnSpPr>
        <p:spPr>
          <a:xfrm>
            <a:off x="0" y="2428969"/>
            <a:ext cx="759475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" name="Google Shape;101;p2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9/18/18</a:t>
            </a:r>
            <a:endParaRPr/>
          </a:p>
        </p:txBody>
      </p:sp>
      <p:sp>
        <p:nvSpPr>
          <p:cNvPr id="104" name="Google Shape;10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5" name="Google Shape;105;p2"/>
          <p:cNvGrpSpPr/>
          <p:nvPr/>
        </p:nvGrpSpPr>
        <p:grpSpPr>
          <a:xfrm>
            <a:off x="1239756" y="3271327"/>
            <a:ext cx="4699275" cy="1797939"/>
            <a:chOff x="1120610" y="3271327"/>
            <a:chExt cx="4699275" cy="1797939"/>
          </a:xfrm>
        </p:grpSpPr>
        <p:sp>
          <p:nvSpPr>
            <p:cNvPr id="106" name="Google Shape;106;p2"/>
            <p:cNvSpPr/>
            <p:nvPr/>
          </p:nvSpPr>
          <p:spPr>
            <a:xfrm>
              <a:off x="1120610" y="3427346"/>
              <a:ext cx="3924300" cy="1485900"/>
            </a:xfrm>
            <a:prstGeom prst="rect">
              <a:avLst/>
            </a:prstGeom>
            <a:solidFill>
              <a:srgbClr val="F7C8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5400000">
              <a:off x="4145942" y="3395323"/>
              <a:ext cx="1797939" cy="154994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EF929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4354348" y="3924074"/>
              <a:ext cx="138112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SUSTAINABLE DEVELOPMENT</a:t>
              </a:r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6252973" y="3271327"/>
            <a:ext cx="4699272" cy="1797939"/>
            <a:chOff x="6133827" y="2982038"/>
            <a:chExt cx="4699272" cy="1797939"/>
          </a:xfrm>
        </p:grpSpPr>
        <p:sp>
          <p:nvSpPr>
            <p:cNvPr id="99" name="Google Shape;99;p2"/>
            <p:cNvSpPr/>
            <p:nvPr/>
          </p:nvSpPr>
          <p:spPr>
            <a:xfrm>
              <a:off x="6908799" y="3138056"/>
              <a:ext cx="3924300" cy="1485900"/>
            </a:xfrm>
            <a:prstGeom prst="rect">
              <a:avLst/>
            </a:prstGeom>
            <a:solidFill>
              <a:srgbClr val="9DD2D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5400000">
              <a:off x="6009831" y="3106034"/>
              <a:ext cx="1797939" cy="154994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6218237" y="3757896"/>
              <a:ext cx="1381125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STAKEHOLDERS</a:t>
              </a: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759475" y="1530000"/>
            <a:ext cx="4699274" cy="1797939"/>
            <a:chOff x="1631076" y="1530000"/>
            <a:chExt cx="4699274" cy="1797939"/>
          </a:xfrm>
        </p:grpSpPr>
        <p:sp>
          <p:nvSpPr>
            <p:cNvPr id="113" name="Google Shape;113;p2"/>
            <p:cNvSpPr/>
            <p:nvPr/>
          </p:nvSpPr>
          <p:spPr>
            <a:xfrm>
              <a:off x="1631076" y="1686019"/>
              <a:ext cx="3924300" cy="1485900"/>
            </a:xfrm>
            <a:prstGeom prst="rect">
              <a:avLst/>
            </a:prstGeom>
            <a:solidFill>
              <a:srgbClr val="9DD2D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5400000">
              <a:off x="4656407" y="1653996"/>
              <a:ext cx="1797939" cy="154994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4864814" y="2059637"/>
              <a:ext cx="138112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BUSINESS SOCIAL RESPONSIBILITY</a:t>
              </a: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6755120" y="1530000"/>
            <a:ext cx="4677405" cy="1797939"/>
            <a:chOff x="7070890" y="1220291"/>
            <a:chExt cx="4677405" cy="1797939"/>
          </a:xfrm>
        </p:grpSpPr>
        <p:sp>
          <p:nvSpPr>
            <p:cNvPr id="117" name="Google Shape;117;p2"/>
            <p:cNvSpPr/>
            <p:nvPr/>
          </p:nvSpPr>
          <p:spPr>
            <a:xfrm>
              <a:off x="7823995" y="1376310"/>
              <a:ext cx="3924300" cy="1485900"/>
            </a:xfrm>
            <a:prstGeom prst="rect">
              <a:avLst/>
            </a:prstGeom>
            <a:solidFill>
              <a:srgbClr val="F7C8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5400000">
              <a:off x="6946894" y="1344287"/>
              <a:ext cx="1797939" cy="154994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EF929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7155300" y="1873038"/>
              <a:ext cx="138112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RESPONSIBLE BUSINESS</a:t>
              </a:r>
              <a:endParaRPr/>
            </a:p>
          </p:txBody>
        </p:sp>
      </p:grpSp>
      <p:sp>
        <p:nvSpPr>
          <p:cNvPr id="120" name="Google Shape;120;p2"/>
          <p:cNvSpPr txBox="1"/>
          <p:nvPr/>
        </p:nvSpPr>
        <p:spPr>
          <a:xfrm>
            <a:off x="917755" y="1936527"/>
            <a:ext cx="2832767" cy="984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1" name="Google Shape;121;p2"/>
          <p:cNvSpPr txBox="1"/>
          <p:nvPr/>
        </p:nvSpPr>
        <p:spPr>
          <a:xfrm>
            <a:off x="1399346" y="3677852"/>
            <a:ext cx="2832767" cy="984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2" name="Google Shape;122;p2"/>
          <p:cNvSpPr txBox="1"/>
          <p:nvPr/>
        </p:nvSpPr>
        <p:spPr>
          <a:xfrm>
            <a:off x="8441478" y="1936527"/>
            <a:ext cx="2832767" cy="984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7948257" y="3677852"/>
            <a:ext cx="2832767" cy="984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cxnSp>
        <p:nvCxnSpPr>
          <p:cNvPr id="124" name="Google Shape;124;p2"/>
          <p:cNvCxnSpPr>
            <a:stCxn id="117" idx="3"/>
          </p:cNvCxnSpPr>
          <p:nvPr/>
        </p:nvCxnSpPr>
        <p:spPr>
          <a:xfrm>
            <a:off x="11432525" y="2428969"/>
            <a:ext cx="759600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2"/>
          <p:cNvCxnSpPr>
            <a:endCxn id="106" idx="1"/>
          </p:cNvCxnSpPr>
          <p:nvPr/>
        </p:nvCxnSpPr>
        <p:spPr>
          <a:xfrm>
            <a:off x="-144" y="4170296"/>
            <a:ext cx="1239900" cy="0"/>
          </a:xfrm>
          <a:prstGeom prst="straightConnector1">
            <a:avLst/>
          </a:prstGeom>
          <a:noFill/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2"/>
          <p:cNvSpPr txBox="1"/>
          <p:nvPr/>
        </p:nvSpPr>
        <p:spPr>
          <a:xfrm>
            <a:off x="1143000" y="5411413"/>
            <a:ext cx="9906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elit. Mauris tincidunt maximus justo et accumsan. Vivamus nec elementum ex, fermentum pharetra ex. Pellentesque fringilla erat a sagittis varius. Nam sit amet ante vel lorem consectetur aliquam. Pellentesque iaculis nec diam id mattis. Etiam ultricies tortor non ipsum malesuada hendrerit. </a:t>
            </a:r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4" y="97700"/>
            <a:ext cx="12028106" cy="66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6d33e7526_0_5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Проблема</a:t>
            </a:r>
            <a:endParaRPr/>
          </a:p>
        </p:txBody>
      </p:sp>
      <p:sp>
        <p:nvSpPr>
          <p:cNvPr id="133" name="Google Shape;133;g296d33e7526_0_5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296d33e7526_0_5"/>
          <p:cNvSpPr/>
          <p:nvPr/>
        </p:nvSpPr>
        <p:spPr>
          <a:xfrm>
            <a:off x="10058400" y="97712"/>
            <a:ext cx="2133600" cy="177900"/>
          </a:xfrm>
          <a:prstGeom prst="rect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96d33e7526_0_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g296d33e7526_0_5"/>
          <p:cNvSpPr txBox="1"/>
          <p:nvPr/>
        </p:nvSpPr>
        <p:spPr>
          <a:xfrm>
            <a:off x="2256050" y="5594500"/>
            <a:ext cx="2611500" cy="899400"/>
          </a:xfrm>
          <a:prstGeom prst="rect">
            <a:avLst/>
          </a:prstGeom>
          <a:solidFill>
            <a:srgbClr val="EF929E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дети 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дошкольного возраста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7" name="Google Shape;137;g296d33e7526_0_5"/>
          <p:cNvSpPr txBox="1"/>
          <p:nvPr/>
        </p:nvSpPr>
        <p:spPr>
          <a:xfrm>
            <a:off x="8993350" y="2619450"/>
            <a:ext cx="2681700" cy="941400"/>
          </a:xfrm>
          <a:prstGeom prst="rect">
            <a:avLst/>
          </a:prstGeom>
          <a:solidFill>
            <a:srgbClr val="EF929E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родители, заинтересованные в инновационных технологиях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8" name="Google Shape;138;g296d33e7526_0_5"/>
          <p:cNvSpPr txBox="1"/>
          <p:nvPr/>
        </p:nvSpPr>
        <p:spPr>
          <a:xfrm>
            <a:off x="1402550" y="2792900"/>
            <a:ext cx="1934700" cy="74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центры развития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9" name="Google Shape;139;g296d33e7526_0_5"/>
          <p:cNvSpPr txBox="1"/>
          <p:nvPr/>
        </p:nvSpPr>
        <p:spPr>
          <a:xfrm>
            <a:off x="6502475" y="5463300"/>
            <a:ext cx="2857200" cy="89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родители, делегирующие свои обязанности по воспитанию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40" name="Google Shape;140;g296d33e7526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25" y="275600"/>
            <a:ext cx="3775950" cy="2517300"/>
          </a:xfrm>
          <a:prstGeom prst="rect">
            <a:avLst/>
          </a:prstGeom>
          <a:noFill/>
          <a:ln cap="flat" cmpd="sng" w="76200">
            <a:solidFill>
              <a:srgbClr val="89CD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g296d33e7526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87" y="3357700"/>
            <a:ext cx="3353525" cy="2236800"/>
          </a:xfrm>
          <a:prstGeom prst="rect">
            <a:avLst/>
          </a:prstGeom>
          <a:noFill/>
          <a:ln cap="flat" cmpd="sng" w="76200">
            <a:solidFill>
              <a:srgbClr val="EF92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g296d33e7526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9375" y="3278038"/>
            <a:ext cx="2783401" cy="2144624"/>
          </a:xfrm>
          <a:prstGeom prst="rect">
            <a:avLst/>
          </a:prstGeom>
          <a:noFill/>
          <a:ln cap="flat" cmpd="sng" w="76200">
            <a:solidFill>
              <a:srgbClr val="89CD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g296d33e7526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6425" y="314325"/>
            <a:ext cx="3398540" cy="2266401"/>
          </a:xfrm>
          <a:prstGeom prst="rect">
            <a:avLst/>
          </a:prstGeom>
          <a:noFill/>
          <a:ln cap="flat" cmpd="sng" w="76200">
            <a:solidFill>
              <a:srgbClr val="EF929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6d33e7526_0_62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296d33e7526_0_62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Решение</a:t>
            </a:r>
            <a:endParaRPr/>
          </a:p>
        </p:txBody>
      </p:sp>
      <p:pic>
        <p:nvPicPr>
          <p:cNvPr id="151" name="Google Shape;151;g296d33e7526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0099"/>
            <a:ext cx="7702729" cy="23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96d33e7526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225" y="1180100"/>
            <a:ext cx="6864476" cy="378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96d33e7526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75" y="3543301"/>
            <a:ext cx="7193225" cy="306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6d33e7526_0_70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296d33e7526_0_70"/>
          <p:cNvSpPr/>
          <p:nvPr/>
        </p:nvSpPr>
        <p:spPr>
          <a:xfrm>
            <a:off x="10058400" y="97712"/>
            <a:ext cx="2133600" cy="177900"/>
          </a:xfrm>
          <a:prstGeom prst="rect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296d33e7526_0_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g296d33e7526_0_70"/>
          <p:cNvSpPr txBox="1"/>
          <p:nvPr/>
        </p:nvSpPr>
        <p:spPr>
          <a:xfrm>
            <a:off x="7195960" y="2292875"/>
            <a:ext cx="2938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</a:t>
            </a: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частливые родители</a:t>
            </a:r>
            <a:endParaRPr b="1"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2" name="Google Shape;162;g296d33e7526_0_70"/>
          <p:cNvSpPr/>
          <p:nvPr/>
        </p:nvSpPr>
        <p:spPr>
          <a:xfrm>
            <a:off x="6360011" y="2292873"/>
            <a:ext cx="861600" cy="861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96d33e7526_0_70"/>
          <p:cNvSpPr txBox="1"/>
          <p:nvPr/>
        </p:nvSpPr>
        <p:spPr>
          <a:xfrm>
            <a:off x="7147509" y="3703525"/>
            <a:ext cx="30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 детей улучшаются </a:t>
            </a: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когнитивные</a:t>
            </a: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навыки, моторика</a:t>
            </a:r>
            <a:endParaRPr b="1" sz="16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64" name="Google Shape;164;g296d33e7526_0_70"/>
          <p:cNvCxnSpPr/>
          <p:nvPr/>
        </p:nvCxnSpPr>
        <p:spPr>
          <a:xfrm>
            <a:off x="6360011" y="3429001"/>
            <a:ext cx="4912500" cy="0"/>
          </a:xfrm>
          <a:prstGeom prst="straightConnector1">
            <a:avLst/>
          </a:prstGeom>
          <a:noFill/>
          <a:ln cap="flat" cmpd="sng" w="9525">
            <a:solidFill>
              <a:srgbClr val="B2B2B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5" name="Google Shape;165;g296d33e7526_0_70"/>
          <p:cNvCxnSpPr/>
          <p:nvPr/>
        </p:nvCxnSpPr>
        <p:spPr>
          <a:xfrm>
            <a:off x="6360011" y="4839642"/>
            <a:ext cx="4912500" cy="0"/>
          </a:xfrm>
          <a:prstGeom prst="straightConnector1">
            <a:avLst/>
          </a:prstGeom>
          <a:noFill/>
          <a:ln cap="flat" cmpd="sng" w="9525">
            <a:solidFill>
              <a:srgbClr val="B2B2B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6" name="Google Shape;166;g296d33e7526_0_70"/>
          <p:cNvSpPr txBox="1"/>
          <p:nvPr/>
        </p:nvSpPr>
        <p:spPr>
          <a:xfrm>
            <a:off x="7221612" y="1115950"/>
            <a:ext cx="288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Благодаря кукле у детей развивается речь</a:t>
            </a:r>
            <a:endParaRPr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7" name="Google Shape;167;g296d33e7526_0_70"/>
          <p:cNvSpPr/>
          <p:nvPr/>
        </p:nvSpPr>
        <p:spPr>
          <a:xfrm>
            <a:off x="6360011" y="882232"/>
            <a:ext cx="861600" cy="861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g296d33e7526_0_70"/>
          <p:cNvCxnSpPr/>
          <p:nvPr/>
        </p:nvCxnSpPr>
        <p:spPr>
          <a:xfrm>
            <a:off x="6360011" y="2018360"/>
            <a:ext cx="4912500" cy="0"/>
          </a:xfrm>
          <a:prstGeom prst="straightConnector1">
            <a:avLst/>
          </a:prstGeom>
          <a:noFill/>
          <a:ln cap="flat" cmpd="sng" w="9525">
            <a:solidFill>
              <a:srgbClr val="B2B2B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" name="Google Shape;169;g296d33e7526_0_70"/>
          <p:cNvSpPr txBox="1"/>
          <p:nvPr/>
        </p:nvSpPr>
        <p:spPr>
          <a:xfrm>
            <a:off x="222475" y="2569800"/>
            <a:ext cx="4333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Социально-значимый эффект</a:t>
            </a:r>
            <a:endParaRPr/>
          </a:p>
        </p:txBody>
      </p:sp>
      <p:grpSp>
        <p:nvGrpSpPr>
          <p:cNvPr id="170" name="Google Shape;170;g296d33e7526_0_70"/>
          <p:cNvGrpSpPr/>
          <p:nvPr/>
        </p:nvGrpSpPr>
        <p:grpSpPr>
          <a:xfrm>
            <a:off x="568353" y="237131"/>
            <a:ext cx="2887310" cy="2151788"/>
            <a:chOff x="694817" y="1114149"/>
            <a:chExt cx="2887310" cy="2151788"/>
          </a:xfrm>
        </p:grpSpPr>
        <p:pic>
          <p:nvPicPr>
            <p:cNvPr id="171" name="Google Shape;171;g296d33e7526_0_70"/>
            <p:cNvPicPr preferRelativeResize="0"/>
            <p:nvPr/>
          </p:nvPicPr>
          <p:blipFill rotWithShape="1">
            <a:blip r:embed="rId3">
              <a:alphaModFix/>
            </a:blip>
            <a:srcRect b="4519" l="11187" r="38511" t="2492"/>
            <a:stretch/>
          </p:blipFill>
          <p:spPr>
            <a:xfrm>
              <a:off x="694817" y="1114149"/>
              <a:ext cx="1992122" cy="1992122"/>
            </a:xfrm>
            <a:custGeom>
              <a:rect b="b" l="l" r="r" t="t"/>
              <a:pathLst>
                <a:path extrusionOk="0" h="4330700" w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2" name="Google Shape;172;g296d33e7526_0_70"/>
            <p:cNvPicPr preferRelativeResize="0"/>
            <p:nvPr/>
          </p:nvPicPr>
          <p:blipFill rotWithShape="1">
            <a:blip r:embed="rId3">
              <a:alphaModFix/>
            </a:blip>
            <a:srcRect b="4519" l="34517" r="15181" t="2492"/>
            <a:stretch/>
          </p:blipFill>
          <p:spPr>
            <a:xfrm>
              <a:off x="1590005" y="1114149"/>
              <a:ext cx="1992122" cy="1992122"/>
            </a:xfrm>
            <a:custGeom>
              <a:rect b="b" l="l" r="r" t="t"/>
              <a:pathLst>
                <a:path extrusionOk="0" h="4330700" w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73" name="Google Shape;173;g296d33e7526_0_70"/>
            <p:cNvSpPr/>
            <p:nvPr/>
          </p:nvSpPr>
          <p:spPr>
            <a:xfrm>
              <a:off x="1070238" y="1130237"/>
              <a:ext cx="2135700" cy="2135700"/>
            </a:xfrm>
            <a:prstGeom prst="diamond">
              <a:avLst/>
            </a:prstGeom>
            <a:solidFill>
              <a:schemeClr val="dk2">
                <a:alpha val="698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g296d33e7526_0_70"/>
          <p:cNvSpPr/>
          <p:nvPr/>
        </p:nvSpPr>
        <p:spPr>
          <a:xfrm>
            <a:off x="1768877" y="1159147"/>
            <a:ext cx="486284" cy="483596"/>
          </a:xfrm>
          <a:custGeom>
            <a:rect b="b" l="l" r="r" t="t"/>
            <a:pathLst>
              <a:path extrusionOk="0" h="901" w="902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96d33e7526_0_70"/>
          <p:cNvSpPr/>
          <p:nvPr/>
        </p:nvSpPr>
        <p:spPr>
          <a:xfrm>
            <a:off x="4799700" y="1179700"/>
            <a:ext cx="12963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F929E">
              <a:alpha val="4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96d33e7526_0_70"/>
          <p:cNvSpPr/>
          <p:nvPr/>
        </p:nvSpPr>
        <p:spPr>
          <a:xfrm>
            <a:off x="4799700" y="3831025"/>
            <a:ext cx="12963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F929E">
              <a:alpha val="4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96d33e7526_0_70"/>
          <p:cNvSpPr/>
          <p:nvPr/>
        </p:nvSpPr>
        <p:spPr>
          <a:xfrm>
            <a:off x="4809838" y="2388925"/>
            <a:ext cx="12963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9CD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296d33e7526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400" y="4416225"/>
            <a:ext cx="4890870" cy="235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96d33e7526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000" y="210450"/>
            <a:ext cx="8001000" cy="4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96d33e7526_0_117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296d33e7526_0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3500" y="914400"/>
            <a:ext cx="3607951" cy="360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6d33e7526_0_125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Конкуренты</a:t>
            </a:r>
            <a:endParaRPr/>
          </a:p>
        </p:txBody>
      </p:sp>
      <p:sp>
        <p:nvSpPr>
          <p:cNvPr id="192" name="Google Shape;192;g296d33e7526_0_125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96d33e7526_0_125"/>
          <p:cNvSpPr/>
          <p:nvPr/>
        </p:nvSpPr>
        <p:spPr>
          <a:xfrm>
            <a:off x="10058400" y="97712"/>
            <a:ext cx="2133600" cy="177900"/>
          </a:xfrm>
          <a:prstGeom prst="rect">
            <a:avLst/>
          </a:prstGeom>
          <a:solidFill>
            <a:srgbClr val="E6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96d33e7526_0_1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g296d33e7526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1" y="1067525"/>
            <a:ext cx="3895002" cy="2190926"/>
          </a:xfrm>
          <a:prstGeom prst="rect">
            <a:avLst/>
          </a:prstGeom>
          <a:noFill/>
          <a:ln cap="flat" cmpd="sng" w="76200">
            <a:solidFill>
              <a:srgbClr val="89CD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" name="Google Shape;196;g296d33e7526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2852" y="3869877"/>
            <a:ext cx="3159750" cy="2362750"/>
          </a:xfrm>
          <a:prstGeom prst="rect">
            <a:avLst/>
          </a:prstGeom>
          <a:noFill/>
          <a:ln cap="flat" cmpd="sng" w="76200">
            <a:solidFill>
              <a:srgbClr val="EF92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g296d33e7526_0_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7100" y="4137850"/>
            <a:ext cx="4029155" cy="2266400"/>
          </a:xfrm>
          <a:prstGeom prst="rect">
            <a:avLst/>
          </a:prstGeom>
          <a:noFill/>
          <a:ln cap="flat" cmpd="sng" w="76200">
            <a:solidFill>
              <a:srgbClr val="89CDC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g296d33e7526_0_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2502" y="314326"/>
            <a:ext cx="2772998" cy="3697330"/>
          </a:xfrm>
          <a:prstGeom prst="rect">
            <a:avLst/>
          </a:prstGeom>
          <a:noFill/>
          <a:ln cap="flat" cmpd="sng" w="76200">
            <a:solidFill>
              <a:srgbClr val="EF92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9" name="Google Shape;199;g296d33e7526_0_125"/>
          <p:cNvSpPr txBox="1"/>
          <p:nvPr/>
        </p:nvSpPr>
        <p:spPr>
          <a:xfrm>
            <a:off x="4865400" y="1131725"/>
            <a:ext cx="4198500" cy="22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Quattrocento Sans"/>
              <a:buChar char="➔"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способствует развитию речи;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Quattrocento Sans"/>
              <a:buChar char="➔"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улучшает моторику;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Quattrocento Sans"/>
              <a:buChar char="➔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представляет собой уникальную игрушку, которая создает неповторимый игровой опыт;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Quattrocento Sans"/>
              <a:buChar char="➔"/>
            </a:pPr>
            <a:r>
              <a:rPr lang="en-US" sz="1600">
                <a:latin typeface="Quattrocento Sans"/>
                <a:ea typeface="Quattrocento Sans"/>
                <a:cs typeface="Quattrocento Sans"/>
                <a:sym typeface="Quattrocento Sans"/>
              </a:rPr>
              <a:t>экологична.</a:t>
            </a:r>
            <a:endParaRPr sz="1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6d33e7526_0_147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296d33e7526_0_147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Бизнес-модель</a:t>
            </a:r>
            <a:endParaRPr/>
          </a:p>
        </p:txBody>
      </p:sp>
      <p:pic>
        <p:nvPicPr>
          <p:cNvPr id="207" name="Google Shape;207;g296d33e7526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5" y="1182225"/>
            <a:ext cx="10401301" cy="534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6d33e7526_0_156"/>
          <p:cNvSpPr/>
          <p:nvPr/>
        </p:nvSpPr>
        <p:spPr>
          <a:xfrm flipH="1" rot="5400000">
            <a:off x="0" y="5372100"/>
            <a:ext cx="1485900" cy="1485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296d33e7526_0_156"/>
          <p:cNvSpPr txBox="1"/>
          <p:nvPr/>
        </p:nvSpPr>
        <p:spPr>
          <a:xfrm>
            <a:off x="690563" y="314325"/>
            <a:ext cx="1080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Финансовые показатели проекта</a:t>
            </a:r>
            <a:endParaRPr/>
          </a:p>
        </p:txBody>
      </p:sp>
      <p:graphicFrame>
        <p:nvGraphicFramePr>
          <p:cNvPr id="215" name="Google Shape;215;g296d33e7526_0_156"/>
          <p:cNvGraphicFramePr/>
          <p:nvPr/>
        </p:nvGraphicFramePr>
        <p:xfrm>
          <a:off x="3770222" y="12375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{613C7888-24FA-4220-A75F-97CA9D18C4AC}</a:tableStyleId>
              </a:tblPr>
              <a:tblGrid>
                <a:gridCol w="1969700"/>
                <a:gridCol w="838150"/>
                <a:gridCol w="838150"/>
                <a:gridCol w="838150"/>
              </a:tblGrid>
              <a:tr h="305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300" u="none" cap="none" strike="noStrike">
                        <a:solidFill>
                          <a:srgbClr val="24406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D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solidFill>
                            <a:srgbClr val="24406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</a:t>
                      </a:r>
                      <a:endParaRPr sz="1300" u="none" cap="none" strike="noStrike">
                        <a:solidFill>
                          <a:srgbClr val="24406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D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solidFill>
                            <a:srgbClr val="24406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2026</a:t>
                      </a:r>
                      <a:endParaRPr sz="1300" u="none" cap="none" strike="noStrike">
                        <a:solidFill>
                          <a:srgbClr val="24406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D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solidFill>
                            <a:srgbClr val="24406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2027</a:t>
                      </a:r>
                      <a:endParaRPr sz="1300" u="none" cap="none" strike="noStrike">
                        <a:solidFill>
                          <a:srgbClr val="24406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DCD"/>
                    </a:solidFill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 продаж, ед.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1 422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9628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36 845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клиентов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474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2407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7369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Средний чек, руб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4667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4667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4667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Выручка, </a:t>
                      </a:r>
                      <a:r>
                        <a:rPr lang="en-US" sz="11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тыс. руб.</a:t>
                      </a:r>
                      <a:endParaRPr/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6 636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44 933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171 955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Расходы, тыс. руб., в т.ч.: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000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35000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77000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136525" lvl="8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Переменные, тыс. руб.</a:t>
                      </a:r>
                      <a:endParaRPr/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136525" lvl="6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4061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Постоянные, тыс. руб.</a:t>
                      </a:r>
                      <a:endParaRPr/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3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Операционная прибыль, тыс. руб.</a:t>
                      </a:r>
                      <a:endParaRPr/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4364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+9933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+94955</a:t>
                      </a:r>
                      <a:endParaRPr sz="11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Гранты, тыс.руб.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en-US" sz="11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000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24406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Инвесторы, тыс.руб.</a:t>
                      </a:r>
                      <a:endParaRPr sz="1100" u="none" cap="none" strike="noStrike">
                        <a:solidFill>
                          <a:srgbClr val="24406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50 000</a:t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3500" marL="63500" anchor="ctr">
                    <a:lnL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BCBC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8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01B2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2018-05-07T03:42:01Z</dcterms:created>
</cp:coreProperties>
</file>