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17"/>
  </p:notesMasterIdLst>
  <p:sldIdLst>
    <p:sldId id="274" r:id="rId4"/>
    <p:sldId id="269" r:id="rId5"/>
    <p:sldId id="259" r:id="rId6"/>
    <p:sldId id="276" r:id="rId7"/>
    <p:sldId id="261" r:id="rId8"/>
    <p:sldId id="264" r:id="rId9"/>
    <p:sldId id="275" r:id="rId10"/>
    <p:sldId id="277" r:id="rId11"/>
    <p:sldId id="278" r:id="rId12"/>
    <p:sldId id="279" r:id="rId13"/>
    <p:sldId id="273" r:id="rId14"/>
    <p:sldId id="270" r:id="rId15"/>
    <p:sldId id="271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29" autoAdjust="0"/>
  </p:normalViewPr>
  <p:slideViewPr>
    <p:cSldViewPr snapToGrid="0">
      <p:cViewPr varScale="1">
        <p:scale>
          <a:sx n="94" d="100"/>
          <a:sy n="94" d="100"/>
        </p:scale>
        <p:origin x="113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01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e49c100d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e49c100d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236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ad017bfe3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3ad017bfe3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21afd4f6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21afd4f6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21afd4f65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21afd4f65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ad017bfe3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3ad017bfe3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61037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e49c100d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e49c100d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7822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e49c100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e49c100d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459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37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812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241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9754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4717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95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6061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377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992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245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4088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097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9600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5041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3918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2198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4536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4190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6698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272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98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17998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04375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F4E23B-34FE-F46B-0304-88FD5E3B9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80"/>
            <a:ext cx="9140359" cy="5143500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61600" y="1965174"/>
            <a:ext cx="5662636" cy="92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Котячий мир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758431" y="3262763"/>
            <a:ext cx="4277111" cy="56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Наставник: Лазарева О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16135" y="1193426"/>
            <a:ext cx="5298981" cy="736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34234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Акселератор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34234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АгроТехноУнивер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Осень 2023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0" y="3927542"/>
            <a:ext cx="9144000" cy="121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17647"/>
              <a:buFont typeface="Arial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Технологическое направление: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17647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Биомедицинские и ветеринарные технологии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12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0A42DF2-1169-4C18-AF76-EA0043E93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700" y="144475"/>
            <a:ext cx="8520600" cy="3416400"/>
          </a:xfrm>
        </p:spPr>
        <p:txBody>
          <a:bodyPr/>
          <a:lstStyle/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материал для нашей продукции – это разнообразные ткани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нашем случае мы будем использовать поддержанную одежду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ее переработки в коврики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чтобы сэкономить и максимально использовать вторичное сырье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экологии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поддержанной одежды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Секонд-хенды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Барахолки и гаражные распродажи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Комиссионные магазины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Онлайн-платформы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в социальных сетях и форумы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9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821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Ценностное предложение</a:t>
            </a: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110100" y="454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4AE0"/>
              </a:buClr>
              <a:buSzPts val="1800"/>
              <a:buNone/>
            </a:pPr>
            <a:r>
              <a:rPr lang="ru-RU" sz="1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IBM Plex Sans"/>
                <a:cs typeface="Times New Roman" panose="02020603050405020304" pitchFamily="18" charset="0"/>
                <a:sym typeface="IBM Plex Sans"/>
              </a:rPr>
              <a:t>Наш </a:t>
            </a:r>
            <a:r>
              <a:rPr lang="ru-RU" sz="140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IBM Plex Sans"/>
                <a:cs typeface="Times New Roman" panose="02020603050405020304" pitchFamily="18" charset="0"/>
                <a:sym typeface="IBM Plex Sans"/>
              </a:rPr>
              <a:t>и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гровой коврик для котят помогает одиноким и занятым владельцам котят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больши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семьям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заботиться о своих питомцах. Он обеспечивает безопасное и интересное место для игр, что помогает котенку развиваться и получать удовольствие от жизни. Кроме того, игровой коврик может помочь привлечь внимание котенка к определенным предметам или действиям, что может быть полезно для обучения и воспитания питомца.</a:t>
            </a:r>
            <a:endParaRPr lang="ru-RU" sz="1400" b="0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IBM Plex Sans"/>
              <a:cs typeface="Times New Roman" panose="02020603050405020304" pitchFamily="18" charset="0"/>
              <a:sym typeface="IBM Plex Sans"/>
            </a:endParaRPr>
          </a:p>
          <a:p>
            <a:pPr marL="114300" indent="0" algn="l">
              <a:buNone/>
            </a:pPr>
            <a:r>
              <a:rPr lang="ru-RU" sz="1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IBM Plex Sans"/>
                <a:cs typeface="Times New Roman" panose="02020603050405020304" pitchFamily="18" charset="0"/>
                <a:sym typeface="IBM Plex Sans"/>
              </a:rPr>
              <a:t>Решает проблемы: 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Недостаток места для игр: маленькие котята очень активны и им нужно много места для бега и прыжков. Коврик помогает в тренировке и воспитании котенка, поскольку на нем можно разместить различные игрушки и предметы, которые помогут обучать и воспитывать его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Забота о здоровье: Коврик предотвращает нежелательное царапание мебели, обоев и других предметов интерьера, тем самым сохраняя их в хорошем состоянии. Он также обеспечивает безопасное место для котенка, где он может точить свои когти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Удовлетворение потребностей котенка: Игровой, развивающий коврик обеспечивает удобное и безопасное место для игр, сна и отдыха котенка, удовлетворяя его потребности и обеспечивая комфорт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Сложность в обучении:  Коврик предоставляет котятам безопасное пространство для исследования, обучения и игры. Это стимулирует их любопытство, развивает координацию и моторику. </a:t>
            </a:r>
            <a:endParaRPr lang="ru-RU" sz="1400" b="0" i="0" dirty="0">
              <a:solidFill>
                <a:schemeClr val="tx1"/>
              </a:solidFill>
              <a:latin typeface="Times New Roman" panose="02020603050405020304" pitchFamily="18" charset="0"/>
              <a:ea typeface="IBM Plex Sans"/>
              <a:cs typeface="Times New Roman" panose="02020603050405020304" pitchFamily="18" charset="0"/>
              <a:sym typeface="IBM Plex Sans"/>
            </a:endParaRPr>
          </a:p>
          <a:p>
            <a:pPr marL="114300" indent="0" algn="l">
              <a:buNone/>
            </a:pPr>
            <a:r>
              <a:rPr lang="ru-RU" sz="1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IBM Plex Sans"/>
                <a:cs typeface="Times New Roman" panose="02020603050405020304" pitchFamily="18" charset="0"/>
                <a:sym typeface="IBM Plex Sans"/>
              </a:rPr>
              <a:t>И в отличии от конкурентов, наш коврик будет экологичен т.к. мы будет производить его из старой одежды,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IBM Plex Sans"/>
                <a:cs typeface="Times New Roman" panose="02020603050405020304" pitchFamily="18" charset="0"/>
                <a:sym typeface="IBM Plex Sans"/>
              </a:rPr>
              <a:t> дешевизна, красочность и возможность изготовление под заказ.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приобретая наш продукт, владельцы котят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предотвращают разрушение дома, проблемы со здоровьем питомца, а также поведенческие дефекты, волнение и тревогу как котенка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и хозяина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0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IBM Plex Sans"/>
              <a:cs typeface="Times New Roman" panose="02020603050405020304" pitchFamily="18" charset="0"/>
              <a:sym typeface="IBM Plex Sans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23803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2181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Команда</a:t>
            </a:r>
            <a:endParaRPr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848473"/>
            <a:ext cx="4975200" cy="186887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Батуева София Игоревна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Оборина Ирина Евгеньевна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Ризванова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Айгиза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Рависовна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Трегубов Данил Сергеевич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Кристина Викторовна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Батенков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Юрий Александрович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C3ADD8-EB8F-498E-8547-07D1A26B4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059" y="160573"/>
            <a:ext cx="3615241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50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Вопросы к экспертам</a:t>
            </a:r>
            <a:endParaRPr dirty="0"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66890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Какую приблизительную сумму вы готовы потратить на игрушки подобного типа для своих животных 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При выборе игрушек для животных на какой показатель вы смотрите в первую очередь ? Цена / качество / срок службы / интерес питомца ?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На каких площадках/</a:t>
            </a:r>
            <a:r>
              <a:rPr lang="ru-RU" dirty="0" err="1">
                <a:solidFill>
                  <a:schemeClr val="tx1"/>
                </a:solidFill>
              </a:rPr>
              <a:t>маркетплейсах</a:t>
            </a:r>
            <a:r>
              <a:rPr lang="ru-RU" dirty="0">
                <a:solidFill>
                  <a:schemeClr val="tx1"/>
                </a:solidFill>
              </a:rPr>
              <a:t> вы чаще всего покупайте товары ?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Каким бы площадкам вы бы больше всего доверились с точки зрения поставщика товаров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Важна ли для вас при покупке новых игрушек </a:t>
            </a:r>
            <a:r>
              <a:rPr lang="ru-RU" dirty="0" err="1">
                <a:solidFill>
                  <a:schemeClr val="tx1"/>
                </a:solidFill>
              </a:rPr>
              <a:t>экологичность</a:t>
            </a:r>
            <a:r>
              <a:rPr lang="ru-RU" dirty="0">
                <a:solidFill>
                  <a:schemeClr val="tx1"/>
                </a:solidFill>
              </a:rPr>
              <a:t> данной продукции?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Актуален ли еще тренд на вторичное использование ?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429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917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Пользователь и его проблема</a:t>
            </a: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599634"/>
            <a:ext cx="8616300" cy="3309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пользователем нашего коврика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будут одинокие люди 18-60 лет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большую часть времени находятся на работе и не могут проводить много времени с котенком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же покупателями могут являться семьи с 2-3 маленькими детьми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которых воспитание и игры с котенком будут затруднительны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большую часть времени они посвящают семье и работе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проблемой владельцев котят является то что они не могут достаточно много времени уделять своим питомцам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играть с ними и обучать их тому что можно делать в квартире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 что нет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Например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точить когти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 семейный диван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приобретая наш продукт, владельцы котят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предотвращают разрушение дома, проблемы со здоровьем питомца, а также поведенческие дефекты, волнение и тревогу как котенка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и хозяина.</a:t>
            </a:r>
          </a:p>
          <a:p>
            <a:pPr marL="0" lv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4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1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Решение</a:t>
            </a: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5683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делаем игровой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развивающий коврик для котят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который имеет множество функции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развлекательную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антистрессовую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развивающую (в частности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нем будут находятся специальные мешочки с кормом или приятными веществами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чтобы котенок мог развивать свой нюх)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нашем коврике будет располагаться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Когтеточка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Игрушка мышки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пружинке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чтобы котенок мог с ней играться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Маленькие кармашки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 чтобы владелец мог положить туда корм и тем самым стимулировать котенка открыть их и скушать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положить туда расслабляющие вещества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чтобы котенок не скучал в наше отсутствие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01FC6-E5C7-4B52-BA46-6208909B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6625"/>
            <a:ext cx="8520600" cy="572700"/>
          </a:xfrm>
        </p:spPr>
        <p:txBody>
          <a:bodyPr/>
          <a:lstStyle/>
          <a:p>
            <a:r>
              <a:rPr lang="ru" dirty="0"/>
              <a:t>О проекте (Что есть сейчас?)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80558F-E4E5-4711-82CE-2B07E0690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165" y="816468"/>
            <a:ext cx="5122070" cy="4088414"/>
          </a:xfrm>
          <a:prstGeom prst="rect">
            <a:avLst/>
          </a:prstGeo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id="{554E4EF4-6E53-45CE-B1E2-094C3B0B4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765" y="682193"/>
            <a:ext cx="1956300" cy="453125"/>
          </a:xfrm>
        </p:spPr>
        <p:txBody>
          <a:bodyPr/>
          <a:lstStyle/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29552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34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666666"/>
              </a:solidFill>
            </a:endParaRPr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Прототип коврика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488B0-230E-5D77-6E1F-6AE298C688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27" r="345" b="21174"/>
          <a:stretch/>
        </p:blipFill>
        <p:spPr>
          <a:xfrm>
            <a:off x="2065223" y="1134475"/>
            <a:ext cx="3372191" cy="33836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160500" y="2669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Экономика проекта: Рынок</a:t>
            </a:r>
            <a:endParaRPr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4ED61A6-2EEE-FE4E-592D-DD7B1150A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270466"/>
              </p:ext>
            </p:extLst>
          </p:nvPr>
        </p:nvGraphicFramePr>
        <p:xfrm>
          <a:off x="352530" y="1128032"/>
          <a:ext cx="4334670" cy="2830215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167335">
                  <a:extLst>
                    <a:ext uri="{9D8B030D-6E8A-4147-A177-3AD203B41FA5}">
                      <a16:colId xmlns:a16="http://schemas.microsoft.com/office/drawing/2014/main" val="675160448"/>
                    </a:ext>
                  </a:extLst>
                </a:gridCol>
                <a:gridCol w="2167335">
                  <a:extLst>
                    <a:ext uri="{9D8B030D-6E8A-4147-A177-3AD203B41FA5}">
                      <a16:colId xmlns:a16="http://schemas.microsoft.com/office/drawing/2014/main" val="1818076290"/>
                    </a:ext>
                  </a:extLst>
                </a:gridCol>
              </a:tblGrid>
              <a:tr h="42541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Формулирование рынка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312290"/>
                  </a:ext>
                </a:extLst>
              </a:tr>
              <a:tr h="413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отрасль  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конечный потребитель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760046"/>
                  </a:ext>
                </a:extLst>
              </a:tr>
              <a:tr h="457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 Потребительский сектор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 Большие семьи</a:t>
                      </a:r>
                      <a:r>
                        <a:rPr lang="en-US" sz="1100" u="none" strike="noStrike" spc="0" baseline="0" dirty="0">
                          <a:effectLst/>
                        </a:rPr>
                        <a:t>,</a:t>
                      </a:r>
                      <a:r>
                        <a:rPr lang="ru-RU" sz="1100" u="none" strike="noStrike" spc="0" baseline="0" dirty="0">
                          <a:effectLst/>
                        </a:rPr>
                        <a:t> одинокие владельцы котят</a:t>
                      </a:r>
                      <a:r>
                        <a:rPr lang="en-US" sz="1100" u="none" strike="noStrike" spc="0" baseline="0" dirty="0">
                          <a:effectLst/>
                        </a:rPr>
                        <a:t>,</a:t>
                      </a:r>
                      <a:r>
                        <a:rPr lang="ru-RU" sz="1100" u="none" strike="noStrike" spc="0" baseline="0" dirty="0">
                          <a:effectLst/>
                        </a:rPr>
                        <a:t> от 18-60 лет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725250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география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конечный продукт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27345"/>
                  </a:ext>
                </a:extLst>
              </a:tr>
              <a:tr h="403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 Россия и СНГ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 Игровой</a:t>
                      </a:r>
                      <a:r>
                        <a:rPr lang="en-US" sz="1100" u="none" strike="noStrike" spc="0" baseline="0" dirty="0">
                          <a:effectLst/>
                        </a:rPr>
                        <a:t>,</a:t>
                      </a:r>
                      <a:r>
                        <a:rPr lang="ru-RU" sz="1100" u="none" strike="noStrike" spc="0" baseline="0" dirty="0">
                          <a:effectLst/>
                        </a:rPr>
                        <a:t> развивающий  коврик для котят 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446519"/>
                  </a:ext>
                </a:extLst>
              </a:tr>
              <a:tr h="3312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назвать рынок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861345"/>
                  </a:ext>
                </a:extLst>
              </a:tr>
              <a:tr h="4896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Онлайн продажи в маркетплейсах </a:t>
                      </a:r>
                      <a:r>
                        <a:rPr lang="en-US" sz="1100" u="none" strike="noStrike" spc="0" baseline="0" dirty="0">
                          <a:effectLst/>
                        </a:rPr>
                        <a:t>WB,</a:t>
                      </a:r>
                      <a:r>
                        <a:rPr lang="ru-RU" sz="1100" u="none" strike="noStrike" spc="0" baseline="0" dirty="0">
                          <a:effectLst/>
                        </a:rPr>
                        <a:t> Яндекс-Маркет</a:t>
                      </a:r>
                      <a:r>
                        <a:rPr lang="en-US" sz="1100" u="none" strike="noStrike" spc="0" baseline="0" dirty="0">
                          <a:effectLst/>
                        </a:rPr>
                        <a:t>,</a:t>
                      </a:r>
                      <a:r>
                        <a:rPr lang="ru-RU" sz="1100" u="none" strike="noStrike" spc="0" baseline="0" dirty="0">
                          <a:effectLst/>
                        </a:rPr>
                        <a:t> </a:t>
                      </a:r>
                      <a:r>
                        <a:rPr lang="en-US" sz="1100" u="none" strike="noStrike" spc="0" baseline="0" dirty="0">
                          <a:effectLst/>
                        </a:rPr>
                        <a:t>Ozon, VK </a:t>
                      </a:r>
                      <a:r>
                        <a:rPr lang="ru-RU" sz="1100" u="none" strike="noStrike" spc="0" baseline="0" dirty="0">
                          <a:effectLst/>
                        </a:rPr>
                        <a:t>и т</a:t>
                      </a:r>
                      <a:r>
                        <a:rPr lang="en-US" sz="1100" u="none" strike="noStrike" spc="0" baseline="0" dirty="0">
                          <a:effectLst/>
                        </a:rPr>
                        <a:t>.</a:t>
                      </a:r>
                      <a:r>
                        <a:rPr lang="ru-RU" sz="1100" u="none" strike="noStrike" spc="0" baseline="0" dirty="0">
                          <a:effectLst/>
                        </a:rPr>
                        <a:t>д</a:t>
                      </a:r>
                      <a:r>
                        <a:rPr lang="en-US" sz="1100" u="none" strike="noStrike" spc="0" baseline="0" dirty="0">
                          <a:effectLst/>
                        </a:rPr>
                        <a:t>.</a:t>
                      </a:r>
                      <a:r>
                        <a:rPr lang="ru-RU" sz="1100" u="none" strike="noStrike" spc="0" baseline="0" dirty="0">
                          <a:effectLst/>
                        </a:rPr>
                        <a:t> 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78101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B1A1A4A-5601-5AA0-C841-81E397A17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636393"/>
              </p:ext>
            </p:extLst>
          </p:nvPr>
        </p:nvGraphicFramePr>
        <p:xfrm>
          <a:off x="4926948" y="835979"/>
          <a:ext cx="1234097" cy="341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234097">
                  <a:extLst>
                    <a:ext uri="{9D8B030D-6E8A-4147-A177-3AD203B41FA5}">
                      <a16:colId xmlns:a16="http://schemas.microsoft.com/office/drawing/2014/main" val="347970302"/>
                    </a:ext>
                  </a:extLst>
                </a:gridCol>
              </a:tblGrid>
              <a:tr h="45634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Метод оценки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691185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сверху-вниз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259299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ТАМ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208953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5 млрд рублей 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506241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SAM</a:t>
                      </a:r>
                      <a:endParaRPr lang="en-US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451106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50 млн рублей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917888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SOM</a:t>
                      </a:r>
                      <a:endParaRPr lang="en-US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177536"/>
                  </a:ext>
                </a:extLst>
              </a:tr>
              <a:tr h="61172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2</a:t>
                      </a:r>
                      <a:r>
                        <a:rPr lang="en-US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,5 </a:t>
                      </a: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млн рублей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04167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8F6A07D-688C-4B3B-7BD4-1B2AEB3D9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29532"/>
              </p:ext>
            </p:extLst>
          </p:nvPr>
        </p:nvGraphicFramePr>
        <p:xfrm>
          <a:off x="6336000" y="835979"/>
          <a:ext cx="2707470" cy="1800143"/>
        </p:xfrm>
        <a:graphic>
          <a:graphicData uri="http://schemas.openxmlformats.org/drawingml/2006/table">
            <a:tbl>
              <a:tblPr bandRow="1"/>
              <a:tblGrid>
                <a:gridCol w="1353735">
                  <a:extLst>
                    <a:ext uri="{9D8B030D-6E8A-4147-A177-3AD203B41FA5}">
                      <a16:colId xmlns:a16="http://schemas.microsoft.com/office/drawing/2014/main" val="1045017119"/>
                    </a:ext>
                  </a:extLst>
                </a:gridCol>
                <a:gridCol w="1353735">
                  <a:extLst>
                    <a:ext uri="{9D8B030D-6E8A-4147-A177-3AD203B41FA5}">
                      <a16:colId xmlns:a16="http://schemas.microsoft.com/office/drawing/2014/main" val="4084404665"/>
                    </a:ext>
                  </a:extLst>
                </a:gridCol>
              </a:tblGrid>
              <a:tr h="3436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Итоги оценки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757614"/>
                  </a:ext>
                </a:extLst>
              </a:tr>
              <a:tr h="204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ТАМ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5 млрд рублей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292290"/>
                  </a:ext>
                </a:extLst>
              </a:tr>
              <a:tr h="2048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SAM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50 млн рублей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796009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SOM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2</a:t>
                      </a:r>
                      <a:r>
                        <a:rPr lang="en-US" sz="1100" u="none" strike="noStrike" dirty="0">
                          <a:effectLst/>
                        </a:rPr>
                        <a:t>,5 </a:t>
                      </a:r>
                      <a:r>
                        <a:rPr lang="ru-RU" sz="1100" u="none" strike="noStrike" dirty="0">
                          <a:effectLst/>
                        </a:rPr>
                        <a:t>млн рублей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497088"/>
                  </a:ext>
                </a:extLst>
              </a:tr>
              <a:tr h="2048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</a:rPr>
                        <a:t>Выручка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250 тысяч рублей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99951"/>
                  </a:ext>
                </a:extLst>
              </a:tr>
              <a:tr h="2048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</a:rPr>
                        <a:t>Прибыль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125 тысяч рублей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715573"/>
                  </a:ext>
                </a:extLst>
              </a:tr>
              <a:tr h="204846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Рентабельность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50%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66345"/>
                  </a:ext>
                </a:extLst>
              </a:tr>
              <a:tr h="219997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Окупаемость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52145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B46DF1A-2482-AE6E-4195-8A429C710377}"/>
              </a:ext>
            </a:extLst>
          </p:cNvPr>
          <p:cNvSpPr txBox="1"/>
          <p:nvPr/>
        </p:nvSpPr>
        <p:spPr>
          <a:xfrm>
            <a:off x="6336000" y="2772174"/>
            <a:ext cx="2707470" cy="86177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000" dirty="0"/>
              <a:t>TAM — это общий рынок решений;</a:t>
            </a:r>
          </a:p>
          <a:p>
            <a:pPr algn="just"/>
            <a:r>
              <a:rPr lang="ru-RU" sz="1000" dirty="0"/>
              <a:t>SAM — это доля рынка с учётом нашего бизнеса;</a:t>
            </a:r>
          </a:p>
          <a:p>
            <a:pPr algn="just"/>
            <a:r>
              <a:rPr lang="ru-RU" sz="1000" dirty="0"/>
              <a:t>SOM — наша доступная доля с учётом коммерческой модели и конкуренции.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8A648-9254-44F4-AB26-11C03D8F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00" y="106625"/>
            <a:ext cx="8520600" cy="572700"/>
          </a:xfrm>
        </p:spPr>
        <p:txBody>
          <a:bodyPr/>
          <a:lstStyle/>
          <a:p>
            <a:r>
              <a:rPr lang="ru" dirty="0"/>
              <a:t>Экономика проекта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067674-8217-46E8-B3FC-E24BF9CA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300" y="785275"/>
            <a:ext cx="8520600" cy="3416400"/>
          </a:xfrm>
        </p:spPr>
        <p:txBody>
          <a:bodyPr/>
          <a:lstStyle/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76% россиян имеют питомца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37% держат кошек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кошек в России на 15 млн больше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чем собак (33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против 18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,9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млн)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 = 41 млн человек держат кошек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цена ковриков на маркетплейсах 1220 рублей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1220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41=50 млрд рублей на коврики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TAM=5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 рублей общий рынок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продаж у конкурентов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SAM=50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= 500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 Объем рынка реального достижения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 1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2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млн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1ед-1000рублей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реализовать 500ед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– 500 человек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 реально могут купить 250 клиентов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год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выходит 250 тысяч рублей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4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F50E2-39A4-414A-A8E3-16FABBB6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9025"/>
            <a:ext cx="8520600" cy="572700"/>
          </a:xfrm>
        </p:spPr>
        <p:txBody>
          <a:bodyPr/>
          <a:lstStyle/>
          <a:p>
            <a:r>
              <a:rPr lang="ru" dirty="0"/>
              <a:t>Структура издержек и бизнес-модель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77328E-00B3-4BD8-B92C-9511E4CF1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24250"/>
            <a:ext cx="8520600" cy="3416400"/>
          </a:xfrm>
        </p:spPr>
        <p:txBody>
          <a:bodyPr/>
          <a:lstStyle/>
          <a:p>
            <a:pPr marL="11430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клиент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Одинокие люди 18-60 лет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большую часть времени находятся на работе и не могут проводить много времени с котенком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же покупателями могут являться семьи с 2-3 маленькими детьми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которых воспитание и игры с котенком будут затруднительны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большую часть времени они посвящают семье и работе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зарабатываем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продаже игровых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развивающих ковриков для котят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индивидуальные предпочтения клиентов (цвет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игрушек и т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11430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none" strike="noStrike" spc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продажи в маркетплейсах </a:t>
            </a:r>
            <a:r>
              <a:rPr lang="en-US" sz="1600" u="none" strike="noStrike" spc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WB,</a:t>
            </a:r>
            <a:r>
              <a:rPr lang="ru-RU" sz="1600" u="none" strike="noStrike" spc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Яндекс-Маркет</a:t>
            </a:r>
            <a:r>
              <a:rPr lang="en-US" sz="1600" u="none" strike="noStrike" spc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u="none" strike="noStrike" spc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none" strike="noStrike" spc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Ozon, VK </a:t>
            </a:r>
            <a:r>
              <a:rPr lang="ru-RU" sz="1600" u="none" strike="noStrike" spc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т</a:t>
            </a:r>
            <a:r>
              <a:rPr lang="en-US" sz="1600" u="none" strike="noStrike" spc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u="none" strike="noStrike" spc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600" u="none" strike="noStrike" spc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владельцы котят могут делиться отзывами и фотографиями своих питомцев на нашем коврике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1430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использовать бизнес модель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B2C (Business to Consumer)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продажу товаров и услуг физическим лицам или конечным потребителям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Поэтому мы будем продвигать свой продукт рекламой в интернете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рассчитанной на целевую аудиторию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зарабатывать положительные отзывы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качество и быстроту производства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i="0" u="none" strike="noStrike" spc="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6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C73D905-B1A4-4375-A3CF-9E7176E45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100" y="79675"/>
            <a:ext cx="8520600" cy="3416400"/>
          </a:xfrm>
        </p:spPr>
        <p:txBody>
          <a:bodyPr/>
          <a:lstStyle/>
          <a:p>
            <a:pPr marL="114300" indent="0" algn="l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издержек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Сырье и материалы:</a:t>
            </a:r>
          </a:p>
          <a:p>
            <a:pPr marL="114300" indent="0">
              <a:buNone/>
            </a:pP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Основа коврика (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случае драп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флис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полиэстер)</a:t>
            </a:r>
            <a:b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Покрытие коврика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(драп;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полиэстер, хлопчатобумажные ткани)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Развивающие элементы (игрушки, шуршащие элементы, мягкие мячики)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Производственные издержки:</a:t>
            </a:r>
          </a:p>
          <a:p>
            <a:pPr marL="114300" indent="0" algn="l">
              <a:buNone/>
            </a:pP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Оплата труда рабочих (швеи, раскройщики)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Расходы на электроэнергию, воду и отопление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Амортизация оборудования (швейные машины, резаки)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Маркетинговые и рекламные издержки:</a:t>
            </a:r>
          </a:p>
          <a:p>
            <a:pPr marL="114300" indent="0" algn="l">
              <a:buNone/>
            </a:pP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Реклама и продвижение в социальных сетях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Участие в выставках и ярмарках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Разработка и изготовление рекламных материалов (буклеты, плакаты)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Административные издержки:</a:t>
            </a:r>
          </a:p>
          <a:p>
            <a:pPr marL="114300" indent="0" algn="l">
              <a:buNone/>
            </a:pP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Зарплата административного персонала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Аренда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помещения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Офисные расходы (канцелярские товары, услуги связи)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Налоги и другие обязательные платежи.</a:t>
            </a:r>
            <a:b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Транспортные издержки (доставка продукции до клиентов).</a:t>
            </a:r>
          </a:p>
          <a:p>
            <a:pPr marL="11430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263259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1327</Words>
  <Application>Microsoft Office PowerPoint</Application>
  <PresentationFormat>On-screen Show (16:9)</PresentationFormat>
  <Paragraphs>96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Arial</vt:lpstr>
      <vt:lpstr>Calibri</vt:lpstr>
      <vt:lpstr>Simple Light</vt:lpstr>
      <vt:lpstr>1_Simple Light</vt:lpstr>
      <vt:lpstr>2_Simple Light</vt:lpstr>
      <vt:lpstr>Котячий мир</vt:lpstr>
      <vt:lpstr>Пользователь и его проблема</vt:lpstr>
      <vt:lpstr>Решение</vt:lpstr>
      <vt:lpstr>О проекте (Что есть сейчас?)</vt:lpstr>
      <vt:lpstr>Прототип коврика</vt:lpstr>
      <vt:lpstr>Экономика проекта: Рынок</vt:lpstr>
      <vt:lpstr>Экономика проекта</vt:lpstr>
      <vt:lpstr>Структура издержек и бизнес-модель</vt:lpstr>
      <vt:lpstr>PowerPoint Presentation</vt:lpstr>
      <vt:lpstr>PowerPoint Presentation</vt:lpstr>
      <vt:lpstr>Ценностное предложение</vt:lpstr>
      <vt:lpstr>Команда</vt:lpstr>
      <vt:lpstr>Вопросы к экспертам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Vadim</dc:creator>
  <cp:lastModifiedBy>Abdullah</cp:lastModifiedBy>
  <cp:revision>16</cp:revision>
  <dcterms:modified xsi:type="dcterms:W3CDTF">2023-11-24T10:36:54Z</dcterms:modified>
</cp:coreProperties>
</file>