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embeddedFontLst>
    <p:embeddedFont>
      <p:font typeface="Gilroy" pitchFamily="2" charset="-52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182" autoAdjust="0"/>
  </p:normalViewPr>
  <p:slideViewPr>
    <p:cSldViewPr snapToGrid="0">
      <p:cViewPr varScale="1">
        <p:scale>
          <a:sx n="66" d="100"/>
          <a:sy n="66" d="100"/>
        </p:scale>
        <p:origin x="894" y="66"/>
      </p:cViewPr>
      <p:guideLst>
        <p:guide orient="horz" pos="158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false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true">
            <a:spLocks noGrp="true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false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:notes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false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p:notes"/>
          <p:cNvSpPr txBox="true">
            <a:spLocks noGrp="true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e49c100d1_0_10:notes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false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e49c100d1_0_10:notes"/>
          <p:cNvSpPr txBox="true">
            <a:spLocks noGrp="true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e49c100d1_0_5:notes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false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e49c100d1_0_5:notes"/>
          <p:cNvSpPr txBox="true">
            <a:spLocks noGrp="true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e49c100d1_0_20:notes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false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e49c100d1_0_20:notes"/>
          <p:cNvSpPr txBox="true">
            <a:spLocks noGrp="true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e49c100d1_0_25:notes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false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e49c100d1_0_25:notes"/>
          <p:cNvSpPr txBox="true">
            <a:spLocks noGrp="true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e49c100d1_0_35:notes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false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e49c100d1_0_35:notes"/>
          <p:cNvSpPr txBox="true">
            <a:spLocks noGrp="true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Title slid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true">
            <a:spLocks noGrp="true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false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true">
            <a:spLocks noGrp="true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true">
            <a:spLocks noGrp="true"/>
          </p:cNvSpPr>
          <p:nvPr>
            <p:ph type="title" hasCustomPrompt="tru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false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true">
            <a:spLocks noGrp="true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Section header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true">
            <a:spLocks noGrp="true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matchingName="Title and body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true">
            <a:spLocks noGrp="true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true">
            <a:spLocks noGrp="true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matchingName="Title and two columns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true">
            <a:spLocks noGrp="true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true">
            <a:spLocks noGrp="true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true">
            <a:spLocks noGrp="true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Title 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true">
            <a:spLocks noGrp="true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true">
            <a:spLocks noGrp="true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fals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true">
            <a:spLocks noGrp="true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true">
            <a:spLocks noGrp="true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false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  <p:sp>
        <p:nvSpPr>
          <p:cNvPr id="37" name="Google Shape;37;p9"/>
          <p:cNvSpPr txBox="true">
            <a:spLocks noGrp="true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false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true">
            <a:spLocks noGrp="true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true">
            <a:spLocks noGrp="true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true">
            <a:spLocks noGrp="true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true">
            <a:spLocks noGrp="true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false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true">
            <a:spLocks noGrp="true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false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true">
            <a:spLocks noGrp="true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false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true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true">
            <a:spLocks noGrp="true"/>
          </p:cNvSpPr>
          <p:nvPr>
            <p:ph type="ctrTitle"/>
          </p:nvPr>
        </p:nvSpPr>
        <p:spPr>
          <a:xfrm>
            <a:off x="349250" y="1954530"/>
            <a:ext cx="6032500" cy="98044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false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 i="1" dirty="0">
                <a:solidFill>
                  <a:schemeClr val="tx1"/>
                </a:solidFill>
                <a:latin typeface="Times New Roman" panose="02020603050405020304" charset="0"/>
                <a:ea typeface="Arial" panose="020B0604020202020204"/>
                <a:cs typeface="Times New Roman" panose="02020603050405020304" charset="0"/>
              </a:rPr>
              <a:t>Котячий мир</a:t>
            </a:r>
            <a:endParaRPr sz="4700" i="1" dirty="0">
              <a:solidFill>
                <a:schemeClr val="tx1"/>
              </a:solidFill>
              <a:latin typeface="Times New Roman" panose="02020603050405020304" charset="0"/>
              <a:ea typeface="Arial" panose="020B0604020202020204"/>
              <a:cs typeface="Times New Roman" panose="02020603050405020304" charset="0"/>
            </a:endParaRPr>
          </a:p>
        </p:txBody>
      </p:sp>
      <p:sp>
        <p:nvSpPr>
          <p:cNvPr id="61" name="Google Shape;61;p14"/>
          <p:cNvSpPr txBox="true">
            <a:spLocks noGrp="true"/>
          </p:cNvSpPr>
          <p:nvPr>
            <p:ph type="subTitle" idx="1"/>
          </p:nvPr>
        </p:nvSpPr>
        <p:spPr>
          <a:xfrm>
            <a:off x="5451475" y="3284855"/>
            <a:ext cx="3584575" cy="541020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false">
            <a:normAutofit fontScale="80000"/>
          </a:bodyPr>
          <a:lstStyle/>
          <a:p>
            <a:pPr marL="0" lvl="0" indent="0" algn="l">
              <a:lnSpc>
                <a:spcPct val="90000"/>
              </a:lnSpc>
            </a:pPr>
            <a:r>
              <a:rPr lang="en-US" dirty="0">
                <a:latin typeface="Gilroy" panose="020B0604020202020204" charset="-52"/>
              </a:rPr>
              <a:t>Наставник: </a:t>
            </a:r>
            <a:r>
              <a:rPr lang="en-US" dirty="0">
                <a:latin typeface="Arial" panose="020B0604020202020204"/>
                <a:ea typeface="Arial" panose="020B0604020202020204"/>
                <a:cs typeface="Arial" panose="020B0604020202020204"/>
              </a:rPr>
              <a:t>Сивкова Т.Н </a:t>
            </a:r>
            <a:endParaRPr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6" name="Google Shape;60;p14"/>
          <p:cNvSpPr txBox="true"/>
          <p:nvPr/>
        </p:nvSpPr>
        <p:spPr>
          <a:xfrm>
            <a:off x="716135" y="1029435"/>
            <a:ext cx="5298981" cy="736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false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 panose="020B0604020202020204"/>
              <a:buNone/>
              <a:defRPr sz="5200" b="0" i="0" u="none" strike="noStrike" cap="none">
                <a:solidFill>
                  <a:schemeClr val="dk1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r>
              <a:rPr lang="ru-RU" sz="2400" dirty="0">
                <a:solidFill>
                  <a:schemeClr val="accent4"/>
                </a:solidFill>
                <a:latin typeface="Gilroy" panose="020B0604020202020204" charset="-52"/>
              </a:rPr>
              <a:t>Акселератор</a:t>
            </a:r>
            <a:endParaRPr lang="ru-RU" sz="2400" dirty="0">
              <a:solidFill>
                <a:schemeClr val="accent4"/>
              </a:solidFill>
              <a:latin typeface="Gilroy" panose="020B0604020202020204" charset="-52"/>
            </a:endParaRPr>
          </a:p>
          <a:p>
            <a:r>
              <a:rPr lang="ru-RU" sz="2400" dirty="0" err="1">
                <a:solidFill>
                  <a:schemeClr val="accent4"/>
                </a:solidFill>
                <a:latin typeface="Gilroy" panose="020B0604020202020204" charset="-52"/>
              </a:rPr>
              <a:t>АгроТехноУнивер</a:t>
            </a:r>
            <a:r>
              <a:rPr lang="ru-RU" sz="2400" dirty="0">
                <a:solidFill>
                  <a:schemeClr val="accent4"/>
                </a:solidFill>
                <a:latin typeface="Gilroy" panose="020B0604020202020204" charset="-52"/>
              </a:rPr>
              <a:t>. Осень 2023</a:t>
            </a:r>
            <a:endParaRPr lang="ru-RU" sz="2400" dirty="0">
              <a:solidFill>
                <a:schemeClr val="accent4"/>
              </a:solidFill>
              <a:latin typeface="Gilroy" panose="020B0604020202020204" charset="-52"/>
            </a:endParaRPr>
          </a:p>
        </p:txBody>
      </p:sp>
      <p:sp>
        <p:nvSpPr>
          <p:cNvPr id="5" name="Google Shape;61;p14"/>
          <p:cNvSpPr txBox="true"/>
          <p:nvPr/>
        </p:nvSpPr>
        <p:spPr>
          <a:xfrm>
            <a:off x="0" y="3927542"/>
            <a:ext cx="9144000" cy="12159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false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 panose="020B0604020202020204"/>
              <a:buNone/>
              <a:defRPr sz="2800" b="0" i="0" u="none" strike="noStrike" cap="none">
                <a:solidFill>
                  <a:schemeClr val="dk2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indent="0" algn="l"/>
            <a:r>
              <a:rPr lang="ru-RU" dirty="0"/>
              <a:t>Технологическое направление </a:t>
            </a:r>
            <a:endParaRPr lang="ru-RU" dirty="0">
              <a:highlight>
                <a:srgbClr val="FFFF00"/>
              </a:highlight>
            </a:endParaRPr>
          </a:p>
          <a:p>
            <a:pPr indent="-457200" algn="just">
              <a:buFont typeface="Arial" panose="020B0604020202020204" pitchFamily="34" charset="0"/>
              <a:buChar char="•"/>
            </a:pPr>
            <a:r>
              <a:rPr lang="ru-RU" dirty="0"/>
              <a:t>Нано-, </a:t>
            </a:r>
            <a:r>
              <a:rPr lang="ru-RU" dirty="0" err="1"/>
              <a:t>био</a:t>
            </a:r>
            <a:r>
              <a:rPr lang="ru-RU" dirty="0"/>
              <a:t>-, информационные, когнитивные технологии.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true">
            <a:spLocks noGrp="true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Пользователь и его проблема</a:t>
            </a:r>
            <a:endParaRPr dirty="0"/>
          </a:p>
        </p:txBody>
      </p:sp>
      <p:sp>
        <p:nvSpPr>
          <p:cNvPr id="68" name="Google Shape;68;p15"/>
          <p:cNvSpPr txBox="true">
            <a:spLocks noGrp="true"/>
          </p:cNvSpPr>
          <p:nvPr>
            <p:ph type="body" idx="1"/>
          </p:nvPr>
        </p:nvSpPr>
        <p:spPr>
          <a:xfrm>
            <a:off x="267335" y="1177925"/>
            <a:ext cx="5327015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	Владельцы котят, которые не могут достаточно много времени уделять своим питомцам, могут приобрести наш продукт, предотвращая разрушение  дома, проблем со здоровьем питомца, а также поведенческие деффекты, волнение и тревогу хозяина.</a:t>
            </a: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Рисунок 1"/>
          <p:cNvPicPr>
            <a:picLocks noChangeAspect="true"/>
          </p:cNvPicPr>
          <p:nvPr/>
        </p:nvPicPr>
        <p:blipFill rotWithShape="true">
          <a:blip r:embed="rId1"/>
          <a:srcRect l="12292" t="31040" r="17646"/>
          <a:stretch>
            <a:fillRect/>
          </a:stretch>
        </p:blipFill>
        <p:spPr>
          <a:xfrm>
            <a:off x="5981700" y="445135"/>
            <a:ext cx="2228215" cy="414909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true">
            <a:spLocks noGrp="true"/>
          </p:cNvSpPr>
          <p:nvPr>
            <p:ph type="title"/>
          </p:nvPr>
        </p:nvSpPr>
        <p:spPr>
          <a:xfrm>
            <a:off x="311785" y="189230"/>
            <a:ext cx="8520430" cy="645795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Решение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4" name="Google Shape;74;p16"/>
          <p:cNvSpPr txBox="true">
            <a:spLocks noGrp="true"/>
          </p:cNvSpPr>
          <p:nvPr>
            <p:ph type="body" idx="1"/>
          </p:nvPr>
        </p:nvSpPr>
        <p:spPr>
          <a:xfrm>
            <a:off x="311785" y="705485"/>
            <a:ext cx="5026025" cy="4023995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Наша команда решила разработать специальный коврик для котят, который будет выполнять в свою очередь сразу несколько функций: </a:t>
            </a: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развлекательный</a:t>
            </a: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антистресс</a:t>
            </a: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развивающий </a:t>
            </a: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>
              <a:lnSpc>
                <a:spcPct val="150000"/>
              </a:lnSpc>
            </a:pPr>
            <a:r>
              <a:rPr 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нюхательный, для развития органов чувств</a:t>
            </a: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>
              <a:lnSpc>
                <a:spcPct val="100000"/>
              </a:lnSpc>
              <a:buNone/>
            </a:pP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653087" y="1345932"/>
            <a:ext cx="2900363" cy="29003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true">
            <a:spLocks noGrp="true"/>
          </p:cNvSpPr>
          <p:nvPr>
            <p:ph type="title"/>
          </p:nvPr>
        </p:nvSpPr>
        <p:spPr>
          <a:xfrm>
            <a:off x="311785" y="231140"/>
            <a:ext cx="8520430" cy="507365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Аналоги решения</a:t>
            </a:r>
            <a:endParaRPr lang="en-US" sz="3200" dirty="0"/>
          </a:p>
        </p:txBody>
      </p:sp>
      <p:sp>
        <p:nvSpPr>
          <p:cNvPr id="80" name="Google Shape;80;p17"/>
          <p:cNvSpPr txBox="true">
            <a:spLocks noGrp="true"/>
          </p:cNvSpPr>
          <p:nvPr>
            <p:ph type="body" idx="1"/>
          </p:nvPr>
        </p:nvSpPr>
        <p:spPr>
          <a:xfrm>
            <a:off x="311785" y="784225"/>
            <a:ext cx="8520430" cy="989965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/>
          <a:p>
            <a:pPr marL="0" lvl="0" indent="0" algn="dist">
              <a:buNone/>
            </a:pPr>
            <a:r>
              <a:rPr lang="ru-RU" dirty="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	В отличие от альтернатив,наш продукт лучше тем,что он компактный , портативный,адаптирован именно для котят, экологичный и бюджетный.</a:t>
            </a:r>
            <a:endParaRPr lang="ru-RU" dirty="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2" name="Рисунок 1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4875530" y="2002790"/>
            <a:ext cx="3613150" cy="253459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true"/>
          </p:cNvPicPr>
          <p:nvPr/>
        </p:nvPicPr>
        <p:blipFill rotWithShape="true">
          <a:blip r:embed="rId2"/>
          <a:srcRect l="13636" t="20711" b="33619"/>
          <a:stretch>
            <a:fillRect/>
          </a:stretch>
        </p:blipFill>
        <p:spPr>
          <a:xfrm>
            <a:off x="675640" y="1774190"/>
            <a:ext cx="2910840" cy="27628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true">
            <a:spLocks noGrp="true"/>
          </p:cNvSpPr>
          <p:nvPr>
            <p:ph type="title"/>
          </p:nvPr>
        </p:nvSpPr>
        <p:spPr>
          <a:xfrm>
            <a:off x="305435" y="445135"/>
            <a:ext cx="4573905" cy="57277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Times New Roman" panose="02020603050405020304" charset="0"/>
                <a:cs typeface="Times New Roman" panose="02020603050405020304" charset="0"/>
              </a:rPr>
              <a:t>Команда</a:t>
            </a:r>
            <a:endParaRPr lang="en-US" sz="3200" dirty="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6" name="Google Shape;86;p18"/>
          <p:cNvSpPr txBox="true">
            <a:spLocks noGrp="true"/>
          </p:cNvSpPr>
          <p:nvPr>
            <p:ph type="body" idx="1"/>
          </p:nvPr>
        </p:nvSpPr>
        <p:spPr>
          <a:xfrm>
            <a:off x="246380" y="1152525"/>
            <a:ext cx="4520565" cy="34163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Батенков Юрий Александрович</a:t>
            </a:r>
            <a:endParaRPr lang="ru-RU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Ризванова Айгиза Рависовна</a:t>
            </a:r>
            <a:endParaRPr lang="ru-RU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Оборина Ирина Евгеньевна</a:t>
            </a:r>
            <a:endParaRPr lang="ru-RU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Козлова Кристина Викторовна</a:t>
            </a:r>
            <a:endParaRPr lang="ru-RU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Батуева София Игоревна</a:t>
            </a:r>
            <a:endParaRPr lang="ru-RU" dirty="0"/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dirty="0"/>
              <a:t>Трегубов Данил Сергеевич</a:t>
            </a:r>
            <a:endParaRPr lang="ru-RU" dirty="0"/>
          </a:p>
        </p:txBody>
      </p:sp>
      <p:pic>
        <p:nvPicPr>
          <p:cNvPr id="2" name="Изображение 1" descr="20231011_163657"/>
          <p:cNvPicPr>
            <a:picLocks noChangeAspect="true"/>
          </p:cNvPicPr>
          <p:nvPr/>
        </p:nvPicPr>
        <p:blipFill>
          <a:blip r:embed="rId1"/>
          <a:srcRect l="11894" r="5954"/>
          <a:stretch>
            <a:fillRect/>
          </a:stretch>
        </p:blipFill>
        <p:spPr>
          <a:xfrm rot="16200000" flipH="true">
            <a:off x="4878070" y="920750"/>
            <a:ext cx="4131945" cy="3460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true">
            <a:spLocks noGrp="true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latin typeface="Times New Roman" panose="02020603050405020304" charset="0"/>
                <a:cs typeface="Times New Roman" panose="02020603050405020304" charset="0"/>
              </a:rPr>
              <a:t>Вопросы к экспертам</a:t>
            </a:r>
            <a:endParaRPr lang="en-US" sz="32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92" name="Google Shape;92;p19"/>
          <p:cNvSpPr txBox="true">
            <a:spLocks noGrp="true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false">
            <a:norm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Есть ли у вас кошки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/</a:t>
            </a:r>
            <a:r>
              <a:rPr lang="ru-RU" sz="2000" dirty="0">
                <a:latin typeface="Times New Roman" panose="02020603050405020304" charset="0"/>
                <a:cs typeface="Times New Roman" panose="02020603050405020304" charset="0"/>
              </a:rPr>
              <a:t>котята </a:t>
            </a:r>
            <a:r>
              <a:rPr lang="en-US" sz="2000" dirty="0">
                <a:latin typeface="Times New Roman" panose="02020603050405020304" charset="0"/>
                <a:cs typeface="Times New Roman" panose="02020603050405020304" charset="0"/>
              </a:rPr>
              <a:t>?</a:t>
            </a:r>
            <a:endParaRPr 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Сколько времени вы уделяете своему питомцу?</a:t>
            </a:r>
            <a:endParaRPr lang="ru-RU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Хотели бы вы приобрести наш продукт?</a:t>
            </a:r>
            <a:endParaRPr lang="ru-RU" altLang="en-US" sz="2000" dirty="0">
              <a:latin typeface="Times New Roman" panose="02020603050405020304" charset="0"/>
              <a:cs typeface="Times New Roman" panose="02020603050405020304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</a:pPr>
            <a:r>
              <a:rPr lang="ru-RU" altLang="en-US" sz="2000" dirty="0">
                <a:latin typeface="Times New Roman" panose="02020603050405020304" charset="0"/>
                <a:cs typeface="Times New Roman" panose="02020603050405020304" charset="0"/>
              </a:rPr>
              <a:t>Есть ли у вашего питомца развивающие или развлекательтные игрушки?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true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ий текст 2"/>
          <p:cNvSpPr>
            <a:spLocks noGrp="true"/>
          </p:cNvSpPr>
          <p:nvPr>
            <p:ph type="body" idx="1"/>
          </p:nvPr>
        </p:nvSpPr>
        <p:spPr>
          <a:xfrm>
            <a:off x="311785" y="1760220"/>
            <a:ext cx="8520430" cy="2808605"/>
          </a:xfrm>
        </p:spPr>
        <p:txBody>
          <a:bodyPr/>
          <a:p>
            <a:pPr marL="114300" indent="0" algn="ctr">
              <a:buNone/>
            </a:pPr>
            <a:r>
              <a:rPr lang="ru-RU" altLang="en-US" sz="5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Спасибо за внимание!</a:t>
            </a:r>
            <a:endParaRPr lang="ru-RU" altLang="en-US" sz="5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1141</Words>
  <Application>WPS Presentation</Application>
  <PresentationFormat>Экран (16:9)</PresentationFormat>
  <Paragraphs>47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SimSun</vt:lpstr>
      <vt:lpstr>Wingdings</vt:lpstr>
      <vt:lpstr>Arial</vt:lpstr>
      <vt:lpstr>Gilroy</vt:lpstr>
      <vt:lpstr>ГОСТ тип А</vt:lpstr>
      <vt:lpstr>微软雅黑</vt:lpstr>
      <vt:lpstr>Arial Unicode MS</vt:lpstr>
      <vt:lpstr>Gilroy</vt:lpstr>
      <vt:lpstr>Complex</vt:lpstr>
      <vt:lpstr>Times New Roman</vt:lpstr>
      <vt:lpstr>ÇcÇePOP1ëÃW9</vt:lpstr>
      <vt:lpstr>Simple Light</vt:lpstr>
      <vt:lpstr>Котячий мир</vt:lpstr>
      <vt:lpstr>Пользователь и его проблема</vt:lpstr>
      <vt:lpstr>Решение</vt:lpstr>
      <vt:lpstr>Аналоги решения</vt:lpstr>
      <vt:lpstr>Команда</vt:lpstr>
      <vt:lpstr>Вопросы к экспертам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Vadim</dc:creator>
  <cp:lastModifiedBy>std</cp:lastModifiedBy>
  <cp:revision>15</cp:revision>
  <dcterms:created xsi:type="dcterms:W3CDTF">2023-10-11T13:19:43Z</dcterms:created>
  <dcterms:modified xsi:type="dcterms:W3CDTF">2023-10-11T13:19:43Z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1049-11.1.0.9719</vt:lpwstr>
  </property>
</Properties>
</file>