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5" r:id="rId8"/>
    <p:sldId id="262" r:id="rId9"/>
    <p:sldId id="260" r:id="rId10"/>
    <p:sldId id="263" r:id="rId11"/>
    <p:sldId id="264" r:id="rId12"/>
  </p:sldIdLst>
  <p:sldSz cx="12192000" cy="6858000"/>
  <p:notesSz cx="6858000" cy="9144000"/>
  <p:embeddedFontLst>
    <p:embeddedFont>
      <p:font typeface="Gill Sans" panose="020B0604020202020204" charset="0"/>
      <p:regular r:id="rId14"/>
      <p:bold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pRHXauHPVxd+LWgHWC3AIWVmX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18" y="3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97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ьный слайд">
  <p:cSld name="Фина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>
            <a:spLocks noGrp="1"/>
          </p:cNvSpPr>
          <p:nvPr>
            <p:ph type="pic" idx="2"/>
          </p:nvPr>
        </p:nvSpPr>
        <p:spPr>
          <a:xfrm>
            <a:off x="838200" y="1846239"/>
            <a:ext cx="3260347" cy="2645664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2"/>
          <p:cNvSpPr>
            <a:spLocks noGrp="1"/>
          </p:cNvSpPr>
          <p:nvPr>
            <p:ph type="pic" idx="3"/>
          </p:nvPr>
        </p:nvSpPr>
        <p:spPr>
          <a:xfrm>
            <a:off x="4464650" y="1846239"/>
            <a:ext cx="3262703" cy="2645664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2"/>
          <p:cNvSpPr>
            <a:spLocks noGrp="1"/>
          </p:cNvSpPr>
          <p:nvPr>
            <p:ph type="pic" idx="4"/>
          </p:nvPr>
        </p:nvSpPr>
        <p:spPr>
          <a:xfrm>
            <a:off x="8091102" y="1846239"/>
            <a:ext cx="3262703" cy="2645664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2"/>
          <p:cNvSpPr txBox="1"/>
          <p:nvPr/>
        </p:nvSpPr>
        <p:spPr>
          <a:xfrm>
            <a:off x="11663259" y="6385392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>
            <a:spLocks noGrp="1"/>
          </p:cNvSpPr>
          <p:nvPr>
            <p:ph type="pic" idx="5"/>
          </p:nvPr>
        </p:nvSpPr>
        <p:spPr>
          <a:xfrm>
            <a:off x="3176016" y="4016727"/>
            <a:ext cx="3260347" cy="2645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/>
          <p:nvPr/>
        </p:nvSpPr>
        <p:spPr>
          <a:xfrm>
            <a:off x="2008342" y="2108559"/>
            <a:ext cx="8080948" cy="120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ЕПЗ</a:t>
            </a: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 sz="4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9350936" y="5415401"/>
            <a:ext cx="25085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Дарья Фарафонова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00" y="399947"/>
            <a:ext cx="3140677" cy="123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/>
          <p:nvPr/>
        </p:nvSpPr>
        <p:spPr>
          <a:xfrm>
            <a:off x="6376400" y="3701553"/>
            <a:ext cx="2423475" cy="224428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387200" y="5297478"/>
            <a:ext cx="24226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Алан Иванов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6376400" y="5945838"/>
            <a:ext cx="24234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Александр Тихий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3309263" y="6005364"/>
            <a:ext cx="24234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Артём Филимонов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9243" y="650585"/>
            <a:ext cx="1881693" cy="73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0987" y="399947"/>
            <a:ext cx="3121025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0916" y="399947"/>
            <a:ext cx="1706537" cy="138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psv4.userapi.com/c237131/u434642343/docs/d51/072d9f6d5323/Izobrazhenie_PNG-3.png?extra=nGUyJsFdwUcs67IlEkbhZn2CHjrCjXAlVSljcVIYrBSRXgvo2b33Fxra0USy_nh-yM3-JSTZQaOVhEj1CPva2enmumzBaPI484fMtikO4peo55emUl-z4XPGzDnzNWXftqh69ccayBBHYDqnZ9aDO2eN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1"/>
          <a:stretch/>
        </p:blipFill>
        <p:spPr bwMode="auto">
          <a:xfrm>
            <a:off x="9115877" y="2978421"/>
            <a:ext cx="2330874" cy="2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2.userapi.com/impg/WGl0RIVV0VUGZShFU5VM9S0eO4xEJ3NrO5Sjsg/WlA08nHZbnU.jpg?size=618x753&amp;quality=95&amp;sign=00ba58e7abc2a31a017f2b6a52a95437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98" b="2582"/>
          <a:stretch/>
        </p:blipFill>
        <p:spPr bwMode="auto">
          <a:xfrm>
            <a:off x="901601" y="2816964"/>
            <a:ext cx="1764000" cy="22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205" b="100000" l="7289" r="953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839" y="3076877"/>
            <a:ext cx="2774500" cy="276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"/>
          <p:cNvSpPr txBox="1"/>
          <p:nvPr/>
        </p:nvSpPr>
        <p:spPr>
          <a:xfrm>
            <a:off x="838201" y="347646"/>
            <a:ext cx="3804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Кульминация</a:t>
            </a:r>
            <a:endParaRPr sz="3600" b="0" i="1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4" name="Google Shape;394;p8"/>
          <p:cNvPicPr preferRelativeResize="0"/>
          <p:nvPr/>
        </p:nvPicPr>
        <p:blipFill rotWithShape="1">
          <a:blip r:embed="rId4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8"/>
          <p:cNvSpPr/>
          <p:nvPr/>
        </p:nvSpPr>
        <p:spPr>
          <a:xfrm>
            <a:off x="3048000" y="1762390"/>
            <a:ext cx="6096000" cy="333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.</a:t>
            </a:r>
            <a:endParaRPr sz="18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8"/>
          <p:cNvCxnSpPr/>
          <p:nvPr/>
        </p:nvCxnSpPr>
        <p:spPr>
          <a:xfrm>
            <a:off x="924832" y="1285111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8"/>
          <p:cNvSpPr txBox="1"/>
          <p:nvPr/>
        </p:nvSpPr>
        <p:spPr>
          <a:xfrm>
            <a:off x="838201" y="813040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"/>
          <p:cNvSpPr/>
          <p:nvPr/>
        </p:nvSpPr>
        <p:spPr>
          <a:xfrm>
            <a:off x="5686238" y="3083944"/>
            <a:ext cx="4694700" cy="1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Быстрая и надёжная</a:t>
            </a:r>
            <a:r>
              <a:rPr lang="en-US" sz="1800" b="1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платформа с удобным функционалом, объединяющая все предложения производителей и поставщиков строительных материалов, изделий и конструкций со всей страны </a:t>
            </a:r>
            <a:endParaRPr sz="18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5647209" y="2399932"/>
            <a:ext cx="4857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Единая платформа закупок в строительстве это:</a:t>
            </a:r>
            <a:endParaRPr sz="20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838201" y="347646"/>
            <a:ext cx="6245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Описание сути StartUp</a:t>
            </a:r>
            <a:endParaRPr sz="36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93" name="Google Shape;193;p2"/>
          <p:cNvCxnSpPr/>
          <p:nvPr/>
        </p:nvCxnSpPr>
        <p:spPr>
          <a:xfrm>
            <a:off x="924832" y="1302509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" name="Google Shape;194;p2"/>
          <p:cNvPicPr preferRelativeResize="0"/>
          <p:nvPr/>
        </p:nvPicPr>
        <p:blipFill rotWithShape="1">
          <a:blip r:embed="rId4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 descr="https://abrakadabra.fun/uploads/posts/2022-03/1647525381_7-abrakadabra-fun-p-kontur-karti-rossii-na-prozrachnom-fone-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8885" y="3003342"/>
            <a:ext cx="2481332" cy="137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2"/>
          <p:cNvGrpSpPr/>
          <p:nvPr/>
        </p:nvGrpSpPr>
        <p:grpSpPr>
          <a:xfrm>
            <a:off x="1936943" y="2409030"/>
            <a:ext cx="3430490" cy="2567891"/>
            <a:chOff x="1732572" y="2188219"/>
            <a:chExt cx="4540688" cy="3398929"/>
          </a:xfrm>
        </p:grpSpPr>
        <p:sp>
          <p:nvSpPr>
            <p:cNvPr id="197" name="Google Shape;197;p2"/>
            <p:cNvSpPr/>
            <p:nvPr/>
          </p:nvSpPr>
          <p:spPr>
            <a:xfrm>
              <a:off x="2298996" y="2296350"/>
              <a:ext cx="3592119" cy="171600"/>
            </a:xfrm>
            <a:prstGeom prst="roundRect">
              <a:avLst>
                <a:gd name="adj" fmla="val 50000"/>
              </a:avLst>
            </a:prstGeom>
            <a:noFill/>
            <a:ln w="31750" cap="flat" cmpd="sng">
              <a:solidFill>
                <a:srgbClr val="1540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2"/>
            <p:cNvGrpSpPr/>
            <p:nvPr/>
          </p:nvGrpSpPr>
          <p:grpSpPr>
            <a:xfrm>
              <a:off x="1732572" y="2188219"/>
              <a:ext cx="4540688" cy="3398929"/>
              <a:chOff x="1732572" y="2188219"/>
              <a:chExt cx="4540688" cy="3398929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1732572" y="2188219"/>
                <a:ext cx="4540688" cy="3398929"/>
              </a:xfrm>
              <a:prstGeom prst="roundRect">
                <a:avLst>
                  <a:gd name="adj" fmla="val 4006"/>
                </a:avLst>
              </a:prstGeom>
              <a:noFill/>
              <a:ln w="31750" cap="flat" cmpd="sng">
                <a:solidFill>
                  <a:srgbClr val="1540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0" name="Google Shape;200;p2"/>
              <p:cNvCxnSpPr/>
              <p:nvPr/>
            </p:nvCxnSpPr>
            <p:spPr>
              <a:xfrm rot="10800000">
                <a:off x="1793615" y="2371584"/>
                <a:ext cx="11564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34D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201" name="Google Shape;201;p2"/>
              <p:cNvCxnSpPr/>
              <p:nvPr/>
            </p:nvCxnSpPr>
            <p:spPr>
              <a:xfrm>
                <a:off x="1943947" y="2371584"/>
                <a:ext cx="11564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34D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pic>
            <p:nvPicPr>
              <p:cNvPr id="202" name="Google Shape;202;p2" descr="релоад значок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103192" y="2296350"/>
                <a:ext cx="152198" cy="1521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934721" y="2258249"/>
                <a:ext cx="248287" cy="247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04" name="Google Shape;204;p2" descr="Знак местоположения бесплатно иконк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87743" y="3945772"/>
            <a:ext cx="113930" cy="1139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"/>
          <p:cNvSpPr/>
          <p:nvPr/>
        </p:nvSpPr>
        <p:spPr>
          <a:xfrm>
            <a:off x="2668552" y="2757877"/>
            <a:ext cx="967800" cy="1067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154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" descr="Символ контура кирпичей внутри круга – Бесплатные иконки: знаки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36136" y="2825461"/>
            <a:ext cx="218764" cy="218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2"/>
          <p:cNvGrpSpPr/>
          <p:nvPr/>
        </p:nvGrpSpPr>
        <p:grpSpPr>
          <a:xfrm>
            <a:off x="3325640" y="3025612"/>
            <a:ext cx="259690" cy="270720"/>
            <a:chOff x="3440049" y="2672519"/>
            <a:chExt cx="453053" cy="472296"/>
          </a:xfrm>
        </p:grpSpPr>
        <p:pic>
          <p:nvPicPr>
            <p:cNvPr id="208" name="Google Shape;20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40049" y="2672519"/>
              <a:ext cx="425665" cy="383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" descr="Проверенный символ – Бесплатные иконки: знаки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27605" y="2979318"/>
              <a:ext cx="165497" cy="1654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0" name="Google Shape;210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66278" y="3313099"/>
            <a:ext cx="167578" cy="18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 descr="Иконка корзина, тележка, покупки, пустая корзина, shoping, cart, размер  64x64 | id49955 | iconbird.com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05262" y="3560855"/>
            <a:ext cx="203061" cy="203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"/>
          <p:cNvCxnSpPr/>
          <p:nvPr/>
        </p:nvCxnSpPr>
        <p:spPr>
          <a:xfrm>
            <a:off x="3032250" y="2862711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2"/>
          <p:cNvCxnSpPr/>
          <p:nvPr/>
        </p:nvCxnSpPr>
        <p:spPr>
          <a:xfrm>
            <a:off x="3032250" y="2926049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2"/>
          <p:cNvCxnSpPr/>
          <p:nvPr/>
        </p:nvCxnSpPr>
        <p:spPr>
          <a:xfrm>
            <a:off x="3032250" y="2992421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2"/>
          <p:cNvCxnSpPr/>
          <p:nvPr/>
        </p:nvCxnSpPr>
        <p:spPr>
          <a:xfrm>
            <a:off x="2810385" y="3085484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2"/>
          <p:cNvCxnSpPr/>
          <p:nvPr/>
        </p:nvCxnSpPr>
        <p:spPr>
          <a:xfrm>
            <a:off x="2810385" y="3148821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"/>
          <p:cNvCxnSpPr/>
          <p:nvPr/>
        </p:nvCxnSpPr>
        <p:spPr>
          <a:xfrm>
            <a:off x="2810385" y="3215194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2"/>
          <p:cNvCxnSpPr/>
          <p:nvPr/>
        </p:nvCxnSpPr>
        <p:spPr>
          <a:xfrm>
            <a:off x="3034888" y="3338098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2"/>
          <p:cNvCxnSpPr/>
          <p:nvPr/>
        </p:nvCxnSpPr>
        <p:spPr>
          <a:xfrm>
            <a:off x="3034888" y="3401436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2"/>
          <p:cNvCxnSpPr/>
          <p:nvPr/>
        </p:nvCxnSpPr>
        <p:spPr>
          <a:xfrm>
            <a:off x="3034888" y="3467808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2"/>
          <p:cNvCxnSpPr/>
          <p:nvPr/>
        </p:nvCxnSpPr>
        <p:spPr>
          <a:xfrm>
            <a:off x="2807747" y="3592183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"/>
          <p:cNvCxnSpPr/>
          <p:nvPr/>
        </p:nvCxnSpPr>
        <p:spPr>
          <a:xfrm>
            <a:off x="2807747" y="3655520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2"/>
          <p:cNvCxnSpPr/>
          <p:nvPr/>
        </p:nvCxnSpPr>
        <p:spPr>
          <a:xfrm>
            <a:off x="2807747" y="3721892"/>
            <a:ext cx="449100" cy="0"/>
          </a:xfrm>
          <a:prstGeom prst="straightConnector1">
            <a:avLst/>
          </a:prstGeom>
          <a:noFill/>
          <a:ln w="22225" cap="rnd" cmpd="sng">
            <a:solidFill>
              <a:srgbClr val="234D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2"/>
          <p:cNvSpPr txBox="1"/>
          <p:nvPr/>
        </p:nvSpPr>
        <p:spPr>
          <a:xfrm>
            <a:off x="2364797" y="2449387"/>
            <a:ext cx="106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https://xxxxx</a:t>
            </a:r>
            <a:endParaRPr sz="800" b="0" i="0" u="none" strike="noStrike" cap="none">
              <a:solidFill>
                <a:srgbClr val="154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 txBox="1"/>
          <p:nvPr/>
        </p:nvSpPr>
        <p:spPr>
          <a:xfrm>
            <a:off x="838201" y="830438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"/>
          <p:cNvSpPr txBox="1"/>
          <p:nvPr/>
        </p:nvSpPr>
        <p:spPr>
          <a:xfrm>
            <a:off x="1144956" y="2469049"/>
            <a:ext cx="5694376" cy="4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Быстрый и доступный поиск товара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1141285" y="4476728"/>
            <a:ext cx="3182344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Предоставлется информация о цене и характеристиках товара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144956" y="4215722"/>
            <a:ext cx="48133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Подробная информации о товаре 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6899464" y="4459189"/>
            <a:ext cx="4977904" cy="9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637D9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Онлайн-система позволяет повысить скорость обработки заказов за счет автоматизации основных процессов оформления заказа</a:t>
            </a:r>
            <a:endParaRPr sz="16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6895793" y="4150648"/>
            <a:ext cx="5588370" cy="4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Быстрая и удобная обработка заявок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6888765" y="2469049"/>
            <a:ext cx="2626343" cy="4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Гарантия сайта 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634314" y="4436663"/>
            <a:ext cx="80131" cy="80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40" name="Google Shape;240;p3"/>
          <p:cNvGrpSpPr/>
          <p:nvPr/>
        </p:nvGrpSpPr>
        <p:grpSpPr>
          <a:xfrm>
            <a:off x="6150293" y="4260955"/>
            <a:ext cx="745500" cy="745500"/>
            <a:chOff x="6955002" y="3419849"/>
            <a:chExt cx="745500" cy="745500"/>
          </a:xfrm>
        </p:grpSpPr>
        <p:sp>
          <p:nvSpPr>
            <p:cNvPr id="241" name="Google Shape;241;p3"/>
            <p:cNvSpPr/>
            <p:nvPr/>
          </p:nvSpPr>
          <p:spPr>
            <a:xfrm>
              <a:off x="6955002" y="3419849"/>
              <a:ext cx="745500" cy="745500"/>
            </a:xfrm>
            <a:prstGeom prst="ellipse">
              <a:avLst/>
            </a:prstGeom>
            <a:solidFill>
              <a:srgbClr val="154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95504" y="3556577"/>
              <a:ext cx="475195" cy="4751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3"/>
          <p:cNvSpPr txBox="1"/>
          <p:nvPr/>
        </p:nvSpPr>
        <p:spPr>
          <a:xfrm>
            <a:off x="838201" y="347646"/>
            <a:ext cx="61478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Желания потребителя</a:t>
            </a:r>
            <a:endParaRPr sz="36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p3"/>
          <p:cNvPicPr preferRelativeResize="0"/>
          <p:nvPr/>
        </p:nvPicPr>
        <p:blipFill rotWithShape="1">
          <a:blip r:embed="rId5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"/>
          <p:cNvSpPr txBox="1"/>
          <p:nvPr/>
        </p:nvSpPr>
        <p:spPr>
          <a:xfrm>
            <a:off x="1146921" y="2677978"/>
            <a:ext cx="5245422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Создаётся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удобный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функционал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поиска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необходимой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продукции</a:t>
            </a:r>
            <a:r>
              <a:rPr lang="en-US" sz="1600" b="0" i="0" u="none" strike="noStrike" cap="none" dirty="0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3"/>
          <p:cNvGrpSpPr/>
          <p:nvPr/>
        </p:nvGrpSpPr>
        <p:grpSpPr>
          <a:xfrm>
            <a:off x="361988" y="2547896"/>
            <a:ext cx="745604" cy="745604"/>
            <a:chOff x="6955001" y="1961241"/>
            <a:chExt cx="745604" cy="745604"/>
          </a:xfrm>
        </p:grpSpPr>
        <p:sp>
          <p:nvSpPr>
            <p:cNvPr id="247" name="Google Shape;247;p3"/>
            <p:cNvSpPr/>
            <p:nvPr/>
          </p:nvSpPr>
          <p:spPr>
            <a:xfrm>
              <a:off x="6955001" y="1961241"/>
              <a:ext cx="745604" cy="745604"/>
            </a:xfrm>
            <a:prstGeom prst="ellipse">
              <a:avLst/>
            </a:prstGeom>
            <a:solidFill>
              <a:srgbClr val="154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289667" y="2146444"/>
              <a:ext cx="237598" cy="237598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" name="Google Shape;249;p3"/>
            <p:cNvCxnSpPr>
              <a:stCxn id="248" idx="3"/>
            </p:cNvCxnSpPr>
            <p:nvPr/>
          </p:nvCxnSpPr>
          <p:spPr>
            <a:xfrm flipH="1">
              <a:off x="7166662" y="2349247"/>
              <a:ext cx="157800" cy="161400"/>
            </a:xfrm>
            <a:prstGeom prst="straightConnector1">
              <a:avLst/>
            </a:prstGeom>
            <a:noFill/>
            <a:ln w="317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0" name="Google Shape;250;p3"/>
          <p:cNvSpPr/>
          <p:nvPr/>
        </p:nvSpPr>
        <p:spPr>
          <a:xfrm>
            <a:off x="361988" y="4254140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1" name="Google Shape;251;p3"/>
          <p:cNvGrpSpPr/>
          <p:nvPr/>
        </p:nvGrpSpPr>
        <p:grpSpPr>
          <a:xfrm>
            <a:off x="6146848" y="2547896"/>
            <a:ext cx="745604" cy="745604"/>
            <a:chOff x="1132357" y="4951053"/>
            <a:chExt cx="745604" cy="745604"/>
          </a:xfrm>
        </p:grpSpPr>
        <p:sp>
          <p:nvSpPr>
            <p:cNvPr id="252" name="Google Shape;252;p3"/>
            <p:cNvSpPr/>
            <p:nvPr/>
          </p:nvSpPr>
          <p:spPr>
            <a:xfrm>
              <a:off x="1132357" y="4951053"/>
              <a:ext cx="745604" cy="745604"/>
            </a:xfrm>
            <a:prstGeom prst="ellipse">
              <a:avLst/>
            </a:prstGeom>
            <a:solidFill>
              <a:srgbClr val="154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" name="Google Shape;253;p3"/>
            <p:cNvCxnSpPr/>
            <p:nvPr/>
          </p:nvCxnSpPr>
          <p:spPr>
            <a:xfrm>
              <a:off x="1377852" y="5317144"/>
              <a:ext cx="115831" cy="129540"/>
            </a:xfrm>
            <a:prstGeom prst="straightConnector1">
              <a:avLst/>
            </a:pr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3"/>
            <p:cNvCxnSpPr/>
            <p:nvPr/>
          </p:nvCxnSpPr>
          <p:spPr>
            <a:xfrm flipH="1">
              <a:off x="1501818" y="5187604"/>
              <a:ext cx="202803" cy="259080"/>
            </a:xfrm>
            <a:prstGeom prst="straightConnector1">
              <a:avLst/>
            </a:prstGeom>
            <a:noFill/>
            <a:ln w="41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5" name="Google Shape;255;p3"/>
          <p:cNvSpPr/>
          <p:nvPr/>
        </p:nvSpPr>
        <p:spPr>
          <a:xfrm>
            <a:off x="6895793" y="2724149"/>
            <a:ext cx="402784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Размещается только сертифицированная продукция </a:t>
            </a:r>
            <a:endParaRPr sz="16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3"/>
          <p:cNvCxnSpPr/>
          <p:nvPr/>
        </p:nvCxnSpPr>
        <p:spPr>
          <a:xfrm>
            <a:off x="924832" y="1263663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3"/>
          <p:cNvSpPr txBox="1"/>
          <p:nvPr/>
        </p:nvSpPr>
        <p:spPr>
          <a:xfrm>
            <a:off x="838201" y="791592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 txBox="1"/>
          <p:nvPr/>
        </p:nvSpPr>
        <p:spPr>
          <a:xfrm>
            <a:off x="838201" y="347646"/>
            <a:ext cx="5793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«Боль» потребителя</a:t>
            </a:r>
            <a:endParaRPr sz="36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6" name="Google Shape;266;p4"/>
          <p:cNvPicPr preferRelativeResize="0"/>
          <p:nvPr/>
        </p:nvPicPr>
        <p:blipFill rotWithShape="1">
          <a:blip r:embed="rId4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 txBox="1"/>
          <p:nvPr/>
        </p:nvSpPr>
        <p:spPr>
          <a:xfrm>
            <a:off x="3734988" y="2581057"/>
            <a:ext cx="6738584" cy="48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Трата времени на поиск продукции в разных источниках</a:t>
            </a:r>
            <a:endParaRPr sz="18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3951315" y="4793039"/>
            <a:ext cx="4442882" cy="5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Расход времени на обработку заявок</a:t>
            </a:r>
            <a:endParaRPr sz="18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 txBox="1"/>
          <p:nvPr/>
        </p:nvSpPr>
        <p:spPr>
          <a:xfrm>
            <a:off x="3734988" y="3675838"/>
            <a:ext cx="7443021" cy="5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Потеря времени на создание заявок для получение информации </a:t>
            </a:r>
            <a:endParaRPr sz="18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4"/>
          <p:cNvGrpSpPr/>
          <p:nvPr/>
        </p:nvGrpSpPr>
        <p:grpSpPr>
          <a:xfrm>
            <a:off x="3107931" y="2251839"/>
            <a:ext cx="870341" cy="745500"/>
            <a:chOff x="3107931" y="2035529"/>
            <a:chExt cx="870341" cy="745500"/>
          </a:xfrm>
        </p:grpSpPr>
        <p:cxnSp>
          <p:nvCxnSpPr>
            <p:cNvPr id="271" name="Google Shape;271;p4"/>
            <p:cNvCxnSpPr/>
            <p:nvPr/>
          </p:nvCxnSpPr>
          <p:spPr>
            <a:xfrm rot="10800000">
              <a:off x="3917072" y="2549494"/>
              <a:ext cx="61200" cy="515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2" name="Google Shape;272;p4"/>
            <p:cNvSpPr/>
            <p:nvPr/>
          </p:nvSpPr>
          <p:spPr>
            <a:xfrm>
              <a:off x="3107931" y="2035529"/>
              <a:ext cx="745500" cy="745500"/>
            </a:xfrm>
            <a:prstGeom prst="ellipse">
              <a:avLst/>
            </a:prstGeom>
            <a:solidFill>
              <a:srgbClr val="154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3" name="Google Shape;273;p4"/>
            <p:cNvCxnSpPr>
              <a:endCxn id="274" idx="2"/>
            </p:cNvCxnSpPr>
            <p:nvPr/>
          </p:nvCxnSpPr>
          <p:spPr>
            <a:xfrm rot="10800000">
              <a:off x="3388594" y="2345217"/>
              <a:ext cx="35400" cy="30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4"/>
            <p:cNvCxnSpPr/>
            <p:nvPr/>
          </p:nvCxnSpPr>
          <p:spPr>
            <a:xfrm rot="10800000">
              <a:off x="3538306" y="2280029"/>
              <a:ext cx="0" cy="65189"/>
            </a:xfrm>
            <a:prstGeom prst="straightConnector1">
              <a:avLst/>
            </a:pr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4" name="Google Shape;274;p4"/>
            <p:cNvSpPr/>
            <p:nvPr/>
          </p:nvSpPr>
          <p:spPr>
            <a:xfrm>
              <a:off x="3388594" y="2200480"/>
              <a:ext cx="299424" cy="289474"/>
            </a:xfrm>
            <a:prstGeom prst="ellipse">
              <a:avLst/>
            </a:prstGeom>
            <a:noFill/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" name="Google Shape;276;p4"/>
            <p:cNvCxnSpPr>
              <a:stCxn id="274" idx="3"/>
            </p:cNvCxnSpPr>
            <p:nvPr/>
          </p:nvCxnSpPr>
          <p:spPr>
            <a:xfrm flipH="1">
              <a:off x="3233544" y="2447562"/>
              <a:ext cx="198900" cy="196800"/>
            </a:xfrm>
            <a:prstGeom prst="straightConnector1">
              <a:avLst/>
            </a:prstGeom>
            <a:noFill/>
            <a:ln w="34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4"/>
            <p:cNvCxnSpPr/>
            <p:nvPr/>
          </p:nvCxnSpPr>
          <p:spPr>
            <a:xfrm rot="10800000">
              <a:off x="3647918" y="2345398"/>
              <a:ext cx="35273" cy="222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4"/>
            <p:cNvCxnSpPr>
              <a:stCxn id="274" idx="4"/>
              <a:endCxn id="274" idx="0"/>
            </p:cNvCxnSpPr>
            <p:nvPr/>
          </p:nvCxnSpPr>
          <p:spPr>
            <a:xfrm rot="10800000">
              <a:off x="3538306" y="2200454"/>
              <a:ext cx="0" cy="28950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4"/>
            <p:cNvCxnSpPr/>
            <p:nvPr/>
          </p:nvCxnSpPr>
          <p:spPr>
            <a:xfrm rot="10800000">
              <a:off x="3539299" y="2447562"/>
              <a:ext cx="0" cy="3600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4"/>
            <p:cNvCxnSpPr/>
            <p:nvPr/>
          </p:nvCxnSpPr>
          <p:spPr>
            <a:xfrm flipH="1">
              <a:off x="3540514" y="2345217"/>
              <a:ext cx="38430" cy="1"/>
            </a:xfrm>
            <a:prstGeom prst="straightConnector1">
              <a:avLst/>
            </a:pr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4"/>
            <p:cNvCxnSpPr/>
            <p:nvPr/>
          </p:nvCxnSpPr>
          <p:spPr>
            <a:xfrm rot="10800000" flipH="1">
              <a:off x="3233517" y="2511650"/>
              <a:ext cx="137178" cy="137718"/>
            </a:xfrm>
            <a:prstGeom prst="straightConnector1">
              <a:avLst/>
            </a:prstGeom>
            <a:noFill/>
            <a:ln w="60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2" name="Google Shape;282;p4"/>
          <p:cNvGrpSpPr/>
          <p:nvPr/>
        </p:nvGrpSpPr>
        <p:grpSpPr>
          <a:xfrm>
            <a:off x="3101580" y="3362389"/>
            <a:ext cx="745500" cy="745500"/>
            <a:chOff x="1570663" y="3143429"/>
            <a:chExt cx="745500" cy="745500"/>
          </a:xfrm>
        </p:grpSpPr>
        <p:sp>
          <p:nvSpPr>
            <p:cNvPr id="283" name="Google Shape;283;p4"/>
            <p:cNvSpPr/>
            <p:nvPr/>
          </p:nvSpPr>
          <p:spPr>
            <a:xfrm>
              <a:off x="1570663" y="3143429"/>
              <a:ext cx="745500" cy="745500"/>
            </a:xfrm>
            <a:prstGeom prst="ellipse">
              <a:avLst/>
            </a:prstGeom>
            <a:solidFill>
              <a:srgbClr val="154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 flipH="1">
              <a:off x="1773203" y="3303233"/>
              <a:ext cx="347688" cy="418649"/>
            </a:xfrm>
            <a:prstGeom prst="snip1Rect">
              <a:avLst>
                <a:gd name="adj" fmla="val 0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Google Shape;285;p4"/>
            <p:cNvCxnSpPr/>
            <p:nvPr/>
          </p:nvCxnSpPr>
          <p:spPr>
            <a:xfrm>
              <a:off x="1846283" y="3394938"/>
              <a:ext cx="208249" cy="0"/>
            </a:xfrm>
            <a:prstGeom prst="straightConnector1">
              <a:avLst/>
            </a:pr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p4"/>
            <p:cNvCxnSpPr/>
            <p:nvPr/>
          </p:nvCxnSpPr>
          <p:spPr>
            <a:xfrm>
              <a:off x="1850163" y="3461201"/>
              <a:ext cx="208249" cy="0"/>
            </a:xfrm>
            <a:prstGeom prst="straightConnector1">
              <a:avLst/>
            </a:pr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4"/>
            <p:cNvCxnSpPr/>
            <p:nvPr/>
          </p:nvCxnSpPr>
          <p:spPr>
            <a:xfrm>
              <a:off x="1850162" y="3524027"/>
              <a:ext cx="208249" cy="0"/>
            </a:xfrm>
            <a:prstGeom prst="straightConnector1">
              <a:avLst/>
            </a:pr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4"/>
            <p:cNvCxnSpPr/>
            <p:nvPr/>
          </p:nvCxnSpPr>
          <p:spPr>
            <a:xfrm>
              <a:off x="1850161" y="3589248"/>
              <a:ext cx="208249" cy="0"/>
            </a:xfrm>
            <a:prstGeom prst="straightConnector1">
              <a:avLst/>
            </a:pr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9" name="Google Shape;289;p4"/>
            <p:cNvCxnSpPr/>
            <p:nvPr/>
          </p:nvCxnSpPr>
          <p:spPr>
            <a:xfrm>
              <a:off x="1864182" y="3323553"/>
              <a:ext cx="149712" cy="0"/>
            </a:xfrm>
            <a:prstGeom prst="straightConnector1">
              <a:avLst/>
            </a:prstGeom>
            <a:noFill/>
            <a:ln w="476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4"/>
            <p:cNvCxnSpPr/>
            <p:nvPr/>
          </p:nvCxnSpPr>
          <p:spPr>
            <a:xfrm rot="10800000">
              <a:off x="1940560" y="3280507"/>
              <a:ext cx="5081" cy="31390"/>
            </a:xfrm>
            <a:prstGeom prst="straightConnector1">
              <a:avLst/>
            </a:prstGeom>
            <a:noFill/>
            <a:ln w="63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4"/>
            <p:cNvCxnSpPr/>
            <p:nvPr/>
          </p:nvCxnSpPr>
          <p:spPr>
            <a:xfrm>
              <a:off x="1846283" y="3660368"/>
              <a:ext cx="208249" cy="0"/>
            </a:xfrm>
            <a:prstGeom prst="straightConnector1">
              <a:avLst/>
            </a:pr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2" name="Google Shape;292;p4"/>
          <p:cNvGrpSpPr/>
          <p:nvPr/>
        </p:nvGrpSpPr>
        <p:grpSpPr>
          <a:xfrm>
            <a:off x="3101058" y="4467462"/>
            <a:ext cx="766786" cy="772764"/>
            <a:chOff x="3094719" y="5199965"/>
            <a:chExt cx="766786" cy="772764"/>
          </a:xfrm>
        </p:grpSpPr>
        <p:sp>
          <p:nvSpPr>
            <p:cNvPr id="293" name="Google Shape;293;p4"/>
            <p:cNvSpPr/>
            <p:nvPr/>
          </p:nvSpPr>
          <p:spPr>
            <a:xfrm>
              <a:off x="3101592" y="5209054"/>
              <a:ext cx="745500" cy="745500"/>
            </a:xfrm>
            <a:prstGeom prst="ellipse">
              <a:avLst/>
            </a:prstGeom>
            <a:solidFill>
              <a:srgbClr val="154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 rot="-2700000">
              <a:off x="3209668" y="5320892"/>
              <a:ext cx="540000" cy="5400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 rot="8100000">
              <a:off x="3206557" y="5311803"/>
              <a:ext cx="540000" cy="5400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6" name="Google Shape;296;p4"/>
            <p:cNvGrpSpPr/>
            <p:nvPr/>
          </p:nvGrpSpPr>
          <p:grpSpPr>
            <a:xfrm>
              <a:off x="3353263" y="5424642"/>
              <a:ext cx="246588" cy="332500"/>
              <a:chOff x="1693972" y="5367866"/>
              <a:chExt cx="347688" cy="418649"/>
            </a:xfrm>
          </p:grpSpPr>
          <p:sp>
            <p:nvSpPr>
              <p:cNvPr id="297" name="Google Shape;297;p4"/>
              <p:cNvSpPr/>
              <p:nvPr/>
            </p:nvSpPr>
            <p:spPr>
              <a:xfrm flipH="1">
                <a:off x="1693972" y="5367866"/>
                <a:ext cx="347688" cy="418649"/>
              </a:xfrm>
              <a:prstGeom prst="snip1Rect">
                <a:avLst>
                  <a:gd name="adj" fmla="val 0"/>
                </a:avLst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8" name="Google Shape;298;p4"/>
              <p:cNvCxnSpPr/>
              <p:nvPr/>
            </p:nvCxnSpPr>
            <p:spPr>
              <a:xfrm>
                <a:off x="1767052" y="5459571"/>
                <a:ext cx="208249" cy="0"/>
              </a:xfrm>
              <a:prstGeom prst="straightConnector1">
                <a:avLst/>
              </a:pr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4"/>
              <p:cNvCxnSpPr/>
              <p:nvPr/>
            </p:nvCxnSpPr>
            <p:spPr>
              <a:xfrm>
                <a:off x="1770932" y="5525834"/>
                <a:ext cx="208249" cy="0"/>
              </a:xfrm>
              <a:prstGeom prst="straightConnector1">
                <a:avLst/>
              </a:pr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4"/>
              <p:cNvCxnSpPr/>
              <p:nvPr/>
            </p:nvCxnSpPr>
            <p:spPr>
              <a:xfrm>
                <a:off x="1770931" y="5588660"/>
                <a:ext cx="208249" cy="0"/>
              </a:xfrm>
              <a:prstGeom prst="straightConnector1">
                <a:avLst/>
              </a:pr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4"/>
              <p:cNvCxnSpPr/>
              <p:nvPr/>
            </p:nvCxnSpPr>
            <p:spPr>
              <a:xfrm>
                <a:off x="1770930" y="5653881"/>
                <a:ext cx="208249" cy="0"/>
              </a:xfrm>
              <a:prstGeom prst="straightConnector1">
                <a:avLst/>
              </a:pr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4"/>
              <p:cNvCxnSpPr/>
              <p:nvPr/>
            </p:nvCxnSpPr>
            <p:spPr>
              <a:xfrm>
                <a:off x="1767052" y="5725001"/>
                <a:ext cx="208249" cy="0"/>
              </a:xfrm>
              <a:prstGeom prst="straightConnector1">
                <a:avLst/>
              </a:pr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03" name="Google Shape;303;p4"/>
          <p:cNvSpPr txBox="1"/>
          <p:nvPr/>
        </p:nvSpPr>
        <p:spPr>
          <a:xfrm>
            <a:off x="3906509" y="2328217"/>
            <a:ext cx="56560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4"/>
          <p:cNvSpPr txBox="1"/>
          <p:nvPr/>
        </p:nvSpPr>
        <p:spPr>
          <a:xfrm>
            <a:off x="3911576" y="3425967"/>
            <a:ext cx="56560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Написание заявок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3947672" y="4521068"/>
            <a:ext cx="56560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Работа с заявкой</a:t>
            </a:r>
            <a:endParaRPr sz="18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06" name="Google Shape;306;p4"/>
          <p:cNvCxnSpPr/>
          <p:nvPr/>
        </p:nvCxnSpPr>
        <p:spPr>
          <a:xfrm>
            <a:off x="924832" y="1302509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4"/>
          <p:cNvSpPr txBox="1"/>
          <p:nvPr/>
        </p:nvSpPr>
        <p:spPr>
          <a:xfrm>
            <a:off x="838201" y="830438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"/>
          <p:cNvSpPr txBox="1"/>
          <p:nvPr/>
        </p:nvSpPr>
        <p:spPr>
          <a:xfrm>
            <a:off x="838201" y="347646"/>
            <a:ext cx="34387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Конкуренты</a:t>
            </a:r>
            <a:endParaRPr sz="36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5" name="Google Shape;335;p6"/>
          <p:cNvPicPr preferRelativeResize="0"/>
          <p:nvPr/>
        </p:nvPicPr>
        <p:blipFill rotWithShape="1">
          <a:blip r:embed="rId4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6"/>
          <p:cNvCxnSpPr/>
          <p:nvPr/>
        </p:nvCxnSpPr>
        <p:spPr>
          <a:xfrm>
            <a:off x="924832" y="1283446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6"/>
          <p:cNvSpPr txBox="1"/>
          <p:nvPr/>
        </p:nvSpPr>
        <p:spPr>
          <a:xfrm>
            <a:off x="838201" y="811375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5;p3"/>
          <p:cNvSpPr txBox="1"/>
          <p:nvPr/>
        </p:nvSpPr>
        <p:spPr>
          <a:xfrm>
            <a:off x="4800356" y="1710067"/>
            <a:ext cx="562903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1600"/>
            </a:pPr>
            <a:r>
              <a:rPr lang="ru-RU" sz="1600" dirty="0" smtClean="0">
                <a:solidFill>
                  <a:srgbClr val="637D9C"/>
                </a:solidFill>
              </a:rPr>
              <a:t>Безусловно </a:t>
            </a:r>
            <a:r>
              <a:rPr lang="ru-RU" sz="1600" dirty="0">
                <a:solidFill>
                  <a:srgbClr val="637D9C"/>
                </a:solidFill>
              </a:rPr>
              <a:t>у каждого из этих магазинов есть свои </a:t>
            </a:r>
            <a:r>
              <a:rPr lang="ru-RU" sz="1600" dirty="0" err="1">
                <a:solidFill>
                  <a:srgbClr val="637D9C"/>
                </a:solidFill>
              </a:rPr>
              <a:t>преимущества,в</a:t>
            </a:r>
            <a:r>
              <a:rPr lang="ru-RU" sz="1600" dirty="0">
                <a:solidFill>
                  <a:srgbClr val="637D9C"/>
                </a:solidFill>
              </a:rPr>
              <a:t> один из магазинов можно заехать по пути на объект у купить несколько недостающих товаров, или находясь на объекте заказать из ближайшего гипермаркета и вам сегодня же привезут.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Конкурент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44" y="1739754"/>
            <a:ext cx="3074475" cy="30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0356" y="3476264"/>
            <a:ext cx="5477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7D9C"/>
                </a:solidFill>
              </a:rPr>
              <a:t>Так как мы хотим собрать всех производителей и поставщиков в одном цифровом месте, то нам тяжело проанализировать полную конкуренцию в виде таблицы, ведь многие компании сотрудничают с магазинами либо в офлайн, либо в онлайн формате. </a:t>
            </a:r>
            <a:br>
              <a:rPr lang="ru-RU" sz="1600" dirty="0">
                <a:solidFill>
                  <a:srgbClr val="637D9C"/>
                </a:solidFill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4832" y="5266476"/>
            <a:ext cx="98101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SzPts val="1600"/>
            </a:pPr>
            <a:r>
              <a:rPr lang="ru-RU" sz="1600" dirty="0">
                <a:solidFill>
                  <a:srgbClr val="637D9C"/>
                </a:solidFill>
              </a:rPr>
              <a:t>Да, без них было бы тяжело, они являются неотъемлемой частью строительного цикла, но наш портал поможет на раннем этапе строительства, найти хороших поставщиков.</a:t>
            </a:r>
            <a:endParaRPr lang="ru-RU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"/>
          <p:cNvSpPr txBox="1"/>
          <p:nvPr/>
        </p:nvSpPr>
        <p:spPr>
          <a:xfrm>
            <a:off x="838200" y="347646"/>
            <a:ext cx="60578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dirty="0" smtClean="0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Кульминация</a:t>
            </a:r>
            <a:endParaRPr sz="3600" b="1" i="0" u="none" strike="noStrike" cap="none" dirty="0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5" name="Google Shape;335;p6"/>
          <p:cNvPicPr preferRelativeResize="0"/>
          <p:nvPr/>
        </p:nvPicPr>
        <p:blipFill rotWithShape="1">
          <a:blip r:embed="rId4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6"/>
          <p:cNvCxnSpPr/>
          <p:nvPr/>
        </p:nvCxnSpPr>
        <p:spPr>
          <a:xfrm>
            <a:off x="924832" y="1283446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6"/>
          <p:cNvSpPr txBox="1"/>
          <p:nvPr/>
        </p:nvSpPr>
        <p:spPr>
          <a:xfrm>
            <a:off x="838201" y="811375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5;p3"/>
          <p:cNvSpPr txBox="1"/>
          <p:nvPr/>
        </p:nvSpPr>
        <p:spPr>
          <a:xfrm>
            <a:off x="5718349" y="2824353"/>
            <a:ext cx="4997275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20000"/>
              </a:lnSpc>
              <a:buSzPts val="1600"/>
            </a:pPr>
            <a:r>
              <a:rPr lang="ru-RU" sz="1800" dirty="0" smtClean="0">
                <a:solidFill>
                  <a:srgbClr val="637D9C"/>
                </a:solidFill>
              </a:rPr>
              <a:t>Наша </a:t>
            </a:r>
            <a:r>
              <a:rPr lang="ru-RU" sz="1800" dirty="0">
                <a:solidFill>
                  <a:srgbClr val="637D9C"/>
                </a:solidFill>
              </a:rPr>
              <a:t>основная </a:t>
            </a:r>
            <a:r>
              <a:rPr lang="ru-RU" sz="1800" dirty="0" smtClean="0">
                <a:solidFill>
                  <a:srgbClr val="637D9C"/>
                </a:solidFill>
              </a:rPr>
              <a:t>цель - создание </a:t>
            </a:r>
            <a:r>
              <a:rPr lang="ru-RU" sz="1800" dirty="0">
                <a:solidFill>
                  <a:srgbClr val="637D9C"/>
                </a:solidFill>
              </a:rPr>
              <a:t>универсальной платформы, которая работала бы в лучших интересах покупателей и </a:t>
            </a:r>
            <a:r>
              <a:rPr lang="ru-RU" sz="1800" dirty="0" smtClean="0">
                <a:solidFill>
                  <a:srgbClr val="637D9C"/>
                </a:solidFill>
              </a:rPr>
              <a:t>поставщиков.</a:t>
            </a:r>
            <a:endParaRPr lang="ru-RU" sz="1800" dirty="0">
              <a:solidFill>
                <a:srgbClr val="637D9C"/>
              </a:solidFill>
            </a:endParaRPr>
          </a:p>
        </p:txBody>
      </p:sp>
      <p:pic>
        <p:nvPicPr>
          <p:cNvPr id="1026" name="Picture 2" descr="Цель – Бесплатные иконки: стрелы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5" y="2515279"/>
            <a:ext cx="2797175" cy="27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8349" y="4585846"/>
            <a:ext cx="49299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SzPts val="1600"/>
            </a:pPr>
            <a:r>
              <a:rPr lang="ru-RU" sz="1800" dirty="0">
                <a:solidFill>
                  <a:srgbClr val="637D9C"/>
                </a:solidFill>
              </a:rPr>
              <a:t>А также мы просим поддержку в создании и продвижении проекта от администрации.</a:t>
            </a:r>
            <a:endParaRPr lang="ru-RU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"/>
          <p:cNvSpPr txBox="1"/>
          <p:nvPr/>
        </p:nvSpPr>
        <p:spPr>
          <a:xfrm>
            <a:off x="3362776" y="2216591"/>
            <a:ext cx="5626605" cy="20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Наши контакты: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0" y="4687345"/>
            <a:ext cx="1732280" cy="17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9720" y="4687345"/>
            <a:ext cx="1732280" cy="17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8880" y="4687345"/>
            <a:ext cx="1732280" cy="173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9"/>
          <p:cNvSpPr/>
          <p:nvPr/>
        </p:nvSpPr>
        <p:spPr>
          <a:xfrm>
            <a:off x="2194560" y="4231189"/>
            <a:ext cx="1812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Алан Иванов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4046820" y="4231189"/>
            <a:ext cx="23660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Артём Филимонов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6272830" y="4231189"/>
            <a:ext cx="24860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Александр Тихий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/>
          <p:nvPr/>
        </p:nvSpPr>
        <p:spPr>
          <a:xfrm>
            <a:off x="8615295" y="4231189"/>
            <a:ext cx="25912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Дарья Фарафонова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00" y="399947"/>
            <a:ext cx="3140677" cy="123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9243" y="650585"/>
            <a:ext cx="1881693" cy="73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0987" y="399947"/>
            <a:ext cx="3121025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10916" y="399947"/>
            <a:ext cx="1706537" cy="138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9" descr="http://qrcoder.ru/code/?https%3A%2F%2Fvk.com%2Ffilimonovartema&amp;6&amp;0"/>
          <p:cNvPicPr preferRelativeResize="0"/>
          <p:nvPr/>
        </p:nvPicPr>
        <p:blipFill rotWithShape="1">
          <a:blip r:embed="rId8">
            <a:alphaModFix/>
          </a:blip>
          <a:srcRect l="10730" t="10907" r="10908" b="10849"/>
          <a:stretch/>
        </p:blipFill>
        <p:spPr>
          <a:xfrm>
            <a:off x="4424679" y="4691380"/>
            <a:ext cx="1722121" cy="171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"/>
          <p:cNvSpPr txBox="1"/>
          <p:nvPr/>
        </p:nvSpPr>
        <p:spPr>
          <a:xfrm>
            <a:off x="838201" y="347646"/>
            <a:ext cx="38940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TAM SAM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7151576" y="2032848"/>
            <a:ext cx="3526584" cy="117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12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6232544" y="2052780"/>
            <a:ext cx="8194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4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5137314" y="4764533"/>
            <a:ext cx="8194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endParaRPr sz="14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5"/>
          <p:cNvSpPr txBox="1"/>
          <p:nvPr/>
        </p:nvSpPr>
        <p:spPr>
          <a:xfrm>
            <a:off x="6232545" y="3584664"/>
            <a:ext cx="8194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4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Google Shape;320;p5"/>
          <p:cNvPicPr preferRelativeResize="0"/>
          <p:nvPr/>
        </p:nvPicPr>
        <p:blipFill rotWithShape="1">
          <a:blip r:embed="rId4">
            <a:alphaModFix/>
          </a:blip>
          <a:srcRect l="8153" t="20057" r="43596" b="7704"/>
          <a:stretch/>
        </p:blipFill>
        <p:spPr>
          <a:xfrm>
            <a:off x="141603" y="1585090"/>
            <a:ext cx="5882640" cy="49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"/>
          <p:cNvSpPr txBox="1"/>
          <p:nvPr/>
        </p:nvSpPr>
        <p:spPr>
          <a:xfrm>
            <a:off x="6232543" y="5292315"/>
            <a:ext cx="8194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4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7151576" y="3542482"/>
            <a:ext cx="3526584" cy="117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12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7151576" y="5255033"/>
            <a:ext cx="3526584" cy="117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1200" b="0" i="0" u="none" strike="noStrike" cap="none">
              <a:solidFill>
                <a:srgbClr val="637D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5"/>
          <p:cNvPicPr preferRelativeResize="0"/>
          <p:nvPr/>
        </p:nvPicPr>
        <p:blipFill rotWithShape="1">
          <a:blip r:embed="rId5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5"/>
          <p:cNvCxnSpPr/>
          <p:nvPr/>
        </p:nvCxnSpPr>
        <p:spPr>
          <a:xfrm>
            <a:off x="924832" y="1302509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5"/>
          <p:cNvSpPr txBox="1"/>
          <p:nvPr/>
        </p:nvSpPr>
        <p:spPr>
          <a:xfrm>
            <a:off x="838201" y="830438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7745"/>
            <a:ext cx="6350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7"/>
          <p:cNvSpPr/>
          <p:nvPr/>
        </p:nvSpPr>
        <p:spPr>
          <a:xfrm>
            <a:off x="8171456" y="2977362"/>
            <a:ext cx="3182344" cy="294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м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"/>
          <p:cNvSpPr txBox="1"/>
          <p:nvPr/>
        </p:nvSpPr>
        <p:spPr>
          <a:xfrm>
            <a:off x="8171455" y="2635464"/>
            <a:ext cx="8194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endParaRPr sz="14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4" name="Google Shape;364;p7"/>
          <p:cNvGrpSpPr/>
          <p:nvPr/>
        </p:nvGrpSpPr>
        <p:grpSpPr>
          <a:xfrm>
            <a:off x="838200" y="3565919"/>
            <a:ext cx="1603549" cy="1818659"/>
            <a:chOff x="838200" y="3565918"/>
            <a:chExt cx="1603549" cy="1818659"/>
          </a:xfrm>
        </p:grpSpPr>
        <p:sp>
          <p:nvSpPr>
            <p:cNvPr id="365" name="Google Shape;365;p7"/>
            <p:cNvSpPr/>
            <p:nvPr/>
          </p:nvSpPr>
          <p:spPr>
            <a:xfrm>
              <a:off x="838200" y="3565918"/>
              <a:ext cx="1603549" cy="1818659"/>
            </a:xfrm>
            <a:custGeom>
              <a:avLst/>
              <a:gdLst/>
              <a:ahLst/>
              <a:cxnLst/>
              <a:rect l="l" t="t" r="r" b="b"/>
              <a:pathLst>
                <a:path w="1603549" h="2230734" extrusionOk="0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rgbClr val="2E75B5"/>
                </a:gs>
                <a:gs pos="100000">
                  <a:srgbClr val="15407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 txBox="1"/>
            <p:nvPr/>
          </p:nvSpPr>
          <p:spPr>
            <a:xfrm>
              <a:off x="1275131" y="5113369"/>
              <a:ext cx="7296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OPTION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7"/>
          <p:cNvGrpSpPr/>
          <p:nvPr/>
        </p:nvGrpSpPr>
        <p:grpSpPr>
          <a:xfrm>
            <a:off x="2053488" y="3226586"/>
            <a:ext cx="1603549" cy="2157993"/>
            <a:chOff x="2053488" y="3226585"/>
            <a:chExt cx="1603549" cy="2157993"/>
          </a:xfrm>
        </p:grpSpPr>
        <p:sp>
          <p:nvSpPr>
            <p:cNvPr id="368" name="Google Shape;368;p7"/>
            <p:cNvSpPr/>
            <p:nvPr/>
          </p:nvSpPr>
          <p:spPr>
            <a:xfrm>
              <a:off x="2053488" y="3226585"/>
              <a:ext cx="1603549" cy="2157993"/>
            </a:xfrm>
            <a:custGeom>
              <a:avLst/>
              <a:gdLst/>
              <a:ahLst/>
              <a:cxnLst/>
              <a:rect l="l" t="t" r="r" b="b"/>
              <a:pathLst>
                <a:path w="1603549" h="2230734" extrusionOk="0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rgbClr val="2E75B5"/>
                </a:gs>
                <a:gs pos="100000">
                  <a:srgbClr val="15407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 txBox="1"/>
            <p:nvPr/>
          </p:nvSpPr>
          <p:spPr>
            <a:xfrm>
              <a:off x="2490418" y="5113369"/>
              <a:ext cx="7296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OPTION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3268776" y="2552350"/>
            <a:ext cx="1603549" cy="2832228"/>
            <a:chOff x="3268776" y="2552349"/>
            <a:chExt cx="1603549" cy="2832228"/>
          </a:xfrm>
        </p:grpSpPr>
        <p:sp>
          <p:nvSpPr>
            <p:cNvPr id="371" name="Google Shape;371;p7"/>
            <p:cNvSpPr/>
            <p:nvPr/>
          </p:nvSpPr>
          <p:spPr>
            <a:xfrm>
              <a:off x="3268776" y="2552349"/>
              <a:ext cx="1603549" cy="2832228"/>
            </a:xfrm>
            <a:custGeom>
              <a:avLst/>
              <a:gdLst/>
              <a:ahLst/>
              <a:cxnLst/>
              <a:rect l="l" t="t" r="r" b="b"/>
              <a:pathLst>
                <a:path w="1603549" h="2230734" extrusionOk="0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rgbClr val="2E75B5"/>
                </a:gs>
                <a:gs pos="100000">
                  <a:srgbClr val="15407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 txBox="1"/>
            <p:nvPr/>
          </p:nvSpPr>
          <p:spPr>
            <a:xfrm>
              <a:off x="3700097" y="5113369"/>
              <a:ext cx="7296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OPTION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7"/>
          <p:cNvGrpSpPr/>
          <p:nvPr/>
        </p:nvGrpSpPr>
        <p:grpSpPr>
          <a:xfrm>
            <a:off x="4484064" y="2987055"/>
            <a:ext cx="1603549" cy="2397524"/>
            <a:chOff x="4484064" y="2987055"/>
            <a:chExt cx="1603549" cy="2397524"/>
          </a:xfrm>
        </p:grpSpPr>
        <p:sp>
          <p:nvSpPr>
            <p:cNvPr id="374" name="Google Shape;374;p7"/>
            <p:cNvSpPr/>
            <p:nvPr/>
          </p:nvSpPr>
          <p:spPr>
            <a:xfrm>
              <a:off x="4484064" y="2987055"/>
              <a:ext cx="1603549" cy="2397524"/>
            </a:xfrm>
            <a:custGeom>
              <a:avLst/>
              <a:gdLst/>
              <a:ahLst/>
              <a:cxnLst/>
              <a:rect l="l" t="t" r="r" b="b"/>
              <a:pathLst>
                <a:path w="1603549" h="2230734" extrusionOk="0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rgbClr val="2E75B5"/>
                </a:gs>
                <a:gs pos="99000">
                  <a:srgbClr val="154076"/>
                </a:gs>
                <a:gs pos="100000">
                  <a:srgbClr val="15407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 txBox="1"/>
            <p:nvPr/>
          </p:nvSpPr>
          <p:spPr>
            <a:xfrm>
              <a:off x="4920995" y="5113370"/>
              <a:ext cx="7296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OPTION 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5699352" y="3421756"/>
            <a:ext cx="1603549" cy="1962823"/>
            <a:chOff x="5699351" y="3421756"/>
            <a:chExt cx="1603549" cy="1962822"/>
          </a:xfrm>
        </p:grpSpPr>
        <p:sp>
          <p:nvSpPr>
            <p:cNvPr id="377" name="Google Shape;377;p7"/>
            <p:cNvSpPr/>
            <p:nvPr/>
          </p:nvSpPr>
          <p:spPr>
            <a:xfrm>
              <a:off x="5699351" y="3421756"/>
              <a:ext cx="1603549" cy="1962822"/>
            </a:xfrm>
            <a:custGeom>
              <a:avLst/>
              <a:gdLst/>
              <a:ahLst/>
              <a:cxnLst/>
              <a:rect l="l" t="t" r="r" b="b"/>
              <a:pathLst>
                <a:path w="1603549" h="2230734" extrusionOk="0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rgbClr val="2E75B5"/>
                </a:gs>
                <a:gs pos="100000">
                  <a:srgbClr val="15407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 txBox="1"/>
            <p:nvPr/>
          </p:nvSpPr>
          <p:spPr>
            <a:xfrm>
              <a:off x="6136282" y="5113369"/>
              <a:ext cx="7296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OPTION 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7"/>
          <p:cNvSpPr txBox="1"/>
          <p:nvPr/>
        </p:nvSpPr>
        <p:spPr>
          <a:xfrm>
            <a:off x="1383335" y="3095397"/>
            <a:ext cx="51328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-US" sz="1351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r>
              <a:rPr lang="en-US" sz="1200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"/>
          <p:cNvSpPr txBox="1"/>
          <p:nvPr/>
        </p:nvSpPr>
        <p:spPr>
          <a:xfrm>
            <a:off x="2598623" y="2756065"/>
            <a:ext cx="51328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-US" sz="1351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r>
              <a:rPr lang="en-US" sz="1200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"/>
          <p:cNvSpPr txBox="1"/>
          <p:nvPr/>
        </p:nvSpPr>
        <p:spPr>
          <a:xfrm>
            <a:off x="3808300" y="2081828"/>
            <a:ext cx="51328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-US" sz="1351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r>
              <a:rPr lang="en-US" sz="1200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"/>
          <p:cNvSpPr txBox="1"/>
          <p:nvPr/>
        </p:nvSpPr>
        <p:spPr>
          <a:xfrm>
            <a:off x="5029199" y="2515613"/>
            <a:ext cx="51328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-US" sz="1351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68</a:t>
            </a:r>
            <a:r>
              <a:rPr lang="en-US" sz="1200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6244484" y="2951236"/>
            <a:ext cx="51328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-US" sz="1351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r>
              <a:rPr lang="en-US" sz="1200" b="1" i="0" u="none" strike="noStrike" cap="none">
                <a:solidFill>
                  <a:srgbClr val="154076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"/>
          <p:cNvSpPr txBox="1"/>
          <p:nvPr/>
        </p:nvSpPr>
        <p:spPr>
          <a:xfrm>
            <a:off x="838201" y="347646"/>
            <a:ext cx="57214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54076"/>
                </a:solidFill>
                <a:latin typeface="Verdana"/>
                <a:ea typeface="Verdana"/>
                <a:cs typeface="Verdana"/>
                <a:sym typeface="Verdana"/>
              </a:rPr>
              <a:t>Финансовая модель</a:t>
            </a:r>
            <a:endParaRPr sz="3600" b="1" i="0" u="none" strike="noStrike" cap="none">
              <a:solidFill>
                <a:srgbClr val="15407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5" name="Google Shape;385;p7"/>
          <p:cNvPicPr preferRelativeResize="0"/>
          <p:nvPr/>
        </p:nvPicPr>
        <p:blipFill rotWithShape="1">
          <a:blip r:embed="rId4">
            <a:alphaModFix/>
          </a:blip>
          <a:srcRect r="78019"/>
          <a:stretch/>
        </p:blipFill>
        <p:spPr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7"/>
          <p:cNvCxnSpPr/>
          <p:nvPr/>
        </p:nvCxnSpPr>
        <p:spPr>
          <a:xfrm>
            <a:off x="884048" y="1329248"/>
            <a:ext cx="1012123" cy="4062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7"/>
          <p:cNvSpPr txBox="1"/>
          <p:nvPr/>
        </p:nvSpPr>
        <p:spPr>
          <a:xfrm>
            <a:off x="797417" y="857177"/>
            <a:ext cx="1492424" cy="32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37D9C"/>
                </a:solidFill>
                <a:latin typeface="Arial"/>
                <a:ea typeface="Arial"/>
                <a:cs typeface="Arial"/>
                <a:sym typeface="Arial"/>
              </a:rPr>
              <a:t>ЕПЗвС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08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332</Words>
  <Application>Microsoft Office PowerPoint</Application>
  <PresentationFormat>Широкоэкранный</PresentationFormat>
  <Paragraphs>78</Paragraphs>
  <Slides>10</Slides>
  <Notes>10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Gill Sans</vt:lpstr>
      <vt:lpstr>Verdana</vt:lpstr>
      <vt:lpstr>Calibri</vt:lpstr>
      <vt:lpstr>Times New Roman</vt:lpstr>
      <vt:lpstr>Arial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User</cp:lastModifiedBy>
  <cp:revision>5</cp:revision>
  <dcterms:created xsi:type="dcterms:W3CDTF">2022-08-08T18:40:21Z</dcterms:created>
  <dcterms:modified xsi:type="dcterms:W3CDTF">2022-12-09T14:25:22Z</dcterms:modified>
</cp:coreProperties>
</file>