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12192000" cy="6858000"/>
  <p:embeddedFontLst>
    <p:embeddedFont>
      <p:font typeface="Raleway SemiBold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9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  <p:ext uri="GoogleSlidesCustomDataVersion2">
      <go:slidesCustomData xmlns:go="http://customooxmlschemas.google.com/" r:id="rId24" roundtripDataSignature="AMtx7mhlJ29dYh1Z8Szs6o/nkvBEch4I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BD6DD1-9D24-4154-9C02-31F21C1C5B66}">
  <a:tblStyle styleId="{2FBD6DD1-9D24-4154-9C02-31F21C1C5B6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95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5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4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SemiBold-bold.fntdata"/><Relationship Id="rId16" Type="http://schemas.openxmlformats.org/officeDocument/2006/relationships/font" Target="fonts/RalewaySemiBold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alewaySemiBold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SemiBol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" name="Google Shape;36;p1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609089" y="1841358"/>
            <a:ext cx="6207600" cy="794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 i="0" sz="4400" u="none" cap="none" strike="noStrike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609091" y="3120375"/>
            <a:ext cx="10657600" cy="5724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12"/>
          <p:cNvSpPr txBox="1"/>
          <p:nvPr>
            <p:ph idx="1" type="body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38"/>
              <a:buFont typeface="Arial"/>
              <a:buNone/>
              <a:defRPr b="0" i="0" sz="3638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38"/>
              <a:buFont typeface="Arial"/>
              <a:buNone/>
              <a:defRPr b="0" i="0" sz="3638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0"/>
          <p:cNvGrpSpPr/>
          <p:nvPr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7" name="Google Shape;7;p10"/>
            <p:cNvSpPr/>
            <p:nvPr/>
          </p:nvSpPr>
          <p:spPr>
            <a:xfrm>
              <a:off x="-15875" y="6554788"/>
              <a:ext cx="1503363" cy="327025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875" lIns="41875" spcFirstLastPara="1" rIns="41875" wrap="square" tIns="418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0"/>
            <p:cNvSpPr/>
            <p:nvPr/>
          </p:nvSpPr>
          <p:spPr>
            <a:xfrm>
              <a:off x="1481138" y="6554788"/>
              <a:ext cx="1501775" cy="327025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875" lIns="41875" spcFirstLastPara="1" rIns="41875" wrap="square" tIns="418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10"/>
            <p:cNvSpPr/>
            <p:nvPr/>
          </p:nvSpPr>
          <p:spPr>
            <a:xfrm>
              <a:off x="2968625" y="6554788"/>
              <a:ext cx="1501775" cy="3270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875" lIns="41875" spcFirstLastPara="1" rIns="41875" wrap="square" tIns="418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0"/>
            <p:cNvSpPr/>
            <p:nvPr/>
          </p:nvSpPr>
          <p:spPr>
            <a:xfrm>
              <a:off x="4449763" y="6554788"/>
              <a:ext cx="1503362" cy="3270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875" lIns="41875" spcFirstLastPara="1" rIns="41875" wrap="square" tIns="418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0"/>
            <p:cNvSpPr/>
            <p:nvPr/>
          </p:nvSpPr>
          <p:spPr>
            <a:xfrm>
              <a:off x="5951538" y="6554788"/>
              <a:ext cx="1501775" cy="3270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875" lIns="41875" spcFirstLastPara="1" rIns="41875" wrap="square" tIns="418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0"/>
            <p:cNvSpPr/>
            <p:nvPr/>
          </p:nvSpPr>
          <p:spPr>
            <a:xfrm>
              <a:off x="7419975" y="6554788"/>
              <a:ext cx="1501775" cy="32702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875" lIns="41875" spcFirstLastPara="1" rIns="41875" wrap="square" tIns="418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0"/>
            <p:cNvSpPr/>
            <p:nvPr/>
          </p:nvSpPr>
          <p:spPr>
            <a:xfrm>
              <a:off x="8920163" y="6554788"/>
              <a:ext cx="1503362" cy="327025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875" lIns="41875" spcFirstLastPara="1" rIns="41875" wrap="square" tIns="418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0"/>
            <p:cNvSpPr/>
            <p:nvPr/>
          </p:nvSpPr>
          <p:spPr>
            <a:xfrm>
              <a:off x="10234613" y="6554788"/>
              <a:ext cx="1503362" cy="3270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875" lIns="41875" spcFirstLastPara="1" rIns="41875" wrap="square" tIns="418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0"/>
            <p:cNvSpPr/>
            <p:nvPr/>
          </p:nvSpPr>
          <p:spPr>
            <a:xfrm>
              <a:off x="11731625" y="6554788"/>
              <a:ext cx="488950" cy="327025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875" lIns="41875" spcFirstLastPara="1" rIns="41875" wrap="square" tIns="418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6;p10"/>
          <p:cNvSpPr/>
          <p:nvPr/>
        </p:nvSpPr>
        <p:spPr>
          <a:xfrm>
            <a:off x="11496718" y="-7697"/>
            <a:ext cx="696871" cy="17604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11496718" y="1751131"/>
            <a:ext cx="696871" cy="1760413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11496718" y="3505195"/>
            <a:ext cx="696871" cy="17604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11496718" y="5264021"/>
            <a:ext cx="696871" cy="12905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0"/>
          <p:cNvSpPr txBox="1"/>
          <p:nvPr/>
        </p:nvSpPr>
        <p:spPr>
          <a:xfrm>
            <a:off x="8988425" y="6564183"/>
            <a:ext cx="2743200" cy="307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"/>
          <p:cNvSpPr/>
          <p:nvPr/>
        </p:nvSpPr>
        <p:spPr>
          <a:xfrm>
            <a:off x="10762540" y="-4913"/>
            <a:ext cx="1429460" cy="146951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7016245" y="0"/>
            <a:ext cx="3764575" cy="1519391"/>
          </a:xfrm>
          <a:prstGeom prst="rect">
            <a:avLst/>
          </a:prstGeom>
          <a:solidFill>
            <a:srgbClr val="8E01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"/>
          <p:cNvSpPr txBox="1"/>
          <p:nvPr>
            <p:ph type="title"/>
          </p:nvPr>
        </p:nvSpPr>
        <p:spPr>
          <a:xfrm>
            <a:off x="547142" y="759695"/>
            <a:ext cx="6281064" cy="2240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-RU" sz="3600">
                <a:solidFill>
                  <a:srgbClr val="8E01FF"/>
                </a:solidFill>
              </a:rPr>
              <a:t>Оказание консалтинговых услуг по контролю корпусных деталей при помощи КИМ</a:t>
            </a:r>
            <a:endParaRPr sz="3600">
              <a:solidFill>
                <a:srgbClr val="8E01FF"/>
              </a:solidFill>
            </a:endParaRPr>
          </a:p>
        </p:txBody>
      </p:sp>
      <p:sp>
        <p:nvSpPr>
          <p:cNvPr id="41" name="Google Shape;41;p1"/>
          <p:cNvSpPr txBox="1"/>
          <p:nvPr>
            <p:ph idx="1" type="body"/>
          </p:nvPr>
        </p:nvSpPr>
        <p:spPr>
          <a:xfrm>
            <a:off x="535625" y="2997781"/>
            <a:ext cx="5321647" cy="103921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6B00BF"/>
              </a:buClr>
              <a:buSzPts val="1200"/>
              <a:buNone/>
            </a:pPr>
            <a:r>
              <a:rPr lang="ru-RU" sz="240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Название нашей компании “КИМКонтроль”</a:t>
            </a:r>
            <a:endParaRPr sz="240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"/>
          <p:cNvPicPr preferRelativeResize="0"/>
          <p:nvPr/>
        </p:nvPicPr>
        <p:blipFill rotWithShape="1">
          <a:blip r:embed="rId3">
            <a:alphaModFix/>
          </a:blip>
          <a:srcRect b="0" l="48519" r="0" t="0"/>
          <a:stretch/>
        </p:blipFill>
        <p:spPr>
          <a:xfrm>
            <a:off x="7016304" y="1464597"/>
            <a:ext cx="3764459" cy="539340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/>
          <p:nvPr/>
        </p:nvSpPr>
        <p:spPr>
          <a:xfrm>
            <a:off x="10780821" y="1464600"/>
            <a:ext cx="1411122" cy="31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/>
          <p:nvPr/>
        </p:nvSpPr>
        <p:spPr>
          <a:xfrm flipH="1" rot="10800000">
            <a:off x="10780763" y="4626398"/>
            <a:ext cx="1411179" cy="2231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-6775" y="6519100"/>
            <a:ext cx="5424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1\Google Диск\JOB\UNI DATA\LOGO\LogPGU_simbioz2013 new.png" id="46" name="Google Shape;4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19013" y="300034"/>
            <a:ext cx="1043911" cy="9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 txBox="1"/>
          <p:nvPr/>
        </p:nvSpPr>
        <p:spPr>
          <a:xfrm>
            <a:off x="6999684" y="175438"/>
            <a:ext cx="2441843" cy="1241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Акселератор 2.0 Пензенского государственного университета</a:t>
            </a:r>
            <a:endParaRPr b="1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18309" y="300033"/>
            <a:ext cx="1298471" cy="9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>
            <p:ph idx="1" type="body"/>
          </p:nvPr>
        </p:nvSpPr>
        <p:spPr>
          <a:xfrm>
            <a:off x="752280" y="1290166"/>
            <a:ext cx="101682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B00BF"/>
              </a:buClr>
              <a:buSzPts val="2500"/>
              <a:buNone/>
            </a:pPr>
            <a:r>
              <a:rPr lang="ru-RU" sz="250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Сейчас в стране большое внимание уделяют развитию отечественного производства.</a:t>
            </a:r>
            <a:endParaRPr sz="2500">
              <a:solidFill>
                <a:srgbClr val="1B1B1B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B00BF"/>
              </a:buClr>
              <a:buSzPts val="2500"/>
              <a:buNone/>
            </a:pPr>
            <a:r>
              <a:rPr lang="ru-RU" sz="250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Многие предприятия налаживают производство новых деталей. Для контроля этих деталей в большинстве случаев необходима КИМ.</a:t>
            </a:r>
            <a:endParaRPr sz="2500">
              <a:solidFill>
                <a:srgbClr val="1B1B1B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B00BF"/>
              </a:buClr>
              <a:buSzPts val="2500"/>
              <a:buNone/>
            </a:pPr>
            <a:r>
              <a:rPr lang="ru-RU" sz="2500">
                <a:solidFill>
                  <a:srgbClr val="1B1B1B"/>
                </a:solidFill>
              </a:rPr>
              <a:t>Н</a:t>
            </a:r>
            <a:r>
              <a:rPr lang="ru-RU" sz="250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е на каждом предприятии экономически обосновано размещение КИМ.</a:t>
            </a:r>
            <a:endParaRPr sz="2500">
              <a:solidFill>
                <a:srgbClr val="1B1B1B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B00BF"/>
              </a:buClr>
              <a:buSzPts val="2500"/>
              <a:buNone/>
            </a:pPr>
            <a:r>
              <a:rPr lang="ru-RU" sz="250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В подобных ситуациях руководству приходится обращаться на сторонние предприятия.</a:t>
            </a:r>
            <a:endParaRPr sz="2500">
              <a:solidFill>
                <a:srgbClr val="1B1B1B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B00BF"/>
              </a:buClr>
              <a:buSzPts val="2500"/>
              <a:buNone/>
            </a:pPr>
            <a:r>
              <a:rPr lang="ru-RU" sz="250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Даже если предприятие и готово предоставить КИМ, то предоставлять сотрудников мало кто соглашается.</a:t>
            </a:r>
            <a:endParaRPr sz="2500">
              <a:solidFill>
                <a:srgbClr val="1B1B1B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B00BF"/>
              </a:buClr>
              <a:buSzPts val="2500"/>
              <a:buNone/>
            </a:pPr>
            <a:r>
              <a:rPr lang="ru-RU" sz="250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В подобных ситуациях наша компания предоставляет сотрудников для работы на КИМ.</a:t>
            </a:r>
            <a:endParaRPr sz="250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133" u="none" cap="none" strike="noStrike">
                <a:solidFill>
                  <a:srgbClr val="8E01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АКТУАЛЬНОСТЬ ПРОЕКТА</a:t>
            </a:r>
            <a:endParaRPr/>
          </a:p>
        </p:txBody>
      </p:sp>
      <p:grpSp>
        <p:nvGrpSpPr>
          <p:cNvPr id="55" name="Google Shape;55;p2"/>
          <p:cNvGrpSpPr/>
          <p:nvPr/>
        </p:nvGrpSpPr>
        <p:grpSpPr>
          <a:xfrm>
            <a:off x="-9533" y="1082493"/>
            <a:ext cx="6096000" cy="110384"/>
            <a:chOff x="0" y="692501"/>
            <a:chExt cx="2624940" cy="97200"/>
          </a:xfrm>
        </p:grpSpPr>
        <p:sp>
          <p:nvSpPr>
            <p:cNvPr id="56" name="Google Shape;56;p2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61" name="Google Shape;61;p2"/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736" y="341684"/>
            <a:ext cx="687900" cy="6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133" u="none" cap="none" strike="noStrike">
                <a:solidFill>
                  <a:srgbClr val="8E01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ЦЕЛЕВАЯ АУДИТОРИЯ, ПРОБЛЕМА</a:t>
            </a:r>
            <a:endParaRPr/>
          </a:p>
        </p:txBody>
      </p:sp>
      <p:sp>
        <p:nvSpPr>
          <p:cNvPr id="68" name="Google Shape;68;p3"/>
          <p:cNvSpPr txBox="1"/>
          <p:nvPr/>
        </p:nvSpPr>
        <p:spPr>
          <a:xfrm>
            <a:off x="781403" y="1637986"/>
            <a:ext cx="9234129" cy="32993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потенциальными потребителями являются предприятия по типу СтанкоМашСтрой 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целевую аудиторию будут составлять предприятия, которые как и в случае СтанкоМашСтрой налаживаю производство нового высокоточного оборудования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 как размещать на своем предприятии КИМ, а также обучать сотрудников работе на ней крайне затратно, то экономически выгодно обратиться к сторонним лицам 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3"/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70" name="Google Shape;70;p3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5" name="Google Shape;75;p3"/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297305"/>
            <a:ext cx="687900" cy="651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133" u="none" cap="none" strike="noStrike">
                <a:solidFill>
                  <a:srgbClr val="8E01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РЕШЕНИЕ</a:t>
            </a: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83" name="Google Shape;83;p4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8" name="Google Shape;88;p4"/>
          <p:cNvSpPr txBox="1"/>
          <p:nvPr>
            <p:ph idx="1" type="body"/>
          </p:nvPr>
        </p:nvSpPr>
        <p:spPr>
          <a:xfrm>
            <a:off x="780104" y="1340768"/>
            <a:ext cx="8916296" cy="72836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Наша компания может предоставить своих сотрудников для работы на КИМ</a:t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33" y="284757"/>
            <a:ext cx="673050" cy="6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133" u="none" cap="none" strike="noStrike">
                <a:solidFill>
                  <a:srgbClr val="8E01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ЦЕННОСТНОЕ ПРЕДЛОЖЕНИЕ</a:t>
            </a:r>
            <a:endParaRPr/>
          </a:p>
        </p:txBody>
      </p:sp>
      <p:grpSp>
        <p:nvGrpSpPr>
          <p:cNvPr id="96" name="Google Shape;96;p5"/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97" name="Google Shape;97;p5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2" name="Google Shape;102;p5"/>
          <p:cNvSpPr txBox="1"/>
          <p:nvPr>
            <p:ph idx="1" type="body"/>
          </p:nvPr>
        </p:nvSpPr>
        <p:spPr>
          <a:xfrm>
            <a:off x="789205" y="1412776"/>
            <a:ext cx="5161872" cy="400105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МЫ, компания КИМКонтроль,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помогаем клиентам типа СтанкоМашСтрой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в ситуации повышения качества оборудования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решать проблему контроля размеров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с помощью КИМ расположенной на площадке предприятия ПТПА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И получать прибыль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-16535" y="309776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9776"/>
            <a:ext cx="638900" cy="6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133" u="none" cap="none" strike="noStrike">
                <a:solidFill>
                  <a:srgbClr val="8E01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ТЕКУЩИЕ РЕЗУЛЬТАТЫ</a:t>
            </a:r>
            <a:endParaRPr/>
          </a:p>
        </p:txBody>
      </p:sp>
      <p:grpSp>
        <p:nvGrpSpPr>
          <p:cNvPr id="110" name="Google Shape;110;p6"/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111" name="Google Shape;111;p6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780104" y="1340768"/>
            <a:ext cx="9924408" cy="79915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На данный момент нашим клиентом является СтанкоМашСтрой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-9533" y="287721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15" y="297304"/>
            <a:ext cx="668734" cy="66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133" u="none" cap="none" strike="noStrike">
                <a:solidFill>
                  <a:srgbClr val="8E01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ПЛАН РАЗВИТИЯ</a:t>
            </a:r>
            <a:endParaRPr/>
          </a:p>
        </p:txBody>
      </p:sp>
      <p:grpSp>
        <p:nvGrpSpPr>
          <p:cNvPr id="124" name="Google Shape;124;p7"/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125" name="Google Shape;125;p7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9533" y="287721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15" y="297304"/>
            <a:ext cx="668734" cy="6687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32;p7"/>
          <p:cNvGraphicFramePr/>
          <p:nvPr/>
        </p:nvGraphicFramePr>
        <p:xfrm>
          <a:off x="826853" y="16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{2FBD6DD1-9D24-4154-9C02-31F21C1C5B66}</a:tableStyleId>
              </a:tblPr>
              <a:tblGrid>
                <a:gridCol w="4350050"/>
                <a:gridCol w="2187050"/>
                <a:gridCol w="32685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C40"/>
                        </a:buClr>
                        <a:buSzPts val="1100"/>
                        <a:buFont typeface="Raleway SemiBold"/>
                        <a:buNone/>
                      </a:pPr>
                      <a:r>
                        <a:rPr lang="ru-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ЧТО ДЕЛАЕМ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C40"/>
                        </a:buClr>
                        <a:buSzPts val="1100"/>
                        <a:buFont typeface="Raleway SemiBold"/>
                        <a:buNone/>
                      </a:pPr>
                      <a:r>
                        <a:rPr lang="ru-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ПЕРИОД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C40"/>
                        </a:buClr>
                        <a:buSzPts val="1100"/>
                        <a:buFont typeface="Raleway SemiBold"/>
                        <a:buNone/>
                      </a:pPr>
                      <a:r>
                        <a:rPr lang="ru-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ОТВЕТСТВЕННЫЙ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39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/>
                        <a:t>Налаживаем отношения с производствами, где есть КИМ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C40"/>
                        </a:buClr>
                        <a:buSzPts val="1100"/>
                        <a:buFont typeface="Raleway SemiBold"/>
                        <a:buNone/>
                      </a:pPr>
                      <a:r>
                        <a:rPr lang="ru-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30.06.2024-30.06.2028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C40"/>
                        </a:buClr>
                        <a:buSzPts val="1100"/>
                        <a:buFont typeface="Raleway SemiBold"/>
                        <a:buNone/>
                      </a:pPr>
                      <a:r>
                        <a:rPr lang="ru-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Балыбердин Алексей Сергеевич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/>
                        <a:t>Поиск инвесторов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C40"/>
                        </a:buClr>
                        <a:buSzPts val="1100"/>
                        <a:buFont typeface="Raleway SemiBold"/>
                        <a:buNone/>
                      </a:pPr>
                      <a:r>
                        <a:rPr lang="ru-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30.06.2024-30.06.2026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C40"/>
                        </a:buClr>
                        <a:buSzPts val="1100"/>
                        <a:buFont typeface="Raleway SemiBold"/>
                        <a:buNone/>
                      </a:pPr>
                      <a:r>
                        <a:rPr lang="ru-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Чернышев Иван Александрович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/>
                        <a:t>Реклама, привлечение покупателей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C40"/>
                        </a:buClr>
                        <a:buSzPts val="1100"/>
                        <a:buFont typeface="Raleway SemiBold"/>
                        <a:buNone/>
                      </a:pPr>
                      <a:r>
                        <a:rPr lang="ru-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1.07.2026-30.06.2030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C40"/>
                        </a:buClr>
                        <a:buSzPts val="1100"/>
                        <a:buFont typeface="Raleway SemiBold"/>
                        <a:buNone/>
                      </a:pPr>
                      <a:r>
                        <a:rPr lang="ru-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Балыбердин Алексей Сергеевич 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133" u="none" cap="none" strike="noStrike">
                <a:solidFill>
                  <a:srgbClr val="8E01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КОМАНДА СТАРТАП-ПРОЕКТА</a:t>
            </a:r>
            <a:endParaRPr/>
          </a:p>
        </p:txBody>
      </p:sp>
      <p:grpSp>
        <p:nvGrpSpPr>
          <p:cNvPr id="138" name="Google Shape;138;p8"/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139" name="Google Shape;139;p8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4" name="Google Shape;144;p8"/>
          <p:cNvSpPr txBox="1"/>
          <p:nvPr>
            <p:ph idx="1" type="body"/>
          </p:nvPr>
        </p:nvSpPr>
        <p:spPr>
          <a:xfrm>
            <a:off x="780104" y="1340768"/>
            <a:ext cx="8268224" cy="149370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Чернышев Иван Александрович-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заместитель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-9533" y="287721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6948" y="271671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4032" y="1550372"/>
            <a:ext cx="2232248" cy="3966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133" u="none" cap="none" strike="noStrike">
                <a:solidFill>
                  <a:srgbClr val="8E01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КОНТАКТЫ ЛИДЕРА </a:t>
            </a:r>
            <a:endParaRPr/>
          </a:p>
        </p:txBody>
      </p:sp>
      <p:grpSp>
        <p:nvGrpSpPr>
          <p:cNvPr id="153" name="Google Shape;153;p9"/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154" name="Google Shape;154;p9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9" name="Google Shape;159;p9"/>
          <p:cNvSpPr txBox="1"/>
          <p:nvPr>
            <p:ph idx="1" type="body"/>
          </p:nvPr>
        </p:nvSpPr>
        <p:spPr>
          <a:xfrm>
            <a:off x="678367" y="1341539"/>
            <a:ext cx="5161872" cy="127825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B00BF"/>
              </a:buClr>
              <a:buSzPts val="2800"/>
              <a:buNone/>
            </a:pPr>
            <a:r>
              <a:rPr lang="ru-RU" sz="280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Балыбердин Алексей Сергеевич</a:t>
            </a:r>
            <a:endParaRPr sz="2800">
              <a:solidFill>
                <a:srgbClr val="1B1B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-9533" y="287721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80" y="326823"/>
            <a:ext cx="609696" cy="60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660" y="2780928"/>
            <a:ext cx="2595823" cy="259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5">
            <a:alphaModFix/>
          </a:blip>
          <a:srcRect b="0" l="19288" r="15349" t="13251"/>
          <a:stretch/>
        </p:blipFill>
        <p:spPr>
          <a:xfrm>
            <a:off x="4007768" y="2184500"/>
            <a:ext cx="3206944" cy="319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Другая 13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2022-11-28T09:29:04Z</dcterms:created>
  <dc:creator>Mikely</dc:creator>
</cp:coreProperties>
</file>