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4"/>
    <p:sldMasterId id="2147483662" r:id="rId5"/>
  </p:sldMasterIdLst>
  <p:notesMasterIdLst>
    <p:notesMasterId r:id="rId19"/>
  </p:notesMasterIdLst>
  <p:handoutMasterIdLst>
    <p:handoutMasterId r:id="rId20"/>
  </p:handoutMasterIdLst>
  <p:sldIdLst>
    <p:sldId id="260" r:id="rId6"/>
    <p:sldId id="310" r:id="rId7"/>
    <p:sldId id="297" r:id="rId8"/>
    <p:sldId id="305" r:id="rId9"/>
    <p:sldId id="311" r:id="rId10"/>
    <p:sldId id="298" r:id="rId11"/>
    <p:sldId id="312" r:id="rId12"/>
    <p:sldId id="302" r:id="rId13"/>
    <p:sldId id="307" r:id="rId14"/>
    <p:sldId id="313" r:id="rId15"/>
    <p:sldId id="299" r:id="rId16"/>
    <p:sldId id="301" r:id="rId17"/>
    <p:sldId id="303" r:id="rId18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q3xpIwk4qY00UgrTwVK46xTPt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>
    <p:extLst>
      <p:ext uri="{19B8F6BF-5375-455C-9EA6-DF929625EA0E}">
        <p15:presenceInfo xmlns:p15="http://schemas.microsoft.com/office/powerpoint/2012/main" userId="S::urn:spo:anon#6301cac2615989df4a7f2a66516e9b2217a16f25be57438a6fdfcad90d523d42::" providerId="AD"/>
      </p:ext>
    </p:extLst>
  </p:cmAuthor>
  <p:cmAuthor id="2" name="Пешкова Василиса Олеговна" initials="ПО" lastIdx="1" clrIdx="1">
    <p:extLst>
      <p:ext uri="{19B8F6BF-5375-455C-9EA6-DF929625EA0E}">
        <p15:presenceInfo xmlns:p15="http://schemas.microsoft.com/office/powerpoint/2012/main" userId="S::v.peshkova@nti.work::8cab216e-47e0-4f45-a26c-c341913e10c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D7C0"/>
    <a:srgbClr val="0640BC"/>
    <a:srgbClr val="FFEAA7"/>
    <a:srgbClr val="FF8200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8DF0FD-1832-459D-A4AA-4501EE5D750F}">
  <a:tblStyle styleId="{A88DF0FD-1832-459D-A4AA-4501EE5D75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88FB5F3-C342-4D8A-924C-601262E7DF53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79D45DF-C3B2-4E91-9913-E00A4624A0FA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23" autoAdjust="0"/>
    <p:restoredTop sz="95604" autoAdjust="0"/>
  </p:normalViewPr>
  <p:slideViewPr>
    <p:cSldViewPr snapToGrid="0">
      <p:cViewPr varScale="1">
        <p:scale>
          <a:sx n="44" d="100"/>
          <a:sy n="44" d="100"/>
        </p:scale>
        <p:origin x="692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2" d="100"/>
          <a:sy n="112" d="100"/>
        </p:scale>
        <p:origin x="213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905954748366209E-2"/>
          <c:y val="1.9257304887109736E-2"/>
          <c:w val="0.55882584617769437"/>
          <c:h val="0.670544410579892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accent1">
                  <a:lumMod val="50000"/>
                </a:schemeClr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2F-49A5-9C2A-B1FE597F5E94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32F-49A5-9C2A-B1FE597F5E94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2F-49A5-9C2A-B1FE597F5E94}"/>
              </c:ext>
            </c:extLst>
          </c:dPt>
          <c:dPt>
            <c:idx val="3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32F-49A5-9C2A-B1FE597F5E94}"/>
              </c:ext>
            </c:extLst>
          </c:dPt>
          <c:dPt>
            <c:idx val="4"/>
            <c:bubble3D val="0"/>
            <c:spPr>
              <a:solidFill>
                <a:schemeClr val="accent3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2F-49A5-9C2A-B1FE597F5E94}"/>
              </c:ext>
            </c:extLst>
          </c:dPt>
          <c:dPt>
            <c:idx val="5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32F-49A5-9C2A-B1FE597F5E94}"/>
              </c:ext>
            </c:extLst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2F-49A5-9C2A-B1FE597F5E94}"/>
              </c:ext>
            </c:extLst>
          </c:dPt>
          <c:dPt>
            <c:idx val="7"/>
            <c:bubble3D val="0"/>
            <c:spPr>
              <a:solidFill>
                <a:schemeClr val="tx1"/>
              </a:solidFill>
              <a:ln w="19050">
                <a:solidFill>
                  <a:schemeClr val="accent1">
                    <a:lumMod val="5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B32F-49A5-9C2A-B1FE597F5E9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32F-49A5-9C2A-B1FE597F5E9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32F-49A5-9C2A-B1FE597F5E9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B32F-49A5-9C2A-B1FE597F5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Тольятти СК</c:v>
                </c:pt>
                <c:pt idx="1">
                  <c:v>Воронеж СК</c:v>
                </c:pt>
                <c:pt idx="2">
                  <c:v>Красноярск СК</c:v>
                </c:pt>
                <c:pt idx="3">
                  <c:v>Стерлитамак СК</c:v>
                </c:pt>
                <c:pt idx="4">
                  <c:v>Омск СК</c:v>
                </c:pt>
                <c:pt idx="5">
                  <c:v>Ефремов СК</c:v>
                </c:pt>
                <c:pt idx="6">
                  <c:v>НКНХ</c:v>
                </c:pt>
                <c:pt idx="7">
                  <c:v>Прочие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21.4</c:v>
                </c:pt>
                <c:pt idx="1">
                  <c:v>18.100000000000001</c:v>
                </c:pt>
                <c:pt idx="2">
                  <c:v>3</c:v>
                </c:pt>
                <c:pt idx="3">
                  <c:v>13.1</c:v>
                </c:pt>
                <c:pt idx="4">
                  <c:v>7.3</c:v>
                </c:pt>
                <c:pt idx="5">
                  <c:v>4.8</c:v>
                </c:pt>
                <c:pt idx="6">
                  <c:v>31.3</c:v>
                </c:pt>
                <c:pt idx="7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2F-49A5-9C2A-B1FE597F5E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5.29921593620441E-2"/>
          <c:y val="0.80748524533267285"/>
          <c:w val="0.83405468999776322"/>
          <c:h val="0.163102296218795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B413C94-42A4-594D-86B4-E274EF9812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79BEEE-F173-5946-86DD-CF1217D44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30.07.2021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D2E6FCC-B524-A449-A2D2-214D5345DB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79E91-CE8F-2A4D-A0FC-8301BF565F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167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C8E9D7-5C17-064C-9209-F5724DF9A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/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B1F976-7723-DE44-8A75-BD8CE829A4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86F8094-5B3F-EE4E-A069-6B261E1497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06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BC5857-7A11-A64F-969B-ED0F9B208F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98E52E8-821C-9847-BE35-A2100A9BC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0ECE03EB-3B62-9045-9BF8-D5D74EDF8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>
            <a:extLst>
              <a:ext uri="{FF2B5EF4-FFF2-40B4-BE49-F238E27FC236}">
                <a16:creationId xmlns:a16="http://schemas.microsoft.com/office/drawing/2014/main" id="{6B5E0E9F-4543-7448-BBFC-18529CE6E316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38B5B4-D636-894E-A4BC-34D240BA9D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AAB992-4A60-D640-922B-8FE792D118E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84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B213A-41E3-154A-98C1-317359A92F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84F6E991-D007-BC46-B4E1-45A71E992E31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E5D23A-A48A-A54D-9B96-8821DF515B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619E01A9-3E43-5241-8B27-5E84F94F0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32B77989-13B4-0345-B00E-3374CF978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>
            <a:extLst>
              <a:ext uri="{FF2B5EF4-FFF2-40B4-BE49-F238E27FC236}">
                <a16:creationId xmlns:a16="http://schemas.microsoft.com/office/drawing/2014/main" id="{D15AFD3C-1B44-9C4A-81E5-17FBA6759FB3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E9342B2-9B05-4142-AF50-13B59E7D438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4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31CB517-791B-C349-A525-6168E8125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>
            <a:extLst>
              <a:ext uri="{FF2B5EF4-FFF2-40B4-BE49-F238E27FC236}">
                <a16:creationId xmlns:a16="http://schemas.microsoft.com/office/drawing/2014/main" id="{82E44724-F3C5-A44B-A4C0-0BB8A2BF8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F0A868-8108-1A42-8EDA-CE2F4F766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9417760D-21B9-594E-B863-A32ABBFF6424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3E484AA-C2CB-E744-84A0-63E84E4BDBE9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DED0A0F-6A06-D645-BB7B-B3C096E8F3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B7880E-B510-F140-B243-89F0042ED84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3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7D9F912-A1AB-8847-86EE-DFA3A3467A70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A253B6D-528B-4C4E-BB42-F73F086058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10865D-6844-4147-9F05-E1231503B73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>
            <a:extLst>
              <a:ext uri="{FF2B5EF4-FFF2-40B4-BE49-F238E27FC236}">
                <a16:creationId xmlns:a16="http://schemas.microsoft.com/office/drawing/2014/main" id="{0B82EC68-AEA6-0A43-90FB-56ED8864A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>
            <a:extLst>
              <a:ext uri="{FF2B5EF4-FFF2-40B4-BE49-F238E27FC236}">
                <a16:creationId xmlns:a16="http://schemas.microsoft.com/office/drawing/2014/main" id="{97EF1A79-3395-9247-9514-6EC3C047F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>
            <a:extLst>
              <a:ext uri="{FF2B5EF4-FFF2-40B4-BE49-F238E27FC236}">
                <a16:creationId xmlns:a16="http://schemas.microsoft.com/office/drawing/2014/main" id="{E90F4487-3ACF-194B-A678-078B67C106E7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2081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3A7DC9-D1AC-874B-B45F-E5CF03ADE6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/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682D4C5-DDB1-4847-AE76-42212B70D76D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927BA8-6461-3E44-879B-33796ACFDC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0058F-50F9-5041-AC23-5BB336A65B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4107C5B-D6F6-9B40-9676-C8C861D75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>
            <a:extLst>
              <a:ext uri="{FF2B5EF4-FFF2-40B4-BE49-F238E27FC236}">
                <a16:creationId xmlns:a16="http://schemas.microsoft.com/office/drawing/2014/main" id="{1BD850E2-D292-F945-A78D-8B5AA1A545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>
            <a:extLst>
              <a:ext uri="{FF2B5EF4-FFF2-40B4-BE49-F238E27FC236}">
                <a16:creationId xmlns:a16="http://schemas.microsoft.com/office/drawing/2014/main" id="{4853B91A-2247-384D-9817-78F55F4998B1}"/>
              </a:ext>
            </a:extLst>
          </p:cNvPr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79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71">
          <p15:clr>
            <a:srgbClr val="FBAE40"/>
          </p15:clr>
        </p15:guide>
        <p15:guide id="3" orient="horz" pos="6535">
          <p15:clr>
            <a:srgbClr val="FBAE40"/>
          </p15:clr>
        </p15:guide>
        <p15:guide id="4" orient="horz" pos="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89338-717F-E34D-AF5C-7B3C597236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2F978BCB-C06E-C042-BB0B-0BA1BBBEC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Подзаголовок 2">
            <a:extLst>
              <a:ext uri="{FF2B5EF4-FFF2-40B4-BE49-F238E27FC236}">
                <a16:creationId xmlns:a16="http://schemas.microsoft.com/office/drawing/2014/main" id="{537C775D-28D4-7A46-807A-3C5209016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id="{6F2E1DA8-13C6-6042-8365-C6074CB127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AAFB9D2-E37D-5C45-938E-F6E2AF1FAAE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20F069-FF96-6243-A457-E2DD79A146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7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2475" userDrawn="1">
          <p15:clr>
            <a:srgbClr val="FBAE40"/>
          </p15:clr>
        </p15:guide>
        <p15:guide id="3" orient="horz" pos="6535" userDrawn="1">
          <p15:clr>
            <a:srgbClr val="FBAE40"/>
          </p15:clr>
        </p15:guide>
        <p15:guide id="4" orient="horz" pos="457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7" name="Текст 8">
            <a:extLst>
              <a:ext uri="{FF2B5EF4-FFF2-40B4-BE49-F238E27FC236}">
                <a16:creationId xmlns:a16="http://schemas.microsoft.com/office/drawing/2014/main" id="{63953D88-C688-0B48-A8A0-24BCDBD844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8" name="Текст 8">
            <a:extLst>
              <a:ext uri="{FF2B5EF4-FFF2-40B4-BE49-F238E27FC236}">
                <a16:creationId xmlns:a16="http://schemas.microsoft.com/office/drawing/2014/main" id="{6C99F359-399D-7748-B91D-8091C1933D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7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21630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D319601B-829B-944B-A30C-5C66C7935A3F}"/>
              </a:ext>
            </a:extLst>
          </p:cNvPr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8A6FFAD-A3FA-204C-A726-FBFF510DB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224C223-40FD-5A46-A164-CA3F51484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27085AA4-F0C5-CF47-8DD5-AB6FF63CB3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0A17A-4977-714A-AE03-EAB92E295D8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499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1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A75F75-9213-8C44-8789-C54758088D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>
            <a:extLst>
              <a:ext uri="{FF2B5EF4-FFF2-40B4-BE49-F238E27FC236}">
                <a16:creationId xmlns:a16="http://schemas.microsoft.com/office/drawing/2014/main" id="{125488A5-A119-6D44-AA6D-814F52A7D1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E3CFD-2282-1543-A38F-FAD8987C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>
            <a:extLst>
              <a:ext uri="{FF2B5EF4-FFF2-40B4-BE49-F238E27FC236}">
                <a16:creationId xmlns:a16="http://schemas.microsoft.com/office/drawing/2014/main" id="{FBF59AFA-C127-D745-B4E6-9CCAC856C5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80EDFB-818F-1445-A0BB-4BBC6EC8F53F}"/>
              </a:ext>
            </a:extLst>
          </p:cNvPr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54C84263-40A1-BE42-A9FA-C5F2407C32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15311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6" name="Текст 8">
            <a:extLst>
              <a:ext uri="{FF2B5EF4-FFF2-40B4-BE49-F238E27FC236}">
                <a16:creationId xmlns:a16="http://schemas.microsoft.com/office/drawing/2014/main" id="{A89293F9-473B-7A44-AD01-FABB3438F7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611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75912F-EB2E-7D45-91D1-56C338FD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4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647436-01C6-6D4D-974C-9E719FED4B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1136F7E-B10E-EE45-8749-D16CB7E7FD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621C6B0-AE45-0443-A71F-C1E57AB9ECBD}"/>
              </a:ext>
            </a:extLst>
          </p:cNvPr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Текст 8">
            <a:extLst>
              <a:ext uri="{FF2B5EF4-FFF2-40B4-BE49-F238E27FC236}">
                <a16:creationId xmlns:a16="http://schemas.microsoft.com/office/drawing/2014/main" id="{181337A2-E420-674B-AF07-C5DC2BA12A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0E0D160D-A8F2-9746-82B2-DF760B979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>
            <a:extLst>
              <a:ext uri="{FF2B5EF4-FFF2-40B4-BE49-F238E27FC236}">
                <a16:creationId xmlns:a16="http://schemas.microsoft.com/office/drawing/2014/main" id="{25F09C31-925C-7C42-B025-EE46AF70A0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1A7303-58E2-D643-8654-4CE3CDD6A66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>
            <a:extLst>
              <a:ext uri="{FF2B5EF4-FFF2-40B4-BE49-F238E27FC236}">
                <a16:creationId xmlns:a16="http://schemas.microsoft.com/office/drawing/2014/main" id="{F4ACFC93-6EE1-0545-AB5D-2AA612F3EF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>
            <a:extLst>
              <a:ext uri="{FF2B5EF4-FFF2-40B4-BE49-F238E27FC236}">
                <a16:creationId xmlns:a16="http://schemas.microsoft.com/office/drawing/2014/main" id="{FAAF74B4-50BB-4C47-AE2D-5CFD665532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>
            <a:extLst>
              <a:ext uri="{FF2B5EF4-FFF2-40B4-BE49-F238E27FC236}">
                <a16:creationId xmlns:a16="http://schemas.microsoft.com/office/drawing/2014/main" id="{74135ABC-39DF-C84C-9E74-CD31114C4C7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>
            <a:extLst>
              <a:ext uri="{FF2B5EF4-FFF2-40B4-BE49-F238E27FC236}">
                <a16:creationId xmlns:a16="http://schemas.microsoft.com/office/drawing/2014/main" id="{49455812-9A6F-1A42-AC06-36E3D8CA32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>
            <a:extLst>
              <a:ext uri="{FF2B5EF4-FFF2-40B4-BE49-F238E27FC236}">
                <a16:creationId xmlns:a16="http://schemas.microsoft.com/office/drawing/2014/main" id="{57C0AD6E-F1D7-A149-A0FC-DAF36E1FDE6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>
            <a:extLst>
              <a:ext uri="{FF2B5EF4-FFF2-40B4-BE49-F238E27FC236}">
                <a16:creationId xmlns:a16="http://schemas.microsoft.com/office/drawing/2014/main" id="{EB2CE1F9-D25E-5543-8864-3A9687FC35C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>
            <a:extLst>
              <a:ext uri="{FF2B5EF4-FFF2-40B4-BE49-F238E27FC236}">
                <a16:creationId xmlns:a16="http://schemas.microsoft.com/office/drawing/2014/main" id="{EA195AAF-3E42-0347-9095-DF2A73CA79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>
            <a:extLst>
              <a:ext uri="{FF2B5EF4-FFF2-40B4-BE49-F238E27FC236}">
                <a16:creationId xmlns:a16="http://schemas.microsoft.com/office/drawing/2014/main" id="{A8701132-B8B8-DE40-81BE-06BA5765DEA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>
            <a:extLst>
              <a:ext uri="{FF2B5EF4-FFF2-40B4-BE49-F238E27FC236}">
                <a16:creationId xmlns:a16="http://schemas.microsoft.com/office/drawing/2014/main" id="{7E432881-2541-8845-BCC6-E44649FE266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>
            <a:extLst>
              <a:ext uri="{FF2B5EF4-FFF2-40B4-BE49-F238E27FC236}">
                <a16:creationId xmlns:a16="http://schemas.microsoft.com/office/drawing/2014/main" id="{F74A8EF0-3118-354B-A16C-3B709AC281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tabLst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  <p:extLst>
      <p:ext uri="{BB962C8B-B14F-4D97-AF65-F5344CB8AC3E}">
        <p14:creationId xmlns:p14="http://schemas.microsoft.com/office/powerpoint/2010/main" val="208345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1EBDE21A-55B7-DD49-B2FF-E349F0F9B888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662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6" r:id="rId2"/>
    <p:sldLayoutId id="2147483670" r:id="rId3"/>
    <p:sldLayoutId id="2147483675" r:id="rId4"/>
    <p:sldLayoutId id="2147483673" r:id="rId5"/>
    <p:sldLayoutId id="2147483671" r:id="rId6"/>
    <p:sldLayoutId id="2147483674" r:id="rId7"/>
    <p:sldLayoutId id="2147483672" r:id="rId8"/>
    <p:sldLayoutId id="214748367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F479B8B-10D3-674C-9BA6-DD782C3538CD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3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9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recyclizate.tilda.ws/" TargetMode="External"/><Relationship Id="rId1" Type="http://schemas.openxmlformats.org/officeDocument/2006/relationships/slideLayout" Target="../slideLayouts/slideLayout11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BAF0E-B356-8A4A-BFDC-8AEA703BC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3531589"/>
            <a:ext cx="9026012" cy="4594773"/>
          </a:xfrm>
        </p:spPr>
        <p:txBody>
          <a:bodyPr>
            <a:noAutofit/>
          </a:bodyPr>
          <a:lstStyle/>
          <a:p>
            <a:pPr algn="ctr">
              <a:buSzPts val="4400"/>
            </a:pPr>
            <a:r>
              <a:rPr lang="ru-RU" sz="4000" dirty="0"/>
              <a:t>ПРОЕКТ – РЕЦИКЛИЗАТ</a:t>
            </a:r>
            <a:br>
              <a:rPr lang="ru-RU" sz="4000" dirty="0"/>
            </a:br>
            <a:br>
              <a:rPr lang="ru-RU" sz="4000" dirty="0"/>
            </a:br>
            <a:r>
              <a:rPr lang="ru-RU" sz="4000" dirty="0"/>
              <a:t>внедрение инновационной российской</a:t>
            </a:r>
            <a:br>
              <a:rPr lang="ru-RU" sz="4000" dirty="0"/>
            </a:br>
            <a:r>
              <a:rPr lang="ru-RU" sz="4000" dirty="0"/>
              <a:t> технологии  по повторному</a:t>
            </a:r>
            <a:br>
              <a:rPr lang="ru-RU" sz="4000" dirty="0"/>
            </a:br>
            <a:r>
              <a:rPr lang="ru-RU" sz="4000" dirty="0"/>
              <a:t> применению  синтетического каучука</a:t>
            </a:r>
            <a:endParaRPr lang="ru-RU" sz="4000" dirty="0">
              <a:sym typeface="Arial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352A1D-B41E-1342-9F17-0F2653F526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1306" y="10330770"/>
            <a:ext cx="11234039" cy="531812"/>
          </a:xfrm>
        </p:spPr>
        <p:txBody>
          <a:bodyPr/>
          <a:lstStyle/>
          <a:p>
            <a:r>
              <a:rPr lang="en-US" sz="1800" i="1" dirty="0">
                <a:solidFill>
                  <a:schemeClr val="bg1"/>
                </a:solidFill>
              </a:rPr>
              <a:t>https://pt.2035.university/project/my?context=a2121</a:t>
            </a:r>
            <a:endParaRPr lang="ru-RU" sz="1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0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 стрелкой 3"/>
          <p:cNvCxnSpPr>
            <a:stCxn id="8" idx="2"/>
            <a:endCxn id="13" idx="0"/>
          </p:cNvCxnSpPr>
          <p:nvPr/>
        </p:nvCxnSpPr>
        <p:spPr>
          <a:xfrm flipH="1">
            <a:off x="5284763" y="3950232"/>
            <a:ext cx="2" cy="109371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86" y="169229"/>
            <a:ext cx="10397526" cy="1257235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Предложение для индустриального партнера</a:t>
            </a:r>
            <a:br>
              <a:rPr lang="ru-RU" b="1" dirty="0"/>
            </a:b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A0FEA-1456-413A-A270-C9FF60B36CE4}"/>
              </a:ext>
            </a:extLst>
          </p:cNvPr>
          <p:cNvSpPr txBox="1"/>
          <p:nvPr/>
        </p:nvSpPr>
        <p:spPr>
          <a:xfrm>
            <a:off x="894588" y="1580352"/>
            <a:ext cx="8780353" cy="236988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/>
              <a:t>Предлагаемы условия сотрудничества</a:t>
            </a:r>
          </a:p>
          <a:p>
            <a:pPr algn="just"/>
            <a:endParaRPr lang="ru-RU" sz="1600" dirty="0"/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Требуемая сумма инвестиций в проект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99.3 млн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Предлагаемый процент участия в бизнесе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25%</a:t>
            </a:r>
          </a:p>
          <a:p>
            <a:pPr algn="just">
              <a:lnSpc>
                <a:spcPct val="150000"/>
              </a:lnSpc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Количество линий к тиражированию в СЗФО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11-30 шт.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1C3735BF-264F-40C1-BEB1-A17018BB5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085402"/>
              </p:ext>
            </p:extLst>
          </p:nvPr>
        </p:nvGraphicFramePr>
        <p:xfrm>
          <a:off x="894586" y="5043948"/>
          <a:ext cx="8780355" cy="519143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4623486">
                  <a:extLst>
                    <a:ext uri="{9D8B030D-6E8A-4147-A177-3AD203B41FA5}">
                      <a16:colId xmlns:a16="http://schemas.microsoft.com/office/drawing/2014/main" val="3870772753"/>
                    </a:ext>
                  </a:extLst>
                </a:gridCol>
                <a:gridCol w="312985">
                  <a:extLst>
                    <a:ext uri="{9D8B030D-6E8A-4147-A177-3AD203B41FA5}">
                      <a16:colId xmlns:a16="http://schemas.microsoft.com/office/drawing/2014/main" val="3585986448"/>
                    </a:ext>
                  </a:extLst>
                </a:gridCol>
                <a:gridCol w="3843884">
                  <a:extLst>
                    <a:ext uri="{9D8B030D-6E8A-4147-A177-3AD203B41FA5}">
                      <a16:colId xmlns:a16="http://schemas.microsoft.com/office/drawing/2014/main" val="2602648096"/>
                    </a:ext>
                  </a:extLst>
                </a:gridCol>
              </a:tblGrid>
              <a:tr h="123582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Основные показатели инвестиционного проекта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лет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5018178"/>
                  </a:ext>
                </a:extLst>
              </a:tr>
              <a:tr h="975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NPV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165.5 млн</a:t>
                      </a: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643396"/>
                  </a:ext>
                </a:extLst>
              </a:tr>
              <a:tr h="975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IRR 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55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3382308"/>
                  </a:ext>
                </a:extLst>
              </a:tr>
              <a:tr h="10301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PP (срок окупаемости инвестиций </a:t>
                      </a:r>
                      <a:r>
                        <a:rPr lang="ru-RU" sz="2400" dirty="0" err="1">
                          <a:solidFill>
                            <a:srgbClr val="000000"/>
                          </a:solidFill>
                          <a:effectLst/>
                        </a:rPr>
                        <a:t>ип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) кварталов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,0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511801"/>
                  </a:ext>
                </a:extLst>
              </a:tr>
              <a:tr h="97514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PI (индекс доходности) в год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</a:rPr>
                        <a:t>52,52</a:t>
                      </a:r>
                      <a:endParaRPr lang="ru-RU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1851350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0B203D98-8C78-42CC-9E6F-4C41E0051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252888"/>
              </p:ext>
            </p:extLst>
          </p:nvPr>
        </p:nvGraphicFramePr>
        <p:xfrm>
          <a:off x="11048761" y="6238569"/>
          <a:ext cx="8463355" cy="399681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669841">
                  <a:extLst>
                    <a:ext uri="{9D8B030D-6E8A-4147-A177-3AD203B41FA5}">
                      <a16:colId xmlns:a16="http://schemas.microsoft.com/office/drawing/2014/main" val="3197042186"/>
                    </a:ext>
                  </a:extLst>
                </a:gridCol>
                <a:gridCol w="2651993">
                  <a:extLst>
                    <a:ext uri="{9D8B030D-6E8A-4147-A177-3AD203B41FA5}">
                      <a16:colId xmlns:a16="http://schemas.microsoft.com/office/drawing/2014/main" val="3509133605"/>
                    </a:ext>
                  </a:extLst>
                </a:gridCol>
                <a:gridCol w="2141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0379"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0000"/>
                          </a:solidFill>
                        </a:rPr>
                        <a:t>Позиция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0000"/>
                          </a:solidFill>
                        </a:rPr>
                        <a:t>Стоимость </a:t>
                      </a:r>
                      <a:r>
                        <a:rPr lang="ru-RU" sz="2200" dirty="0" err="1">
                          <a:solidFill>
                            <a:srgbClr val="000000"/>
                          </a:solidFill>
                        </a:rPr>
                        <a:t>руб</a:t>
                      </a:r>
                      <a:endParaRPr lang="ru-RU" sz="22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rgbClr val="000000"/>
                          </a:solidFill>
                        </a:rPr>
                        <a:t>Доля от общей стоимости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354808"/>
                  </a:ext>
                </a:extLst>
              </a:tr>
              <a:tr h="773015">
                <a:tc>
                  <a:txBody>
                    <a:bodyPr/>
                    <a:lstStyle/>
                    <a:p>
                      <a:r>
                        <a:rPr lang="ru-RU" sz="2200" dirty="0">
                          <a:solidFill>
                            <a:srgbClr val="000000"/>
                          </a:solidFill>
                        </a:rPr>
                        <a:t>Стоимость открытия одного завода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>
                          <a:solidFill>
                            <a:srgbClr val="000000"/>
                          </a:solidFill>
                        </a:rPr>
                        <a:t>99 382 000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rgbClr val="000000"/>
                          </a:solidFill>
                        </a:rPr>
                        <a:t>100%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687506"/>
                  </a:ext>
                </a:extLst>
              </a:tr>
              <a:tr h="448348">
                <a:tc>
                  <a:txBody>
                    <a:bodyPr/>
                    <a:lstStyle/>
                    <a:p>
                      <a:r>
                        <a:rPr lang="ru-RU" sz="2300" dirty="0">
                          <a:solidFill>
                            <a:srgbClr val="000000"/>
                          </a:solidFill>
                        </a:rPr>
                        <a:t>Капитальные вложения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>
                          <a:solidFill>
                            <a:srgbClr val="000000"/>
                          </a:solidFill>
                        </a:rPr>
                        <a:t>78 682 000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>
                          <a:solidFill>
                            <a:srgbClr val="000000"/>
                          </a:solidFill>
                        </a:rPr>
                        <a:t>79%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378394"/>
                  </a:ext>
                </a:extLst>
              </a:tr>
              <a:tr h="803935">
                <a:tc>
                  <a:txBody>
                    <a:bodyPr/>
                    <a:lstStyle/>
                    <a:p>
                      <a:r>
                        <a:rPr lang="ru-RU" sz="2300" dirty="0">
                          <a:solidFill>
                            <a:srgbClr val="000000"/>
                          </a:solidFill>
                        </a:rPr>
                        <a:t>Инвестиции в оборотный капитал 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>
                          <a:solidFill>
                            <a:srgbClr val="000000"/>
                          </a:solidFill>
                        </a:rPr>
                        <a:t>20 700 000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>
                          <a:solidFill>
                            <a:srgbClr val="000000"/>
                          </a:solidFill>
                        </a:rPr>
                        <a:t>21%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893812"/>
                  </a:ext>
                </a:extLst>
              </a:tr>
              <a:tr h="475568">
                <a:tc>
                  <a:txBody>
                    <a:bodyPr/>
                    <a:lstStyle/>
                    <a:p>
                      <a:r>
                        <a:rPr lang="ru-RU" sz="2300" dirty="0">
                          <a:solidFill>
                            <a:srgbClr val="000000"/>
                          </a:solidFill>
                        </a:rPr>
                        <a:t>Выручка в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>
                          <a:solidFill>
                            <a:srgbClr val="000000"/>
                          </a:solidFill>
                        </a:rPr>
                        <a:t>220 000 000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3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3646472"/>
                  </a:ext>
                </a:extLst>
              </a:tr>
              <a:tr h="475568">
                <a:tc>
                  <a:txBody>
                    <a:bodyPr/>
                    <a:lstStyle/>
                    <a:p>
                      <a:r>
                        <a:rPr lang="ru-RU" sz="2300" dirty="0">
                          <a:solidFill>
                            <a:srgbClr val="000000"/>
                          </a:solidFill>
                        </a:rPr>
                        <a:t>Прибыль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300" dirty="0">
                          <a:solidFill>
                            <a:srgbClr val="000000"/>
                          </a:solidFill>
                        </a:rPr>
                        <a:t>76 148 000</a:t>
                      </a: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3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69710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20B844D-52A4-4584-89A4-CFD014D6E863}"/>
              </a:ext>
            </a:extLst>
          </p:cNvPr>
          <p:cNvSpPr txBox="1"/>
          <p:nvPr/>
        </p:nvSpPr>
        <p:spPr>
          <a:xfrm>
            <a:off x="11048760" y="1426464"/>
            <a:ext cx="84633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Инициаторы проекта: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Команда акселератор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Компания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Техномаш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–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патентодержатель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(Научные исследования и разработки в области естественных и технических наук, переработка отходов РТИ).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Компания «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Гифтек-Рефлекшен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» – дорожная безопасность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D58693-7322-4812-B567-9180E59B0094}"/>
              </a:ext>
            </a:extLst>
          </p:cNvPr>
          <p:cNvSpPr txBox="1"/>
          <p:nvPr/>
        </p:nvSpPr>
        <p:spPr>
          <a:xfrm>
            <a:off x="11048759" y="4104120"/>
            <a:ext cx="8463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Технологии и активы: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Производство модификатора (</a:t>
            </a: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now how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патент)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Технология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девулканизации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отходов РТИ до первичной смеси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Промышленное внедрение </a:t>
            </a:r>
          </a:p>
        </p:txBody>
      </p:sp>
    </p:spTree>
    <p:extLst>
      <p:ext uri="{BB962C8B-B14F-4D97-AF65-F5344CB8AC3E}">
        <p14:creationId xmlns:p14="http://schemas.microsoft.com/office/powerpoint/2010/main" val="1579974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46" y="515375"/>
            <a:ext cx="10246060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Приложение: Бизнес-модель</a:t>
            </a:r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7DED5FEB-9E17-4C75-A422-7662FBCDB3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487734"/>
              </p:ext>
            </p:extLst>
          </p:nvPr>
        </p:nvGraphicFramePr>
        <p:xfrm>
          <a:off x="389745" y="1426464"/>
          <a:ext cx="19412262" cy="9666257"/>
        </p:xfrm>
        <a:graphic>
          <a:graphicData uri="http://schemas.openxmlformats.org/drawingml/2006/table">
            <a:tbl>
              <a:tblPr/>
              <a:tblGrid>
                <a:gridCol w="3411078">
                  <a:extLst>
                    <a:ext uri="{9D8B030D-6E8A-4147-A177-3AD203B41FA5}">
                      <a16:colId xmlns:a16="http://schemas.microsoft.com/office/drawing/2014/main" val="1268660448"/>
                    </a:ext>
                  </a:extLst>
                </a:gridCol>
                <a:gridCol w="6234035">
                  <a:extLst>
                    <a:ext uri="{9D8B030D-6E8A-4147-A177-3AD203B41FA5}">
                      <a16:colId xmlns:a16="http://schemas.microsoft.com/office/drawing/2014/main" val="2002083387"/>
                    </a:ext>
                  </a:extLst>
                </a:gridCol>
                <a:gridCol w="489230">
                  <a:extLst>
                    <a:ext uri="{9D8B030D-6E8A-4147-A177-3AD203B41FA5}">
                      <a16:colId xmlns:a16="http://schemas.microsoft.com/office/drawing/2014/main" val="3642633856"/>
                    </a:ext>
                  </a:extLst>
                </a:gridCol>
                <a:gridCol w="2941445">
                  <a:extLst>
                    <a:ext uri="{9D8B030D-6E8A-4147-A177-3AD203B41FA5}">
                      <a16:colId xmlns:a16="http://schemas.microsoft.com/office/drawing/2014/main" val="3751461875"/>
                    </a:ext>
                  </a:extLst>
                </a:gridCol>
                <a:gridCol w="3509099">
                  <a:extLst>
                    <a:ext uri="{9D8B030D-6E8A-4147-A177-3AD203B41FA5}">
                      <a16:colId xmlns:a16="http://schemas.microsoft.com/office/drawing/2014/main" val="1123619339"/>
                    </a:ext>
                  </a:extLst>
                </a:gridCol>
                <a:gridCol w="2827375">
                  <a:extLst>
                    <a:ext uri="{9D8B030D-6E8A-4147-A177-3AD203B41FA5}">
                      <a16:colId xmlns:a16="http://schemas.microsoft.com/office/drawing/2014/main" val="1397099796"/>
                    </a:ext>
                  </a:extLst>
                </a:gridCol>
              </a:tblGrid>
              <a:tr h="2705592"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2000" b="1" u="none" strike="noStrike" kern="1200" dirty="0">
                          <a:solidFill>
                            <a:srgbClr val="2D85C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8.</a:t>
                      </a:r>
                      <a:r>
                        <a:rPr lang="fr-CA" sz="2000" b="1" u="none" strike="noStrike" kern="1200" dirty="0">
                          <a:solidFill>
                            <a:srgbClr val="2D85C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u="none" strike="noStrike" kern="1200" dirty="0">
                          <a:solidFill>
                            <a:srgbClr val="2D85C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Ключевые партнеры:</a:t>
                      </a: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Производители асфальтобетонных смесей          - Производители РТИ                                                     - Компании по переработке шин                               - Администрация Города (профильные комитеты)                                                                         - РЭЦ, </a:t>
                      </a:r>
                      <a:r>
                        <a:rPr lang="ru-RU" sz="18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СПбЦПЭ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ru-RU" sz="18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СПбТПП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                              - Битумные подразделения ВИНК </a:t>
                      </a:r>
                      <a:b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Производитель модификатора и рециклизата</a:t>
                      </a: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0" marR="3890" marT="389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  </a:t>
                      </a:r>
                      <a:r>
                        <a:rPr lang="ru-RU" sz="20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7. Ключевые виды деятельности (Решения):</a:t>
                      </a: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Переработка РТИ отходов                                                        - Производство инновационного продукта модификатора "АРС" для </a:t>
                      </a:r>
                      <a:r>
                        <a:rPr lang="ru-RU" sz="16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девулканизации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РТИ.</a:t>
                      </a: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Производство каучуковой смеси "</a:t>
                      </a:r>
                      <a:r>
                        <a:rPr lang="ru-RU" sz="16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Рециклизат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«                       - Производство резиновых смесей по ТУ Заказчика                                                                                 </a:t>
                      </a: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Тиражирование внедрения инновационной технологии по территории РФ (Франшиза)</a:t>
                      </a:r>
                    </a:p>
                    <a:p>
                      <a:pPr algn="l" fontAlgn="t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ru-RU" sz="16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Строительство предприятий под ключ</a:t>
                      </a:r>
                    </a:p>
                    <a:p>
                      <a:pPr algn="l" fontAlgn="t"/>
                      <a:r>
                        <a:rPr lang="ru-RU" sz="160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- Сервисное обслуживание</a:t>
                      </a:r>
                    </a:p>
                  </a:txBody>
                  <a:tcPr marL="3890" marR="3890" marT="3890" marB="0">
                    <a:solidFill>
                      <a:schemeClr val="bg1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  </a:t>
                      </a:r>
                      <a:r>
                        <a:rPr lang="ru-RU" sz="20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2. Уникальное торговое предложение(ключевые ценности):</a:t>
                      </a: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Инновационный продукт - </a:t>
                      </a:r>
                      <a:r>
                        <a:rPr lang="ru-RU" sz="18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Рециклизат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с высокими техническими характеристиками и качественными свойствами для повторного использования. Более низкая стоимость сырья, решение экологических проблем, достижение показателей трех Национальных Проектов и двух Региональных проектов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0" marR="3890" marT="3890" marB="0"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  </a:t>
                      </a:r>
                      <a:r>
                        <a:rPr lang="ru-RU" sz="20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4. Скрытое преимущество</a:t>
                      </a:r>
                      <a:r>
                        <a:rPr lang="ru-RU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(взаимоотношение с клиентами):</a:t>
                      </a: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возможность предоставить производителям конкурентоспособное сырье                                    - возможность предложить битумным сегментам ВИНК - производство новых продуктов                            - возможность содействовать </a:t>
                      </a:r>
                      <a:r>
                        <a:rPr lang="ru-RU" sz="16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госзаказчика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в достижении ключевых показателей                         - возможность дать в регионы инновационный </a:t>
                      </a:r>
                      <a:r>
                        <a:rPr lang="ru-RU" sz="16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стартап</a:t>
                      </a: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по "уникальной технологии переработки резины"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0" marR="3890" marT="3890" marB="0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  </a:t>
                      </a:r>
                      <a:r>
                        <a:rPr lang="ru-RU" sz="20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1. Потребители:</a:t>
                      </a:r>
                      <a:br>
                        <a:rPr lang="ru-RU" sz="20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 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жители СПб и РФ                              - профильные дорожные предприятия, предприятия  РТИ, АБЗ, ВИНК ( малый, средний и крупный бизнес)                                         - администрация города/региона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0" marR="3890" marT="389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878551"/>
                  </a:ext>
                </a:extLst>
              </a:tr>
              <a:tr h="1734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  </a:t>
                      </a:r>
                      <a:r>
                        <a:rPr lang="ru-RU" sz="20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6. Ключевые ресурсы:</a:t>
                      </a: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Человеческий капитал (специалисты и наши компетенции)                                                                          - Опты внедрения компании инновационных продуктов</a:t>
                      </a:r>
                      <a:b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Партнерские соглашения с РЭЦ, </a:t>
                      </a:r>
                      <a:r>
                        <a:rPr lang="ru-RU" sz="18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СПбСПЭ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и поставщиками услуг по ВЭД</a:t>
                      </a:r>
                      <a:b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Технология Ноу Хау - Модификатор АРС</a:t>
                      </a:r>
                      <a:b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Партнерские соглашения с РЭЦ, </a:t>
                      </a:r>
                      <a:r>
                        <a:rPr lang="ru-RU" sz="18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СПбСПЭ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и поставщиками услуг по ВЭД, с Промышленностью СПб                                                                                           -Поддержка Стейкхолдерами</a:t>
                      </a:r>
                      <a:b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Метрики:</a:t>
                      </a:r>
                      <a:b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Процент переработанного объема РТИ отходов в СПб.</a:t>
                      </a:r>
                      <a:b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Объем выпущенной продукции и утилизированных покрышек (резиновые смеси, вяжущее для </a:t>
                      </a:r>
                      <a:r>
                        <a:rPr lang="ru-RU" sz="18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а.б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.)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0" marR="3890" marT="3890" marB="0"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144876"/>
                  </a:ext>
                </a:extLst>
              </a:tr>
              <a:tr h="3264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fontAlgn="t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0" marR="3890" marT="3890" marB="0"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  </a:t>
                      </a:r>
                      <a:r>
                        <a:rPr lang="ru-RU" sz="20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3. Каналы сбыта</a:t>
                      </a:r>
                      <a:r>
                        <a:rPr lang="ru-RU" sz="16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:</a:t>
                      </a:r>
                      <a:r>
                        <a:rPr lang="ru-RU" sz="16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                 </a:t>
                      </a: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Производители резинотехнических изделий                               - Производители битумных материалов ( ГАЗПРОМ, ЛУКОИЛ, РОСНЕФТЬ, ТАТНЕФТЬ)                           - Асфальта-Бетонные Заводы РФ</a:t>
                      </a:r>
                      <a:b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Партнерство с РЭЦ</a:t>
                      </a:r>
                      <a:b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0" marR="3890" marT="389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879195"/>
                  </a:ext>
                </a:extLst>
              </a:tr>
              <a:tr h="1961490"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baseline="0" dirty="0">
                          <a:solidFill>
                            <a:srgbClr val="2D85CD"/>
                          </a:solidFill>
                          <a:effectLst/>
                        </a:rPr>
                        <a:t>  </a:t>
                      </a:r>
                      <a:r>
                        <a:rPr lang="ru-RU" sz="20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9. Структура издержек:</a:t>
                      </a: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Производственные издержки, арендные, оплата труда</a:t>
                      </a:r>
                      <a:b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Научно-изыскательские расходы                                                                                                                                                           - Расходы на продвижение инновационного продукта                                                                                                                       - Непредвиденные/риски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0" marR="3890" marT="389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t"/>
                      <a:r>
                        <a:rPr lang="ru-RU" sz="16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  </a:t>
                      </a:r>
                      <a:r>
                        <a:rPr lang="ru-RU" sz="20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5. Потоки выручки</a:t>
                      </a:r>
                      <a:r>
                        <a:rPr lang="ru-RU" sz="1600" b="1" u="none" strike="noStrike" dirty="0">
                          <a:solidFill>
                            <a:srgbClr val="2D85CD"/>
                          </a:solidFill>
                          <a:effectLst/>
                        </a:rPr>
                        <a:t>:</a:t>
                      </a:r>
                      <a:br>
                        <a:rPr lang="ru-RU" sz="16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 Поступления от поставки </a:t>
                      </a:r>
                      <a:r>
                        <a:rPr lang="ru-RU" sz="180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рециклизата</a:t>
                      </a: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российским и зарубежным покупателям. Налаженное производство и стабильные притоки выручки.                                                                       - Поступления за утилизацию покрышек</a:t>
                      </a:r>
                      <a:b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</a:br>
                      <a:r>
                        <a:rPr lang="ru-RU" sz="1800" u="none" strike="noStrike" dirty="0">
                          <a:solidFill>
                            <a:srgbClr val="000000"/>
                          </a:solidFill>
                          <a:effectLst/>
                        </a:rPr>
                        <a:t>- Поступления от сопутствующей деятельности на оборудовании                         - - Поступления по лицензионным контрактам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90" marR="3890" marT="389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679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277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Команда проекта –  «</a:t>
            </a:r>
            <a:r>
              <a:rPr lang="ru-RU" b="1" dirty="0" err="1"/>
              <a:t>Рециклизат</a:t>
            </a:r>
            <a:r>
              <a:rPr lang="ru-RU" b="1" dirty="0"/>
              <a:t>»</a:t>
            </a:r>
            <a:endParaRPr lang="ru-RU" dirty="0"/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7FDD3F57-7643-9446-901D-8FBE090AE2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80942" y="2322084"/>
            <a:ext cx="4134612" cy="2841319"/>
          </a:xfrm>
        </p:spPr>
        <p:txBody>
          <a:bodyPr/>
          <a:lstStyle/>
          <a:p>
            <a:r>
              <a:rPr lang="ru-RU" sz="2400" dirty="0">
                <a:solidFill>
                  <a:schemeClr val="dk1"/>
                </a:solidFill>
                <a:cs typeface="Times New Roman" pitchFamily="18" charset="0"/>
              </a:rPr>
              <a:t>Руководитель проекта, техническая реализация тестирования и </a:t>
            </a:r>
            <a:r>
              <a:rPr lang="ru-RU" sz="2400" dirty="0" err="1">
                <a:solidFill>
                  <a:schemeClr val="dk1"/>
                </a:solidFill>
                <a:cs typeface="Times New Roman" pitchFamily="18" charset="0"/>
              </a:rPr>
              <a:t>прототипирования</a:t>
            </a:r>
            <a:r>
              <a:rPr lang="ru-RU" sz="2400" dirty="0">
                <a:solidFill>
                  <a:schemeClr val="dk1"/>
                </a:solidFill>
                <a:cs typeface="Times New Roman" pitchFamily="18" charset="0"/>
              </a:rPr>
              <a:t>.</a:t>
            </a:r>
          </a:p>
          <a:p>
            <a:r>
              <a:rPr lang="ru-RU" sz="2400" dirty="0">
                <a:solidFill>
                  <a:schemeClr val="dk1"/>
                </a:solidFill>
                <a:cs typeface="Times New Roman" pitchFamily="18" charset="0"/>
              </a:rPr>
              <a:t>Более 17 лет опыт управления проектами по заказам государственных органов.</a:t>
            </a:r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3A491EAE-61CE-9549-AB51-FD2BFFBEC8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4588" y="5219658"/>
            <a:ext cx="2839212" cy="584053"/>
          </a:xfrm>
        </p:spPr>
        <p:txBody>
          <a:bodyPr/>
          <a:lstStyle/>
          <a:p>
            <a:r>
              <a:rPr lang="ru-RU" dirty="0" err="1"/>
              <a:t>К.В.Васильев</a:t>
            </a:r>
            <a:endParaRPr lang="ru-RU" dirty="0"/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id="{90DF322C-267D-5D46-B58E-CB1ED9E48F7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80942" y="6786331"/>
            <a:ext cx="4134612" cy="2103120"/>
          </a:xfrm>
        </p:spPr>
        <p:txBody>
          <a:bodyPr lIns="0" tIns="0" rIns="0" bIns="0"/>
          <a:lstStyle/>
          <a:p>
            <a:r>
              <a:rPr lang="ru-RU" sz="2400" dirty="0">
                <a:solidFill>
                  <a:schemeClr val="dk1"/>
                </a:solidFill>
                <a:cs typeface="Times New Roman" pitchFamily="18" charset="0"/>
              </a:rPr>
              <a:t>Главный экономист проекта, </a:t>
            </a:r>
            <a:r>
              <a:rPr lang="ru-RU" sz="2400" dirty="0" err="1">
                <a:solidFill>
                  <a:schemeClr val="dk1"/>
                </a:solidFill>
                <a:cs typeface="Times New Roman" pitchFamily="18" charset="0"/>
              </a:rPr>
              <a:t>проработака</a:t>
            </a:r>
            <a:r>
              <a:rPr lang="ru-RU" sz="2400" dirty="0">
                <a:solidFill>
                  <a:schemeClr val="dk1"/>
                </a:solidFill>
                <a:cs typeface="Times New Roman" pitchFamily="18" charset="0"/>
              </a:rPr>
              <a:t> </a:t>
            </a:r>
            <a:r>
              <a:rPr lang="ru-RU" sz="2400" dirty="0" err="1">
                <a:solidFill>
                  <a:schemeClr val="dk1"/>
                </a:solidFill>
                <a:cs typeface="Times New Roman" pitchFamily="18" charset="0"/>
              </a:rPr>
              <a:t>финмодели</a:t>
            </a:r>
            <a:r>
              <a:rPr lang="ru-RU" sz="2400" dirty="0">
                <a:solidFill>
                  <a:schemeClr val="dk1"/>
                </a:solidFill>
                <a:cs typeface="Times New Roman" pitchFamily="18" charset="0"/>
              </a:rPr>
              <a:t>, разработка бизнес-плана,</a:t>
            </a:r>
          </a:p>
          <a:p>
            <a:r>
              <a:rPr lang="ru-RU" sz="2400" dirty="0">
                <a:solidFill>
                  <a:schemeClr val="dk1"/>
                </a:solidFill>
                <a:cs typeface="Times New Roman" pitchFamily="18" charset="0"/>
              </a:rPr>
              <a:t>Более 20 лет опыта работы в сфере финансов</a:t>
            </a:r>
          </a:p>
        </p:txBody>
      </p:sp>
      <p:pic>
        <p:nvPicPr>
          <p:cNvPr id="5" name="Рисунок 4" descr="Изображение выглядит как человек, одежда, рубашка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B46211C0-EB0A-4ACB-914E-819E760CA50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8909" b="8909"/>
          <a:stretch>
            <a:fillRect/>
          </a:stretch>
        </p:blipFill>
        <p:spPr>
          <a:xfrm>
            <a:off x="894588" y="6547665"/>
            <a:ext cx="2839212" cy="2841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Текст 26">
            <a:extLst>
              <a:ext uri="{FF2B5EF4-FFF2-40B4-BE49-F238E27FC236}">
                <a16:creationId xmlns:a16="http://schemas.microsoft.com/office/drawing/2014/main" id="{8662CAD4-AE6A-E14B-A88F-B1C3D23B24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0809" y="9580868"/>
            <a:ext cx="2852991" cy="506911"/>
          </a:xfrm>
        </p:spPr>
        <p:txBody>
          <a:bodyPr/>
          <a:lstStyle/>
          <a:p>
            <a:r>
              <a:rPr lang="ru-RU" dirty="0" err="1"/>
              <a:t>Л.Ю.Ефимова</a:t>
            </a:r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id="{0CD018E0-22F1-7E4F-89FF-1DB07D3FE8E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2709016" y="3028075"/>
            <a:ext cx="6568821" cy="2466109"/>
          </a:xfrm>
        </p:spPr>
        <p:txBody>
          <a:bodyPr lIns="0" tIns="0" rIns="0" bIns="0"/>
          <a:lstStyle/>
          <a:p>
            <a:r>
              <a:rPr lang="ru-RU" sz="2400" dirty="0">
                <a:solidFill>
                  <a:schemeClr val="dk1"/>
                </a:solidFill>
                <a:cs typeface="Times New Roman" pitchFamily="18" charset="0"/>
              </a:rPr>
              <a:t>Основной вид деятельности: обеспечение предприятий и организаций дорожной отрасли современными материалами для технических средств организации дорожного движения и безопасности.</a:t>
            </a:r>
          </a:p>
          <a:p>
            <a:endParaRPr lang="ru-RU" sz="2400" dirty="0">
              <a:solidFill>
                <a:schemeClr val="dk1"/>
              </a:solidFill>
              <a:cs typeface="Times New Roman" pitchFamily="18" charset="0"/>
            </a:endParaRPr>
          </a:p>
        </p:txBody>
      </p:sp>
      <p:sp>
        <p:nvSpPr>
          <p:cNvPr id="30" name="Текст 29">
            <a:extLst>
              <a:ext uri="{FF2B5EF4-FFF2-40B4-BE49-F238E27FC236}">
                <a16:creationId xmlns:a16="http://schemas.microsoft.com/office/drawing/2014/main" id="{9F12BE12-15DF-9542-A4B6-BC4836F7D6D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79664" y="4868265"/>
            <a:ext cx="2370705" cy="859715"/>
          </a:xfrm>
        </p:spPr>
        <p:txBody>
          <a:bodyPr lIns="0" tIns="0" rIns="0" bIns="0"/>
          <a:lstStyle/>
          <a:p>
            <a:pPr algn="ctr"/>
            <a:r>
              <a:rPr lang="ru-RU" dirty="0"/>
              <a:t>«</a:t>
            </a:r>
            <a:r>
              <a:rPr lang="ru-RU" dirty="0" err="1"/>
              <a:t>Гифтек</a:t>
            </a:r>
            <a:r>
              <a:rPr lang="ru-RU" dirty="0"/>
              <a:t> </a:t>
            </a:r>
            <a:r>
              <a:rPr lang="ru-RU" dirty="0" err="1"/>
              <a:t>Рефлекшн</a:t>
            </a:r>
            <a:r>
              <a:rPr lang="ru-RU" dirty="0"/>
              <a:t>»</a:t>
            </a:r>
          </a:p>
        </p:txBody>
      </p:sp>
      <p:sp>
        <p:nvSpPr>
          <p:cNvPr id="31" name="Текст 30">
            <a:extLst>
              <a:ext uri="{FF2B5EF4-FFF2-40B4-BE49-F238E27FC236}">
                <a16:creationId xmlns:a16="http://schemas.microsoft.com/office/drawing/2014/main" id="{90746CCE-2CB5-D44E-8D10-AC38E1E4334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709016" y="7477748"/>
            <a:ext cx="6568821" cy="2103120"/>
          </a:xfrm>
        </p:spPr>
        <p:txBody>
          <a:bodyPr lIns="0" tIns="0" rIns="0" bIns="0"/>
          <a:lstStyle/>
          <a:p>
            <a:r>
              <a:rPr lang="ru-RU" sz="2400" dirty="0">
                <a:solidFill>
                  <a:schemeClr val="dk1"/>
                </a:solidFill>
                <a:cs typeface="Times New Roman" pitchFamily="18" charset="0"/>
              </a:rPr>
              <a:t>Научные исследования и разработки в области естественных и технических наук, переработка отходов РТИ</a:t>
            </a:r>
          </a:p>
        </p:txBody>
      </p:sp>
      <p:sp>
        <p:nvSpPr>
          <p:cNvPr id="33" name="Текст 32">
            <a:extLst>
              <a:ext uri="{FF2B5EF4-FFF2-40B4-BE49-F238E27FC236}">
                <a16:creationId xmlns:a16="http://schemas.microsoft.com/office/drawing/2014/main" id="{6533EAD2-9970-9245-A57A-DA4ED67C34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479664" y="9580867"/>
            <a:ext cx="2370705" cy="506911"/>
          </a:xfrm>
        </p:spPr>
        <p:txBody>
          <a:bodyPr/>
          <a:lstStyle/>
          <a:p>
            <a:pPr algn="ctr"/>
            <a:r>
              <a:rPr lang="ru-RU" dirty="0"/>
              <a:t> «</a:t>
            </a:r>
            <a:r>
              <a:rPr lang="ru-RU" dirty="0" err="1"/>
              <a:t>Техномаш</a:t>
            </a:r>
            <a:r>
              <a:rPr lang="ru-RU" dirty="0"/>
              <a:t>»</a:t>
            </a:r>
          </a:p>
        </p:txBody>
      </p:sp>
      <p:pic>
        <p:nvPicPr>
          <p:cNvPr id="12" name="Рисунок 11" descr="Изображение выглядит как стена,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5AA5010-091C-4A2F-9118-B314E7FC097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t="7361" b="7361"/>
          <a:stretch>
            <a:fillRect/>
          </a:stretch>
        </p:blipFill>
        <p:spPr>
          <a:xfrm>
            <a:off x="894588" y="2203704"/>
            <a:ext cx="2839212" cy="2841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A9E8A7D-30DD-4096-AB3C-519D7B7403A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485992" y="2322084"/>
            <a:ext cx="2364377" cy="2141538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Купить Nokia Mobile Recycle Factory — Microsoft Store (ru-UZ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827" y="6782971"/>
            <a:ext cx="2370705" cy="237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364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159701" y="6741051"/>
            <a:ext cx="9733829" cy="27320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ts val="4360"/>
              </a:lnSpc>
              <a:buNone/>
            </a:pPr>
            <a:r>
              <a:rPr lang="ru-RU" sz="1800" b="1" dirty="0"/>
              <a:t>Сайт </a:t>
            </a:r>
          </a:p>
          <a:p>
            <a:pPr>
              <a:lnSpc>
                <a:spcPts val="4360"/>
              </a:lnSpc>
              <a:buNone/>
            </a:pPr>
            <a:r>
              <a:rPr lang="ru-RU" sz="1800" b="1" dirty="0"/>
              <a:t>Телефон</a:t>
            </a:r>
          </a:p>
          <a:p>
            <a:pPr>
              <a:lnSpc>
                <a:spcPts val="4360"/>
              </a:lnSpc>
              <a:buNone/>
            </a:pPr>
            <a:r>
              <a:rPr lang="en-US" sz="1800" b="1" dirty="0"/>
              <a:t>email</a:t>
            </a:r>
            <a:endParaRPr lang="ru-RU" sz="1800" b="1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0743" y="5248690"/>
            <a:ext cx="6161994" cy="858044"/>
          </a:xfrm>
          <a:prstGeom prst="rect">
            <a:avLst/>
          </a:prstGeom>
        </p:spPr>
        <p:txBody>
          <a:bodyPr lIns="0" tIns="0" rIns="0" bIns="0"/>
          <a:lstStyle/>
          <a:p>
            <a:br>
              <a:rPr lang="ru-RU" dirty="0"/>
            </a:br>
            <a:r>
              <a:rPr lang="ru-RU" dirty="0"/>
              <a:t>Контакты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7082242F-83C6-084D-AE29-2946DC57981E}"/>
              </a:ext>
            </a:extLst>
          </p:cNvPr>
          <p:cNvSpPr txBox="1">
            <a:spLocks/>
          </p:cNvSpPr>
          <p:nvPr/>
        </p:nvSpPr>
        <p:spPr>
          <a:xfrm>
            <a:off x="13848676" y="6821235"/>
            <a:ext cx="9733829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4360"/>
              </a:lnSpc>
              <a:buClrTx/>
            </a:pPr>
            <a:r>
              <a:rPr lang="en-US" sz="2800" b="1" dirty="0">
                <a:solidFill>
                  <a:srgbClr val="000000"/>
                </a:solidFill>
                <a:hlinkClick r:id="rId2"/>
              </a:rPr>
              <a:t>http://recyclizate.tilda.ws</a:t>
            </a:r>
            <a:r>
              <a:rPr lang="ru-RU" sz="2800" b="1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ts val="4360"/>
              </a:lnSpc>
              <a:buClrTx/>
            </a:pPr>
            <a:r>
              <a:rPr lang="en-US" sz="2800" b="1" dirty="0"/>
              <a:t>+7 (</a:t>
            </a:r>
            <a:r>
              <a:rPr lang="ru-RU" sz="2800" b="1" dirty="0"/>
              <a:t>911) </a:t>
            </a:r>
            <a:r>
              <a:rPr lang="fr-CA" sz="2800" b="1" dirty="0">
                <a:solidFill>
                  <a:schemeClr val="tx2">
                    <a:lumMod val="50000"/>
                  </a:schemeClr>
                </a:solidFill>
              </a:rPr>
              <a:t>232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fr-CA" sz="2800" b="1" dirty="0">
                <a:solidFill>
                  <a:schemeClr val="tx2">
                    <a:lumMod val="50000"/>
                  </a:schemeClr>
                </a:solidFill>
              </a:rPr>
              <a:t>60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fr-CA" sz="2800" b="1" dirty="0">
                <a:solidFill>
                  <a:schemeClr val="tx2">
                    <a:lumMod val="50000"/>
                  </a:schemeClr>
                </a:solidFill>
              </a:rPr>
              <a:t>40</a:t>
            </a:r>
            <a:endParaRPr lang="ru-RU" sz="2800" b="1" dirty="0">
              <a:solidFill>
                <a:srgbClr val="000000"/>
              </a:solidFill>
            </a:endParaRPr>
          </a:p>
          <a:p>
            <a:pPr>
              <a:lnSpc>
                <a:spcPts val="4360"/>
              </a:lnSpc>
              <a:buClrTx/>
            </a:pPr>
            <a:r>
              <a:rPr lang="fr-CA" sz="2800" b="1" dirty="0">
                <a:solidFill>
                  <a:schemeClr val="tx2">
                    <a:lumMod val="50000"/>
                  </a:schemeClr>
                </a:solidFill>
              </a:rPr>
              <a:t>dialogkv@gmail.ru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25B639-0A96-4927-9BA4-5B196CA07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8399" y="4084320"/>
            <a:ext cx="9271451" cy="6702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E6AFB1-950C-488F-B9AB-685D2B9453A3}"/>
              </a:ext>
            </a:extLst>
          </p:cNvPr>
          <p:cNvSpPr txBox="1"/>
          <p:nvPr/>
        </p:nvSpPr>
        <p:spPr>
          <a:xfrm>
            <a:off x="1333317" y="2474214"/>
            <a:ext cx="93865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/>
              <a:t>КАКИМ БУДЕТ ВАШ СЛЕДУЮЩИЙ ШАГ?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930906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0543" y="1645482"/>
            <a:ext cx="9741217" cy="613070"/>
          </a:xfrm>
        </p:spPr>
        <p:txBody>
          <a:bodyPr/>
          <a:lstStyle/>
          <a:p>
            <a:pPr algn="ctr"/>
            <a:r>
              <a:rPr lang="ru-RU" b="1" dirty="0"/>
              <a:t>ПРОБЛЕМА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2737" y="2670065"/>
            <a:ext cx="55147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0" algn="ctr"/>
            <a:r>
              <a:rPr lang="ru-RU" sz="3200" dirty="0">
                <a:cs typeface="Times New Roman" panose="02020603050405020304" pitchFamily="18" charset="0"/>
              </a:rPr>
              <a:t>В Санкт-Петербурге ежегодно захоранивается до 60 тыс. тонн  покрышек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509523" y="2670064"/>
            <a:ext cx="58551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0" algn="ctr"/>
            <a:r>
              <a:rPr lang="ru-RU" sz="3200" dirty="0">
                <a:cs typeface="Times New Roman" panose="02020603050405020304" pitchFamily="18" charset="0"/>
              </a:rPr>
              <a:t>В РФ ежегодно накапливается   1 млн. тонн, срок разложения 150 лет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01524" y="2885507"/>
            <a:ext cx="41992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algn="ctr"/>
            <a:r>
              <a:rPr lang="ru-RU" sz="3200" dirty="0">
                <a:cs typeface="Times New Roman" panose="02020603050405020304" pitchFamily="18" charset="0"/>
              </a:rPr>
              <a:t>Перерабатывается не более 10%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96646" y="5219282"/>
            <a:ext cx="4809009" cy="701731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АКТУАЛЬНОСТЬ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2737" y="6411433"/>
            <a:ext cx="55147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algn="ctr"/>
            <a:r>
              <a:rPr lang="ru-RU" sz="3200" b="1" dirty="0">
                <a:cs typeface="Times New Roman" panose="02020603050405020304" pitchFamily="18" charset="0"/>
              </a:rPr>
              <a:t>Бизнес </a:t>
            </a:r>
          </a:p>
          <a:p>
            <a:pPr marL="15875" algn="ctr"/>
            <a:r>
              <a:rPr lang="ru-RU" sz="3200" dirty="0">
                <a:cs typeface="Times New Roman" panose="02020603050405020304" pitchFamily="18" charset="0"/>
              </a:rPr>
              <a:t>получение качественного недорогого сырья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517877" y="6411433"/>
            <a:ext cx="58467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algn="ctr"/>
            <a:r>
              <a:rPr lang="ru-RU" sz="3200" b="1" dirty="0">
                <a:cs typeface="Times New Roman" panose="02020603050405020304" pitchFamily="18" charset="0"/>
              </a:rPr>
              <a:t> Инвесторы</a:t>
            </a:r>
            <a:r>
              <a:rPr lang="ru-RU" sz="3200" dirty="0">
                <a:cs typeface="Times New Roman" panose="02020603050405020304" pitchFamily="18" charset="0"/>
              </a:rPr>
              <a:t> </a:t>
            </a:r>
          </a:p>
          <a:p>
            <a:pPr marL="15875" algn="ctr"/>
            <a:r>
              <a:rPr lang="ru-RU" sz="3200" dirty="0">
                <a:cs typeface="Times New Roman" panose="02020603050405020304" pitchFamily="18" charset="0"/>
              </a:rPr>
              <a:t>тиражируемый проект по РФ и миру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22872" y="6411433"/>
            <a:ext cx="63565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algn="ctr"/>
            <a:r>
              <a:rPr lang="ru-RU" sz="3200" b="1" dirty="0"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cs typeface="Times New Roman" panose="02020603050405020304" pitchFamily="18" charset="0"/>
              </a:rPr>
              <a:t>Госзаказчик</a:t>
            </a:r>
            <a:r>
              <a:rPr lang="ru-RU" sz="3200" dirty="0">
                <a:cs typeface="Times New Roman" panose="02020603050405020304" pitchFamily="18" charset="0"/>
              </a:rPr>
              <a:t> </a:t>
            </a:r>
          </a:p>
          <a:p>
            <a:pPr marL="15875" algn="ctr"/>
            <a:r>
              <a:rPr lang="ru-RU" sz="3200" dirty="0">
                <a:cs typeface="Times New Roman" panose="02020603050405020304" pitchFamily="18" charset="0"/>
              </a:rPr>
              <a:t>достижение показателей национальных проектов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692209" y="9176212"/>
            <a:ext cx="5737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algn="just"/>
            <a:r>
              <a:rPr lang="ru-RU" sz="2400" dirty="0">
                <a:cs typeface="Times New Roman" panose="02020603050405020304" pitchFamily="18" charset="0"/>
              </a:rPr>
              <a:t>Безопасные и качественные дороги (приведение в нормативное состояние дорог 75%)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17167" y="9176213"/>
            <a:ext cx="49709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algn="just"/>
            <a:r>
              <a:rPr lang="ru-RU" sz="2400" dirty="0">
                <a:cs typeface="Times New Roman" panose="02020603050405020304" pitchFamily="18" charset="0"/>
              </a:rPr>
              <a:t>Экология (достижение переработки 36.6% к 2024 году)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599882" y="9176212"/>
            <a:ext cx="4580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algn="just"/>
            <a:r>
              <a:rPr lang="ru-RU" sz="2400" dirty="0">
                <a:cs typeface="Times New Roman" panose="02020603050405020304" pitchFamily="18" charset="0"/>
              </a:rPr>
              <a:t>Чистая Страна (прекращение захоронении 100%)</a:t>
            </a:r>
          </a:p>
        </p:txBody>
      </p:sp>
      <p:cxnSp>
        <p:nvCxnSpPr>
          <p:cNvPr id="21" name="Соединительная линия уступом 20"/>
          <p:cNvCxnSpPr>
            <a:stCxn id="15" idx="2"/>
            <a:endCxn id="18" idx="0"/>
          </p:cNvCxnSpPr>
          <p:nvPr/>
        </p:nvCxnSpPr>
        <p:spPr>
          <a:xfrm rot="5400000">
            <a:off x="6654345" y="5929408"/>
            <a:ext cx="1195120" cy="52984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15" idx="2"/>
            <a:endCxn id="16" idx="0"/>
          </p:cNvCxnSpPr>
          <p:nvPr/>
        </p:nvCxnSpPr>
        <p:spPr>
          <a:xfrm rot="16200000" flipH="1">
            <a:off x="12133401" y="5748842"/>
            <a:ext cx="1195119" cy="565962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15" idx="2"/>
            <a:endCxn id="19" idx="0"/>
          </p:cNvCxnSpPr>
          <p:nvPr/>
        </p:nvCxnSpPr>
        <p:spPr>
          <a:xfrm rot="5400000">
            <a:off x="9298107" y="8573168"/>
            <a:ext cx="1195119" cy="1096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590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РЕШЕНИЕ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4588" y="1728887"/>
            <a:ext cx="19106098" cy="1132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z="3200" b="1" dirty="0">
                <a:cs typeface="Times New Roman" panose="02020603050405020304" pitchFamily="18" charset="0"/>
              </a:rPr>
              <a:t>Рециклинг </a:t>
            </a:r>
            <a:r>
              <a:rPr lang="ru-RU" sz="3200" dirty="0">
                <a:cs typeface="Times New Roman" panose="02020603050405020304" pitchFamily="18" charset="0"/>
              </a:rPr>
              <a:t>резинотехнических изделий, с применением инновационных технологий,</a:t>
            </a:r>
            <a:r>
              <a:rPr lang="ru-RU" sz="3200" b="0" dirty="0">
                <a:cs typeface="Times New Roman" panose="02020603050405020304" pitchFamily="18" charset="0"/>
              </a:rPr>
              <a:t> позволяет вернуть изделие в исходное состояние (каучуковую смесь)</a:t>
            </a:r>
            <a:endParaRPr lang="ru-RU" sz="3200" dirty="0"/>
          </a:p>
        </p:txBody>
      </p:sp>
      <p:sp>
        <p:nvSpPr>
          <p:cNvPr id="4" name="Google Shape;124;p17">
            <a:extLst>
              <a:ext uri="{FF2B5EF4-FFF2-40B4-BE49-F238E27FC236}">
                <a16:creationId xmlns:a16="http://schemas.microsoft.com/office/drawing/2014/main" id="{EC747026-7C68-4BAD-B57D-A0206E4E4EBF}"/>
              </a:ext>
            </a:extLst>
          </p:cNvPr>
          <p:cNvSpPr/>
          <p:nvPr/>
        </p:nvSpPr>
        <p:spPr>
          <a:xfrm>
            <a:off x="894588" y="4171682"/>
            <a:ext cx="6986669" cy="5550437"/>
          </a:xfrm>
          <a:prstGeom prst="rect">
            <a:avLst/>
          </a:prstGeom>
        </p:spPr>
        <p:txBody>
          <a:bodyPr lIns="0" tIns="0" rIns="0" bIns="0"/>
          <a:lstStyle/>
          <a:p>
            <a:pPr marL="158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sz="3200" kern="12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Данный проект относится к – «зеленым» проектам, соответствует всем трем направлениям развития:</a:t>
            </a:r>
          </a:p>
          <a:p>
            <a:pPr marL="158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3200" kern="1200" dirty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endParaRPr>
          </a:p>
          <a:p>
            <a:pPr marL="473075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kern="12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предотвращение изменения климата (снижение углеродных выбросов)</a:t>
            </a:r>
          </a:p>
          <a:p>
            <a:pPr marL="473075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kern="12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сохранение природных ресурсов;</a:t>
            </a:r>
          </a:p>
          <a:p>
            <a:pPr marL="473075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3200" kern="1200" dirty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rPr>
              <a:t>снижение уровня загрязнения.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747926-85D6-4777-A495-BF412905C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8451" y="3359150"/>
            <a:ext cx="9762439" cy="717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951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57418DB-37CF-2943-BAD4-176F0C2D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59" y="561961"/>
            <a:ext cx="11181298" cy="911089"/>
          </a:xfrm>
        </p:spPr>
        <p:txBody>
          <a:bodyPr/>
          <a:lstStyle/>
          <a:p>
            <a:r>
              <a:rPr lang="ru-RU" sz="4200" b="1" dirty="0"/>
              <a:t>ПРОДУКТЫ И ОБЛАСТЬ ПРИМЕНЕНИЯ</a:t>
            </a:r>
          </a:p>
        </p:txBody>
      </p:sp>
      <p:pic>
        <p:nvPicPr>
          <p:cNvPr id="4" name="Google Shape;136;p18">
            <a:extLst>
              <a:ext uri="{FF2B5EF4-FFF2-40B4-BE49-F238E27FC236}">
                <a16:creationId xmlns:a16="http://schemas.microsoft.com/office/drawing/2014/main" id="{800E258B-DC1C-4187-8554-BA4D8A27D4A5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206" y="1681316"/>
            <a:ext cx="14946203" cy="9157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000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РЫНОК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7F50448-6EAD-4EFC-93BC-E22C3C6B2105}"/>
              </a:ext>
            </a:extLst>
          </p:cNvPr>
          <p:cNvSpPr/>
          <p:nvPr/>
        </p:nvSpPr>
        <p:spPr>
          <a:xfrm>
            <a:off x="894588" y="10220769"/>
            <a:ext cx="185610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/>
              <a:t>СПРАВОЧНО - объем возможных инвестиций только на территории РФ  более ста миллиардов</a:t>
            </a:r>
          </a:p>
          <a:p>
            <a:pPr algn="just"/>
            <a:r>
              <a:rPr lang="ru-RU" sz="2400" dirty="0"/>
              <a:t>СПРАВОЧНО - объем переработки одним заводом от 2 тыс. тонн в год,  - 0.1 % от объема рынка РФ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01341" y="3570923"/>
            <a:ext cx="30562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Основные рынки для внедрения Рециклизата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085309" y="2653626"/>
            <a:ext cx="4173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Производство 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резино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-битумных вяжущих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085309" y="4672563"/>
            <a:ext cx="41737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Производство резиновых смесей из вторичных ресурсов для РТИ</a:t>
            </a:r>
          </a:p>
        </p:txBody>
      </p:sp>
      <p:cxnSp>
        <p:nvCxnSpPr>
          <p:cNvPr id="22" name="Соединительная линия уступом 21"/>
          <p:cNvCxnSpPr>
            <a:stCxn id="19" idx="3"/>
            <a:endCxn id="20" idx="1"/>
          </p:cNvCxnSpPr>
          <p:nvPr/>
        </p:nvCxnSpPr>
        <p:spPr>
          <a:xfrm flipV="1">
            <a:off x="3657600" y="3069125"/>
            <a:ext cx="427709" cy="110196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9" idx="3"/>
            <a:endCxn id="21" idx="1"/>
          </p:cNvCxnSpPr>
          <p:nvPr/>
        </p:nvCxnSpPr>
        <p:spPr>
          <a:xfrm>
            <a:off x="3657600" y="4171088"/>
            <a:ext cx="427709" cy="110164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8950407" y="2654635"/>
            <a:ext cx="5880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algn="just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Объем рынка 50 млрд р. в год</a:t>
            </a:r>
          </a:p>
          <a:p>
            <a:pPr marL="341313" algn="just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Емкость рынка в РФ 500 тыс. тонн) </a:t>
            </a:r>
          </a:p>
        </p:txBody>
      </p:sp>
      <p:cxnSp>
        <p:nvCxnSpPr>
          <p:cNvPr id="25" name="Прямая соединительная линия 24"/>
          <p:cNvCxnSpPr>
            <a:stCxn id="24" idx="1"/>
            <a:endCxn id="20" idx="3"/>
          </p:cNvCxnSpPr>
          <p:nvPr/>
        </p:nvCxnSpPr>
        <p:spPr>
          <a:xfrm flipH="1" flipV="1">
            <a:off x="8259102" y="3069125"/>
            <a:ext cx="691305" cy="1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8950407" y="4862300"/>
            <a:ext cx="5880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algn="just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Объем рынка 161.6 млрд р. в год</a:t>
            </a:r>
          </a:p>
          <a:p>
            <a:pPr marL="341313" algn="just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Емкость рынка  РФ 1 811 тыс. тонн</a:t>
            </a: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3646"/>
              </p:ext>
            </p:extLst>
          </p:nvPr>
        </p:nvGraphicFramePr>
        <p:xfrm>
          <a:off x="971656" y="7513566"/>
          <a:ext cx="17929428" cy="221858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177368">
                  <a:extLst>
                    <a:ext uri="{9D8B030D-6E8A-4147-A177-3AD203B41FA5}">
                      <a16:colId xmlns:a16="http://schemas.microsoft.com/office/drawing/2014/main" val="3197042186"/>
                    </a:ext>
                  </a:extLst>
                </a:gridCol>
                <a:gridCol w="2799108">
                  <a:extLst>
                    <a:ext uri="{9D8B030D-6E8A-4147-A177-3AD203B41FA5}">
                      <a16:colId xmlns:a16="http://schemas.microsoft.com/office/drawing/2014/main" val="3509133605"/>
                    </a:ext>
                  </a:extLst>
                </a:gridCol>
                <a:gridCol w="2988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88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882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9882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97811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Прогноз,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1й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2й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3й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4й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5й год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354808"/>
                  </a:ext>
                </a:extLst>
              </a:tr>
              <a:tr h="697811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Выручка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24 393 600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195 148 800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195 148 800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195 148 800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195 148 800  (0.1% от рынка)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687506"/>
                  </a:ext>
                </a:extLst>
              </a:tr>
              <a:tr h="697811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Чистая прибыль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11 811 937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51 320 412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51 320 412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51 320 412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rgbClr val="000000"/>
                          </a:solidFill>
                        </a:rPr>
                        <a:t>51 320 412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378394"/>
                  </a:ext>
                </a:extLst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894588" y="6749454"/>
            <a:ext cx="11233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/>
              <a:t>Прогнозная выручка: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E60A3AE-BCF6-4B5E-A4AD-2BEF34FF1342}"/>
              </a:ext>
            </a:extLst>
          </p:cNvPr>
          <p:cNvSpPr txBox="1"/>
          <p:nvPr/>
        </p:nvSpPr>
        <p:spPr>
          <a:xfrm>
            <a:off x="15131845" y="2099628"/>
            <a:ext cx="49722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Выгода:</a:t>
            </a:r>
          </a:p>
          <a:p>
            <a:r>
              <a:rPr lang="ru-RU" sz="2400" dirty="0"/>
              <a:t>- цена дешевле 2 раза аналогов</a:t>
            </a:r>
          </a:p>
          <a:p>
            <a:r>
              <a:rPr lang="ru-RU" sz="2400" dirty="0"/>
              <a:t>- срок службы</a:t>
            </a:r>
          </a:p>
          <a:p>
            <a:endParaRPr lang="ru-RU" sz="12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7B518D4-0261-4431-B6A0-DD58E9B3C5D5}"/>
              </a:ext>
            </a:extLst>
          </p:cNvPr>
          <p:cNvSpPr txBox="1"/>
          <p:nvPr/>
        </p:nvSpPr>
        <p:spPr>
          <a:xfrm>
            <a:off x="15131845" y="4663207"/>
            <a:ext cx="49722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- экономия по сравнению с новым в 1,5-2,5 раза</a:t>
            </a:r>
          </a:p>
          <a:p>
            <a:r>
              <a:rPr lang="ru-RU" sz="2400" dirty="0"/>
              <a:t>- приоритет по вторичным ресурсам и эко </a:t>
            </a:r>
          </a:p>
          <a:p>
            <a:endParaRPr lang="ru-RU" sz="1200" dirty="0"/>
          </a:p>
        </p:txBody>
      </p:sp>
      <p:cxnSp>
        <p:nvCxnSpPr>
          <p:cNvPr id="58" name="Прямая соединительная линия 57"/>
          <p:cNvCxnSpPr>
            <a:stCxn id="26" idx="1"/>
            <a:endCxn id="21" idx="3"/>
          </p:cNvCxnSpPr>
          <p:nvPr/>
        </p:nvCxnSpPr>
        <p:spPr>
          <a:xfrm flipH="1" flipV="1">
            <a:off x="8259102" y="5272728"/>
            <a:ext cx="691305" cy="50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332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880" y="515375"/>
            <a:ext cx="10109926" cy="911089"/>
          </a:xfrm>
        </p:spPr>
        <p:txBody>
          <a:bodyPr/>
          <a:lstStyle/>
          <a:p>
            <a:r>
              <a:rPr lang="ru-RU" b="1" dirty="0"/>
              <a:t>КОНКУРЕНТЫ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A7D140-5157-2549-A86E-D36B30EF2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5879" y="1971003"/>
            <a:ext cx="7551322" cy="1622091"/>
          </a:xfrm>
        </p:spPr>
        <p:txBody>
          <a:bodyPr/>
          <a:lstStyle/>
          <a:p>
            <a:r>
              <a:rPr lang="ru-RU" dirty="0"/>
              <a:t>Косвенные конкуренты продукта – резиновые смеси на основе натуральных и синтетических каучуков, 8 заводов в РФ, но их себестоимость выше на 30-100%.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A37069-C58B-4E0E-9B81-8F36B3F1F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1301" y="4137632"/>
            <a:ext cx="11506787" cy="6812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8241301" y="1971003"/>
            <a:ext cx="11862799" cy="2340880"/>
          </a:xfrm>
          <a:prstGeom prst="rect">
            <a:avLst/>
          </a:prstGeom>
        </p:spPr>
        <p:txBody>
          <a:bodyPr lIns="0" tIns="0" rIns="0" bIns="0"/>
          <a:lstStyle/>
          <a:p>
            <a:pPr marL="15875">
              <a:lnSpc>
                <a:spcPct val="90000"/>
              </a:lnSpc>
              <a:spcBef>
                <a:spcPts val="1000"/>
              </a:spcBef>
            </a:pPr>
            <a:r>
              <a:rPr lang="ru-RU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Предприятия, выпускающие полимерные модификаторы для битума, (</a:t>
            </a:r>
            <a:r>
              <a:rPr lang="ru-RU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т.ж</a:t>
            </a:r>
            <a:r>
              <a:rPr lang="ru-RU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они рассматриваются и как будущие партнеры по совместному выпуску модифицированного битума).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7519613"/>
              </p:ext>
            </p:extLst>
          </p:nvPr>
        </p:nvGraphicFramePr>
        <p:xfrm>
          <a:off x="614153" y="4925961"/>
          <a:ext cx="7121997" cy="5935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525878" y="4232514"/>
            <a:ext cx="72434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Российский рынок каучуков близок к дуополии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28649" y="6783993"/>
            <a:ext cx="23407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/>
              <a:t>Заводы «</a:t>
            </a:r>
            <a:r>
              <a:rPr lang="ru-RU" sz="2000" dirty="0" err="1"/>
              <a:t>Сибура</a:t>
            </a:r>
            <a:r>
              <a:rPr lang="ru-RU" sz="2000" dirty="0"/>
              <a:t>»</a:t>
            </a:r>
          </a:p>
          <a:p>
            <a:pPr algn="ctr"/>
            <a:r>
              <a:rPr lang="ru-RU" sz="2000" dirty="0"/>
              <a:t>42,5%</a:t>
            </a:r>
          </a:p>
        </p:txBody>
      </p:sp>
      <p:sp>
        <p:nvSpPr>
          <p:cNvPr id="15" name="Правая круглая скобка 14"/>
          <p:cNvSpPr/>
          <p:nvPr/>
        </p:nvSpPr>
        <p:spPr>
          <a:xfrm>
            <a:off x="4046819" y="5105400"/>
            <a:ext cx="1305677" cy="3663474"/>
          </a:xfrm>
          <a:prstGeom prst="righ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38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7D51027-D8FA-4395-9715-EF7DF381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/>
              <a:t>БИЗНЕС МОДЕЛЬ И СТРАТЕГИЯ РАЗВИТИЯ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522448" y="6472097"/>
            <a:ext cx="3179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Монетизация технологии рециклизата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Прямоугольник 185"/>
          <p:cNvSpPr/>
          <p:nvPr/>
        </p:nvSpPr>
        <p:spPr>
          <a:xfrm>
            <a:off x="4225850" y="4086368"/>
            <a:ext cx="3906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Создание производств</a:t>
            </a:r>
          </a:p>
        </p:txBody>
      </p:sp>
      <p:sp>
        <p:nvSpPr>
          <p:cNvPr id="187" name="Прямоугольник 186"/>
          <p:cNvSpPr/>
          <p:nvPr/>
        </p:nvSpPr>
        <p:spPr>
          <a:xfrm>
            <a:off x="4245083" y="6841428"/>
            <a:ext cx="39060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Заработок на патенте</a:t>
            </a:r>
          </a:p>
        </p:txBody>
      </p:sp>
      <p:sp>
        <p:nvSpPr>
          <p:cNvPr id="188" name="Прямоугольник 187"/>
          <p:cNvSpPr/>
          <p:nvPr/>
        </p:nvSpPr>
        <p:spPr>
          <a:xfrm>
            <a:off x="4225850" y="9315838"/>
            <a:ext cx="3906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Государственно-частное партнерство</a:t>
            </a:r>
          </a:p>
        </p:txBody>
      </p:sp>
      <p:sp>
        <p:nvSpPr>
          <p:cNvPr id="222" name="Прямоугольник 221"/>
          <p:cNvSpPr/>
          <p:nvPr/>
        </p:nvSpPr>
        <p:spPr>
          <a:xfrm>
            <a:off x="8719163" y="3255914"/>
            <a:ext cx="4819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1.Создание собственной производственной линии</a:t>
            </a:r>
          </a:p>
        </p:txBody>
      </p:sp>
      <p:sp>
        <p:nvSpPr>
          <p:cNvPr id="223" name="Прямоугольник 222"/>
          <p:cNvSpPr/>
          <p:nvPr/>
        </p:nvSpPr>
        <p:spPr>
          <a:xfrm>
            <a:off x="8719163" y="4570150"/>
            <a:ext cx="49378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2.Партнерство с существующими производственными компаниями у которых есть производство РТИ</a:t>
            </a:r>
          </a:p>
        </p:txBody>
      </p:sp>
      <p:sp>
        <p:nvSpPr>
          <p:cNvPr id="224" name="Прямоугольник 223"/>
          <p:cNvSpPr/>
          <p:nvPr/>
        </p:nvSpPr>
        <p:spPr>
          <a:xfrm>
            <a:off x="8719163" y="6243190"/>
            <a:ext cx="4819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3. Продажа лицензий на технологию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Прямоугольник 224"/>
          <p:cNvSpPr/>
          <p:nvPr/>
        </p:nvSpPr>
        <p:spPr>
          <a:xfrm>
            <a:off x="8719163" y="7359466"/>
            <a:ext cx="48198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4. Получение роялти (иной способ продажи лицензии)</a:t>
            </a:r>
          </a:p>
        </p:txBody>
      </p:sp>
      <p:sp>
        <p:nvSpPr>
          <p:cNvPr id="226" name="Прямоугольник 225"/>
          <p:cNvSpPr/>
          <p:nvPr/>
        </p:nvSpPr>
        <p:spPr>
          <a:xfrm>
            <a:off x="8719164" y="8790934"/>
            <a:ext cx="4819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5. Государственные гранты, субсидии, др. меры поддержки</a:t>
            </a:r>
          </a:p>
        </p:txBody>
      </p:sp>
      <p:sp>
        <p:nvSpPr>
          <p:cNvPr id="227" name="Прямоугольник 226"/>
          <p:cNvSpPr/>
          <p:nvPr/>
        </p:nvSpPr>
        <p:spPr>
          <a:xfrm>
            <a:off x="8719164" y="10085279"/>
            <a:ext cx="4819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6. Региональные нац. проекты </a:t>
            </a:r>
          </a:p>
        </p:txBody>
      </p:sp>
      <p:sp>
        <p:nvSpPr>
          <p:cNvPr id="247" name="Прямоугольник 246"/>
          <p:cNvSpPr/>
          <p:nvPr/>
        </p:nvSpPr>
        <p:spPr>
          <a:xfrm>
            <a:off x="14866982" y="3299857"/>
            <a:ext cx="4718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AutoNum type="arabicPeriod"/>
            </a:pPr>
            <a:r>
              <a:rPr lang="ru-RU" sz="2000" dirty="0"/>
              <a:t>Привлечение инвесторов</a:t>
            </a:r>
          </a:p>
        </p:txBody>
      </p:sp>
      <p:sp>
        <p:nvSpPr>
          <p:cNvPr id="248" name="Прямоугольник 247"/>
          <p:cNvSpPr/>
          <p:nvPr/>
        </p:nvSpPr>
        <p:spPr>
          <a:xfrm>
            <a:off x="14866982" y="4814187"/>
            <a:ext cx="47188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2.  Создание производства в РФ</a:t>
            </a:r>
          </a:p>
        </p:txBody>
      </p:sp>
      <p:sp>
        <p:nvSpPr>
          <p:cNvPr id="249" name="Прямоугольник 248"/>
          <p:cNvSpPr/>
          <p:nvPr/>
        </p:nvSpPr>
        <p:spPr>
          <a:xfrm>
            <a:off x="14866982" y="6459797"/>
            <a:ext cx="4718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3.  Выход на рынок резиновых смесей РФ. Создание 11 производственных линий. </a:t>
            </a:r>
          </a:p>
        </p:txBody>
      </p:sp>
      <p:sp>
        <p:nvSpPr>
          <p:cNvPr id="250" name="Прямоугольник 249"/>
          <p:cNvSpPr/>
          <p:nvPr/>
        </p:nvSpPr>
        <p:spPr>
          <a:xfrm>
            <a:off x="14866983" y="8711987"/>
            <a:ext cx="4718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4.  Масштабирование производства, выход на другие географические рынки (СНГ, восточная Европа и др.)</a:t>
            </a:r>
          </a:p>
        </p:txBody>
      </p:sp>
      <p:cxnSp>
        <p:nvCxnSpPr>
          <p:cNvPr id="251" name="Прямая со стрелкой 250"/>
          <p:cNvCxnSpPr>
            <a:stCxn id="247" idx="2"/>
            <a:endCxn id="248" idx="0"/>
          </p:cNvCxnSpPr>
          <p:nvPr/>
        </p:nvCxnSpPr>
        <p:spPr>
          <a:xfrm>
            <a:off x="17226419" y="3699967"/>
            <a:ext cx="0" cy="1114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Прямая со стрелкой 251"/>
          <p:cNvCxnSpPr>
            <a:stCxn id="248" idx="2"/>
            <a:endCxn id="249" idx="0"/>
          </p:cNvCxnSpPr>
          <p:nvPr/>
        </p:nvCxnSpPr>
        <p:spPr>
          <a:xfrm>
            <a:off x="17226419" y="5214297"/>
            <a:ext cx="0" cy="1245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Прямая со стрелкой 252"/>
          <p:cNvCxnSpPr>
            <a:stCxn id="249" idx="2"/>
            <a:endCxn id="250" idx="0"/>
          </p:cNvCxnSpPr>
          <p:nvPr/>
        </p:nvCxnSpPr>
        <p:spPr>
          <a:xfrm>
            <a:off x="17226419" y="7475460"/>
            <a:ext cx="1" cy="12365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4" name="Прямоугольник 253"/>
          <p:cNvSpPr/>
          <p:nvPr/>
        </p:nvSpPr>
        <p:spPr>
          <a:xfrm>
            <a:off x="14720340" y="3152676"/>
            <a:ext cx="4991725" cy="7295277"/>
          </a:xfrm>
          <a:prstGeom prst="rect">
            <a:avLst/>
          </a:prstGeom>
          <a:noFill/>
          <a:ln w="12700">
            <a:solidFill>
              <a:srgbClr val="2D85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0" name="Текст 4">
            <a:extLst>
              <a:ext uri="{FF2B5EF4-FFF2-40B4-BE49-F238E27FC236}">
                <a16:creationId xmlns:a16="http://schemas.microsoft.com/office/drawing/2014/main" id="{00925714-D510-493C-871D-D3D6B4E7F5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4589" y="1739244"/>
            <a:ext cx="15505618" cy="1419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/>
              <a:t>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Основная стратегия выхода на рынки подразумевает два направления: </a:t>
            </a:r>
          </a:p>
          <a:p>
            <a:pPr marL="798513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создание собственных производств</a:t>
            </a:r>
          </a:p>
          <a:p>
            <a:pPr marL="798513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государственно-частное партнерство</a:t>
            </a:r>
          </a:p>
        </p:txBody>
      </p:sp>
      <p:cxnSp>
        <p:nvCxnSpPr>
          <p:cNvPr id="272" name="Соединительная линия уступом 271"/>
          <p:cNvCxnSpPr>
            <a:stCxn id="127" idx="3"/>
            <a:endCxn id="186" idx="1"/>
          </p:cNvCxnSpPr>
          <p:nvPr/>
        </p:nvCxnSpPr>
        <p:spPr>
          <a:xfrm flipV="1">
            <a:off x="3701846" y="4317201"/>
            <a:ext cx="524004" cy="275506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4" name="Соединительная линия уступом 273"/>
          <p:cNvCxnSpPr>
            <a:stCxn id="127" idx="3"/>
            <a:endCxn id="187" idx="1"/>
          </p:cNvCxnSpPr>
          <p:nvPr/>
        </p:nvCxnSpPr>
        <p:spPr>
          <a:xfrm flipV="1">
            <a:off x="3701846" y="7072261"/>
            <a:ext cx="543237" cy="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Соединительная линия уступом 276"/>
          <p:cNvCxnSpPr>
            <a:stCxn id="127" idx="3"/>
            <a:endCxn id="188" idx="1"/>
          </p:cNvCxnSpPr>
          <p:nvPr/>
        </p:nvCxnSpPr>
        <p:spPr>
          <a:xfrm>
            <a:off x="3701846" y="7072262"/>
            <a:ext cx="524004" cy="265907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Соединительная линия уступом 279"/>
          <p:cNvCxnSpPr>
            <a:stCxn id="186" idx="3"/>
            <a:endCxn id="222" idx="1"/>
          </p:cNvCxnSpPr>
          <p:nvPr/>
        </p:nvCxnSpPr>
        <p:spPr>
          <a:xfrm flipV="1">
            <a:off x="8131928" y="3609857"/>
            <a:ext cx="587235" cy="70734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Соединительная линия уступом 282"/>
          <p:cNvCxnSpPr>
            <a:stCxn id="186" idx="3"/>
            <a:endCxn id="223" idx="1"/>
          </p:cNvCxnSpPr>
          <p:nvPr/>
        </p:nvCxnSpPr>
        <p:spPr>
          <a:xfrm>
            <a:off x="8131928" y="4317201"/>
            <a:ext cx="587235" cy="76078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Соединительная линия уступом 285"/>
          <p:cNvCxnSpPr>
            <a:stCxn id="187" idx="3"/>
            <a:endCxn id="224" idx="1"/>
          </p:cNvCxnSpPr>
          <p:nvPr/>
        </p:nvCxnSpPr>
        <p:spPr>
          <a:xfrm flipV="1">
            <a:off x="8151161" y="6443245"/>
            <a:ext cx="568002" cy="62901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Соединительная линия уступом 288"/>
          <p:cNvCxnSpPr>
            <a:stCxn id="187" idx="3"/>
            <a:endCxn id="225" idx="1"/>
          </p:cNvCxnSpPr>
          <p:nvPr/>
        </p:nvCxnSpPr>
        <p:spPr>
          <a:xfrm>
            <a:off x="8151161" y="7072261"/>
            <a:ext cx="568002" cy="64114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Соединительная линия уступом 291"/>
          <p:cNvCxnSpPr>
            <a:stCxn id="188" idx="3"/>
            <a:endCxn id="226" idx="1"/>
          </p:cNvCxnSpPr>
          <p:nvPr/>
        </p:nvCxnSpPr>
        <p:spPr>
          <a:xfrm flipV="1">
            <a:off x="8131928" y="9144877"/>
            <a:ext cx="587236" cy="58646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Соединительная линия уступом 294"/>
          <p:cNvCxnSpPr>
            <a:stCxn id="188" idx="3"/>
            <a:endCxn id="227" idx="1"/>
          </p:cNvCxnSpPr>
          <p:nvPr/>
        </p:nvCxnSpPr>
        <p:spPr>
          <a:xfrm>
            <a:off x="8131928" y="9731337"/>
            <a:ext cx="587236" cy="55399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Соединительная линия уступом 298"/>
          <p:cNvCxnSpPr>
            <a:stCxn id="223" idx="3"/>
            <a:endCxn id="254" idx="1"/>
          </p:cNvCxnSpPr>
          <p:nvPr/>
        </p:nvCxnSpPr>
        <p:spPr>
          <a:xfrm>
            <a:off x="13657006" y="5077982"/>
            <a:ext cx="1063334" cy="17223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60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928" y="59147"/>
            <a:ext cx="9741217" cy="911089"/>
          </a:xfrm>
          <a:prstGeom prst="rect">
            <a:avLst/>
          </a:prstGeom>
        </p:spPr>
        <p:txBody>
          <a:bodyPr/>
          <a:lstStyle/>
          <a:p>
            <a:r>
              <a:rPr lang="ru-RU" b="1" dirty="0"/>
              <a:t>Дорожная карта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72719B4-57D8-463D-87CC-8FFDAD7317AF}"/>
              </a:ext>
            </a:extLst>
          </p:cNvPr>
          <p:cNvSpPr/>
          <p:nvPr/>
        </p:nvSpPr>
        <p:spPr>
          <a:xfrm>
            <a:off x="464457" y="1276846"/>
            <a:ext cx="9502503" cy="346248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D85CD"/>
                </a:solidFill>
              </a:rPr>
              <a:t>Этап 1        </a:t>
            </a:r>
            <a:r>
              <a:rPr lang="ru-RU" sz="2400" dirty="0">
                <a:solidFill>
                  <a:srgbClr val="2D85CD"/>
                </a:solidFill>
              </a:rPr>
              <a:t>Тестирование технологии 2020-2021 гг.:</a:t>
            </a:r>
          </a:p>
          <a:p>
            <a:r>
              <a:rPr lang="ru-RU" sz="2400" dirty="0">
                <a:solidFill>
                  <a:srgbClr val="2D85CD"/>
                </a:solidFill>
              </a:rPr>
              <a:t>Испытания «Рециклизата» как добавки в асфальт:</a:t>
            </a:r>
          </a:p>
          <a:p>
            <a:r>
              <a:rPr lang="ru-RU" sz="2000" dirty="0">
                <a:solidFill>
                  <a:srgbClr val="000000"/>
                </a:solidFill>
              </a:rPr>
              <a:t>      </a:t>
            </a:r>
            <a:r>
              <a:rPr lang="ru-RU" sz="2100" dirty="0">
                <a:solidFill>
                  <a:srgbClr val="000000"/>
                </a:solidFill>
              </a:rPr>
              <a:t>- Завод «АБЗ 1» (СПб)</a:t>
            </a:r>
          </a:p>
          <a:p>
            <a:r>
              <a:rPr lang="ru-RU" sz="2100" dirty="0">
                <a:solidFill>
                  <a:srgbClr val="000000"/>
                </a:solidFill>
              </a:rPr>
              <a:t>      - Центр инновационных компетенций </a:t>
            </a:r>
            <a:r>
              <a:rPr lang="ru-RU" sz="2100" dirty="0" err="1">
                <a:solidFill>
                  <a:srgbClr val="000000"/>
                </a:solidFill>
              </a:rPr>
              <a:t>Доринжсервис</a:t>
            </a:r>
            <a:r>
              <a:rPr lang="ru-RU" sz="2100" dirty="0">
                <a:solidFill>
                  <a:srgbClr val="000000"/>
                </a:solidFill>
              </a:rPr>
              <a:t> (Азов)</a:t>
            </a:r>
          </a:p>
          <a:p>
            <a:r>
              <a:rPr lang="ru-RU" sz="2100" dirty="0">
                <a:solidFill>
                  <a:srgbClr val="000000"/>
                </a:solidFill>
              </a:rPr>
              <a:t>      - Завод “НОВА-Брит” (Рязань, Группа Газпромнефть)</a:t>
            </a:r>
            <a:r>
              <a:rPr lang="ru-RU" sz="2000" dirty="0">
                <a:solidFill>
                  <a:srgbClr val="000000"/>
                </a:solidFill>
              </a:rPr>
              <a:t>    </a:t>
            </a:r>
          </a:p>
          <a:p>
            <a:r>
              <a:rPr lang="ru-RU" sz="2400" dirty="0">
                <a:solidFill>
                  <a:srgbClr val="2D85CD"/>
                </a:solidFill>
              </a:rPr>
              <a:t>Испытания «Рециклизата» как резиновой смеси:</a:t>
            </a:r>
          </a:p>
          <a:p>
            <a:r>
              <a:rPr lang="ru-RU" sz="2000" dirty="0">
                <a:solidFill>
                  <a:srgbClr val="000000"/>
                </a:solidFill>
              </a:rPr>
              <a:t>      </a:t>
            </a:r>
            <a:r>
              <a:rPr lang="ru-RU" sz="2100" dirty="0">
                <a:solidFill>
                  <a:srgbClr val="000000"/>
                </a:solidFill>
              </a:rPr>
              <a:t>- «ГСК Красный Треугольник» (СПб)</a:t>
            </a:r>
          </a:p>
          <a:p>
            <a:r>
              <a:rPr lang="ru-RU" sz="2100" dirty="0">
                <a:solidFill>
                  <a:srgbClr val="000000"/>
                </a:solidFill>
              </a:rPr>
              <a:t>      - «</a:t>
            </a:r>
            <a:r>
              <a:rPr lang="ru-RU" sz="2100" dirty="0" err="1">
                <a:solidFill>
                  <a:srgbClr val="000000"/>
                </a:solidFill>
              </a:rPr>
              <a:t>Спецпластина</a:t>
            </a:r>
            <a:r>
              <a:rPr lang="ru-RU" sz="2100" dirty="0">
                <a:solidFill>
                  <a:srgbClr val="000000"/>
                </a:solidFill>
              </a:rPr>
              <a:t>» Красный Треугольник» (СПб)</a:t>
            </a:r>
          </a:p>
          <a:p>
            <a:r>
              <a:rPr lang="ru-RU" sz="2100" dirty="0">
                <a:solidFill>
                  <a:srgbClr val="000000"/>
                </a:solidFill>
              </a:rPr>
              <a:t>      - ЗАО «АМКОДОР-ЭЛАСТОМЕР» Республика Беларусь</a:t>
            </a:r>
          </a:p>
          <a:p>
            <a:r>
              <a:rPr lang="ru-RU" sz="2100" dirty="0">
                <a:solidFill>
                  <a:srgbClr val="000000"/>
                </a:solidFill>
              </a:rPr>
              <a:t>      - ООО «ПКФ «РТД» г. Санкт-Петербург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4457" y="5135354"/>
            <a:ext cx="9502503" cy="46166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D85CD"/>
                </a:solidFill>
              </a:rPr>
              <a:t>Этап  2    </a:t>
            </a:r>
            <a:r>
              <a:rPr lang="ru-RU" sz="2400" dirty="0">
                <a:solidFill>
                  <a:srgbClr val="2D85CD"/>
                </a:solidFill>
              </a:rPr>
              <a:t>Заключение договор о намерении 2021г.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4457" y="5993041"/>
            <a:ext cx="9502503" cy="4955203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D85CD"/>
                </a:solidFill>
              </a:rPr>
              <a:t>Этап  3    </a:t>
            </a:r>
            <a:r>
              <a:rPr lang="ru-RU" sz="2400" dirty="0">
                <a:solidFill>
                  <a:srgbClr val="2D85CD"/>
                </a:solidFill>
              </a:rPr>
              <a:t>Внедрение технологии 2021-2024 гг.</a:t>
            </a:r>
          </a:p>
          <a:p>
            <a:r>
              <a:rPr lang="ru-RU" sz="2400" dirty="0">
                <a:solidFill>
                  <a:srgbClr val="2D85CD"/>
                </a:solidFill>
              </a:rPr>
              <a:t>Реализация совместных проектов </a:t>
            </a:r>
          </a:p>
          <a:p>
            <a:r>
              <a:rPr lang="ru-RU" sz="2000" dirty="0"/>
              <a:t> - Завод «АБЗ 1» (СПб)</a:t>
            </a:r>
          </a:p>
          <a:p>
            <a:r>
              <a:rPr lang="ru-RU" sz="2000" dirty="0"/>
              <a:t> - «ГСК Красный Треугольник» (СПб)</a:t>
            </a:r>
          </a:p>
          <a:p>
            <a:endParaRPr lang="ru-RU" sz="1800" dirty="0">
              <a:solidFill>
                <a:srgbClr val="2D85CD"/>
              </a:solidFill>
            </a:endParaRPr>
          </a:p>
          <a:p>
            <a:r>
              <a:rPr lang="ru-RU" sz="2400" dirty="0">
                <a:solidFill>
                  <a:srgbClr val="2D85CD"/>
                </a:solidFill>
              </a:rPr>
              <a:t> Строительство пилотного  завода</a:t>
            </a:r>
          </a:p>
          <a:p>
            <a:r>
              <a:rPr lang="ru-RU" sz="2000" dirty="0"/>
              <a:t> - Правительство СПб и ЛО</a:t>
            </a:r>
          </a:p>
          <a:p>
            <a:r>
              <a:rPr lang="ru-RU" sz="2000" dirty="0"/>
              <a:t> - Пилотная площадка с «Комбинат Экологического Обслуживания»</a:t>
            </a:r>
          </a:p>
          <a:p>
            <a:endParaRPr lang="ru-RU" sz="1800" dirty="0"/>
          </a:p>
          <a:p>
            <a:r>
              <a:rPr lang="ru-RU" sz="2400" dirty="0">
                <a:solidFill>
                  <a:srgbClr val="2D85CD"/>
                </a:solidFill>
              </a:rPr>
              <a:t>Организация экосистемы </a:t>
            </a:r>
            <a:r>
              <a:rPr lang="ru-RU" sz="2000" dirty="0">
                <a:solidFill>
                  <a:srgbClr val="2D85CD"/>
                </a:solidFill>
              </a:rPr>
              <a:t>( обеспечение цепочки от сырья до сбыта)</a:t>
            </a:r>
          </a:p>
          <a:p>
            <a:r>
              <a:rPr lang="ru-RU" sz="2000" dirty="0"/>
              <a:t>-  Организация сбора, хранения, сортировки (Минпром, Правительство регионов)</a:t>
            </a:r>
          </a:p>
          <a:p>
            <a:r>
              <a:rPr lang="ru-RU" sz="2000" dirty="0"/>
              <a:t>-  Организация переработки</a:t>
            </a:r>
          </a:p>
          <a:p>
            <a:r>
              <a:rPr lang="ru-RU" sz="2000" dirty="0"/>
              <a:t>-  Организация производств готовых продуктов/сырья </a:t>
            </a:r>
          </a:p>
          <a:p>
            <a:r>
              <a:rPr lang="ru-RU" sz="2000" dirty="0"/>
              <a:t>-  Привлечение конечных потребителей ( заводы РТИ, АБЗ, </a:t>
            </a:r>
            <a:r>
              <a:rPr lang="ru-RU" sz="2000" dirty="0" err="1"/>
              <a:t>Росасфальт</a:t>
            </a:r>
            <a:r>
              <a:rPr lang="ru-RU" sz="2000" dirty="0"/>
              <a:t>)</a:t>
            </a:r>
            <a:endParaRPr lang="ru-RU" sz="1200" dirty="0"/>
          </a:p>
        </p:txBody>
      </p:sp>
      <p:cxnSp>
        <p:nvCxnSpPr>
          <p:cNvPr id="22" name="Прямая со стрелкой 21"/>
          <p:cNvCxnSpPr>
            <a:stCxn id="4" idx="2"/>
            <a:endCxn id="11" idx="0"/>
          </p:cNvCxnSpPr>
          <p:nvPr/>
        </p:nvCxnSpPr>
        <p:spPr>
          <a:xfrm>
            <a:off x="5215709" y="4739332"/>
            <a:ext cx="0" cy="396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1" idx="2"/>
            <a:endCxn id="13" idx="0"/>
          </p:cNvCxnSpPr>
          <p:nvPr/>
        </p:nvCxnSpPr>
        <p:spPr>
          <a:xfrm>
            <a:off x="5215709" y="5597019"/>
            <a:ext cx="0" cy="396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B99836F-5705-4F9C-83AD-29A77C607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439" y="6787904"/>
            <a:ext cx="5552923" cy="416034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18A06DE-2036-4C5E-92E8-EF2013AAD6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023" y="6787905"/>
            <a:ext cx="3553153" cy="41603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534F327-0DBF-4029-B056-36DE860FED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0" r="16867"/>
          <a:stretch/>
        </p:blipFill>
        <p:spPr>
          <a:xfrm>
            <a:off x="16398240" y="1276846"/>
            <a:ext cx="3203122" cy="5306834"/>
          </a:xfrm>
          <a:prstGeom prst="rect">
            <a:avLst/>
          </a:prstGeom>
        </p:spPr>
      </p:pic>
      <p:pic>
        <p:nvPicPr>
          <p:cNvPr id="29" name="Google Shape;182;p23">
            <a:extLst>
              <a:ext uri="{FF2B5EF4-FFF2-40B4-BE49-F238E27FC236}">
                <a16:creationId xmlns:a16="http://schemas.microsoft.com/office/drawing/2014/main" id="{8BFFB5D4-5C2B-48A3-9548-4E722B55CBE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grayscl/>
          </a:blip>
          <a:srcRect r="6775" b="3415"/>
          <a:stretch/>
        </p:blipFill>
        <p:spPr>
          <a:xfrm>
            <a:off x="10274023" y="1276846"/>
            <a:ext cx="2943839" cy="530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81;p23">
            <a:extLst>
              <a:ext uri="{FF2B5EF4-FFF2-40B4-BE49-F238E27FC236}">
                <a16:creationId xmlns:a16="http://schemas.microsoft.com/office/drawing/2014/main" id="{A4EE8549-6093-4A0E-B138-41179FB8C056}"/>
              </a:ext>
            </a:extLst>
          </p:cNvPr>
          <p:cNvPicPr preferRelativeResize="0"/>
          <p:nvPr/>
        </p:nvPicPr>
        <p:blipFill rotWithShape="1">
          <a:blip r:embed="rId6">
            <a:alphaModFix/>
            <a:grayscl/>
          </a:blip>
          <a:srcRect/>
          <a:stretch/>
        </p:blipFill>
        <p:spPr>
          <a:xfrm>
            <a:off x="13384710" y="1276846"/>
            <a:ext cx="2846682" cy="5306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334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ACA1D3-A985-CA4B-8A99-352E9BB6ED2B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/>
              <a:t>Финансы</a:t>
            </a:r>
            <a:endParaRPr lang="ru-RU" sz="3200" dirty="0"/>
          </a:p>
        </p:txBody>
      </p:sp>
      <p:graphicFrame>
        <p:nvGraphicFramePr>
          <p:cNvPr id="10" name="Google Shape;165;p21">
            <a:extLst>
              <a:ext uri="{FF2B5EF4-FFF2-40B4-BE49-F238E27FC236}">
                <a16:creationId xmlns:a16="http://schemas.microsoft.com/office/drawing/2014/main" id="{36D1257B-8C20-4EC4-BBC6-8171E64792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436293"/>
              </p:ext>
            </p:extLst>
          </p:nvPr>
        </p:nvGraphicFramePr>
        <p:xfrm>
          <a:off x="894589" y="1426466"/>
          <a:ext cx="18757516" cy="964763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6470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9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412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27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>
                          <a:solidFill>
                            <a:schemeClr val="bg1"/>
                          </a:solidFill>
                        </a:rPr>
                        <a:t>Базовые значения проекта</a:t>
                      </a:r>
                      <a:endParaRPr sz="28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>
                          <a:solidFill>
                            <a:schemeClr val="bg1"/>
                          </a:solidFill>
                        </a:rPr>
                        <a:t>Кол-во</a:t>
                      </a:r>
                      <a:endParaRPr sz="28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>
                          <a:solidFill>
                            <a:schemeClr val="bg1"/>
                          </a:solidFill>
                        </a:rPr>
                        <a:t>Ед. измерений</a:t>
                      </a:r>
                      <a:endParaRPr sz="28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3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Ежегодное образование шин в СПб и ЛО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60 000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/>
                        <a:t>тонн</a:t>
                      </a:r>
                      <a:endParaRPr sz="2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3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Производительность одного завода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2 000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тонн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3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/>
                        <a:t>Стоимость инвестиций  в одно предприятие </a:t>
                      </a:r>
                      <a:endParaRPr sz="28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/>
                        <a:t>99.3</a:t>
                      </a:r>
                      <a:endParaRPr sz="28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/>
                        <a:t>млн рублей</a:t>
                      </a:r>
                      <a:endParaRPr sz="2800" b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3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/>
                        <a:t>Срок окупаемости проекта</a:t>
                      </a:r>
                      <a:endParaRPr sz="28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/>
                        <a:t>12</a:t>
                      </a:r>
                      <a:endParaRPr sz="28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/>
                        <a:t>кварталов</a:t>
                      </a:r>
                      <a:endParaRPr sz="2800" b="1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53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800" b="1" u="none" strike="noStrike" cap="none" dirty="0"/>
                        <a:t>NPV </a:t>
                      </a:r>
                      <a:r>
                        <a:rPr lang="ru-RU" sz="2800" b="1" u="none" strike="noStrike" cap="none" dirty="0"/>
                        <a:t>проекта</a:t>
                      </a:r>
                      <a:endParaRPr sz="28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/>
                        <a:t>165.5</a:t>
                      </a:r>
                      <a:endParaRPr sz="2800" b="1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/>
                        <a:t>Млн за 5 лет</a:t>
                      </a:r>
                      <a:endParaRPr sz="2800" b="1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904303079"/>
                  </a:ext>
                </a:extLst>
              </a:tr>
              <a:tr h="6353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>
                          <a:solidFill>
                            <a:schemeClr val="bg1"/>
                          </a:solidFill>
                        </a:rPr>
                        <a:t>Потенциал для инвестиций в СЗФО</a:t>
                      </a:r>
                      <a:endParaRPr sz="28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28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sz="28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53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Критерии по выполнению проекта "Экология" (36.7%)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22 020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/>
                        <a:t>тонн</a:t>
                      </a:r>
                      <a:endParaRPr sz="2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53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Требуемое количество линий в СПб и ЛО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11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/>
                        <a:t>шт</a:t>
                      </a:r>
                      <a:endParaRPr sz="2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80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Общая стоимость инвестиций в оборудование без стоимости </a:t>
                      </a:r>
                      <a:r>
                        <a:rPr lang="ru-RU" sz="280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инфраструктуры</a:t>
                      </a:r>
                      <a:endParaRPr sz="280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0" u="none" strike="noStrike" cap="none" dirty="0"/>
                        <a:t>1 072</a:t>
                      </a:r>
                      <a:endParaRPr sz="2800" b="0" u="none" strike="noStrike" cap="none" dirty="0">
                        <a:solidFill>
                          <a:srgbClr val="98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/>
                        <a:t>млн рублей</a:t>
                      </a:r>
                      <a:endParaRPr sz="28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3534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b="1" u="none" strike="noStrike" cap="none" dirty="0">
                          <a:solidFill>
                            <a:schemeClr val="bg1"/>
                          </a:solidFill>
                        </a:rPr>
                        <a:t>Дополнительный доход для города</a:t>
                      </a:r>
                      <a:endParaRPr sz="2800" b="1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2800" u="none" strike="noStrike" cap="none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sz="2800" u="none" strike="noStrike" cap="none" dirty="0">
                        <a:solidFill>
                          <a:schemeClr val="bg1"/>
                        </a:solidFill>
                      </a:endParaRPr>
                    </a:p>
                  </a:txBody>
                  <a:tcPr marL="91425" marR="91425" marT="91425" marB="91425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80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Доход </a:t>
                      </a:r>
                      <a:r>
                        <a:rPr lang="ru-RU" sz="280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 реализации </a:t>
                      </a:r>
                      <a:r>
                        <a:rPr lang="ru-RU" sz="2800" u="none" strike="noStrike" kern="1200" cap="none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Рециклизата</a:t>
                      </a:r>
                      <a:r>
                        <a:rPr lang="ru-RU" sz="280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(каучуковая смесь) на одной линии в год</a:t>
                      </a:r>
                      <a:endParaRPr sz="2800" u="none" strike="noStrike" kern="120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220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млн рублей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59734">
                <a:tc>
                  <a:txBody>
                    <a:bodyPr/>
                    <a:lstStyle/>
                    <a:p>
                      <a:pPr algn="l" fontAlgn="t">
                        <a:lnSpc>
                          <a:spcPct val="100000"/>
                        </a:lnSpc>
                      </a:pPr>
                      <a:r>
                        <a:rPr lang="ru-RU" sz="2800" u="none" strike="noStrike" kern="1200" cap="none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 налоговых поступлений от реализации проекта в бюджет (млн. рублей)</a:t>
                      </a:r>
                    </a:p>
                  </a:txBody>
                  <a:tcPr marL="7620" marR="7620" marT="7620" marB="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56.7</a:t>
                      </a:r>
                      <a:endParaRPr sz="280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2800" u="none" strike="noStrike" cap="none" dirty="0"/>
                        <a:t>млн рублей</a:t>
                      </a:r>
                      <a:endParaRPr sz="2800" u="none" strike="noStrike" cap="none"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462006"/>
      </p:ext>
    </p:extLst>
  </p:cSld>
  <p:clrMapOvr>
    <a:masterClrMapping/>
  </p:clrMapOvr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Архипелаг_2121_Шаблон_для_проектов" id="{C24EC6AA-96DA-484C-A205-2DB6A7D8341B}" vid="{F7FCBE34-BF1B-C745-8B84-6FF8F3FAFD4D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Архипелаг_2121_Шаблон_для_проектов" id="{C24EC6AA-96DA-484C-A205-2DB6A7D8341B}" vid="{C20FD28D-3459-A647-8E0A-537B416CA760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3A4F37C-2065-498A-9F8A-F1C3212BD4FE}">
  <ds:schemaRefs>
    <ds:schemaRef ds:uri="dae585fd-f7dc-4d5a-b1b8-e5742ef77c8f"/>
    <ds:schemaRef ds:uri="f3f21cfc-4d3e-42b1-8a95-d7209818f9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F6784E-6852-4EC6-93B9-B2F40371A23B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f3f21cfc-4d3e-42b1-8a95-d7209818f9d6"/>
    <ds:schemaRef ds:uri="dae585fd-f7dc-4d5a-b1b8-e5742ef77c8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ОБЛОЖКИ</Template>
  <TotalTime>6971</TotalTime>
  <Words>1570</Words>
  <Application>Microsoft Office PowerPoint</Application>
  <PresentationFormat>Произвольный</PresentationFormat>
  <Paragraphs>223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ОБЛОЖКИ</vt:lpstr>
      <vt:lpstr>РАЗДЕЛИТЕЛИ</vt:lpstr>
      <vt:lpstr>ПРОЕКТ – РЕЦИКЛИЗАТ  внедрение инновационной российской  технологии  по повторному  применению  синтетического каучука</vt:lpstr>
      <vt:lpstr>ПРОБЛЕМА</vt:lpstr>
      <vt:lpstr>РЕШЕНИЕ</vt:lpstr>
      <vt:lpstr>ПРОДУКТЫ И ОБЛАСТЬ ПРИМЕНЕНИЯ</vt:lpstr>
      <vt:lpstr>РЫНОК</vt:lpstr>
      <vt:lpstr>КОНКУРЕНТЫ</vt:lpstr>
      <vt:lpstr>БИЗНЕС МОДЕЛЬ И СТРАТЕГИЯ РАЗВИТИЯ</vt:lpstr>
      <vt:lpstr>Дорожная карта</vt:lpstr>
      <vt:lpstr>Финансы</vt:lpstr>
      <vt:lpstr>Предложение для индустриального партнера </vt:lpstr>
      <vt:lpstr>Приложение: Бизнес-модель</vt:lpstr>
      <vt:lpstr>Команда проекта –  «Рециклизат»</vt:lpstr>
      <vt:lpstr> 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проекта</dc:title>
  <dc:creator>Анна Мельянцова</dc:creator>
  <cp:lastModifiedBy>Васильев Кирилл Викторович</cp:lastModifiedBy>
  <cp:revision>47</cp:revision>
  <dcterms:created xsi:type="dcterms:W3CDTF">2021-07-02T15:32:26Z</dcterms:created>
  <dcterms:modified xsi:type="dcterms:W3CDTF">2021-07-30T11:57:08Z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2021-03-01T00:00:00Z</vt:filetime>
  </property>
  <property fmtid="{D5CDD505-2E9C-101B-9397-08002B2CF9AE}" pid="3" name="ContentTypeId">
    <vt:lpwstr>0x010100389BBA01C4FE21449AAFFFA76EBF4062</vt:lpwstr>
  </property>
</Properties>
</file>