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97" r:id="rId6"/>
    <p:sldId id="258" r:id="rId7"/>
    <p:sldId id="262" r:id="rId8"/>
    <p:sldId id="263" r:id="rId9"/>
    <p:sldId id="264" r:id="rId10"/>
    <p:sldId id="286" r:id="rId11"/>
    <p:sldId id="283" r:id="rId12"/>
    <p:sldId id="27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604020202020204" charset="0"/>
      <p:regular r:id="rId19"/>
      <p:bold r:id="rId20"/>
      <p:italic r:id="rId21"/>
      <p:boldItalic r:id="rId22"/>
    </p:embeddedFont>
    <p:embeddedFont>
      <p:font typeface="Fira Sans Light" panose="020B0604020202020204" charset="0"/>
      <p:regular r:id="rId23"/>
      <p:bold r:id="rId24"/>
      <p:italic r:id="rId25"/>
      <p:boldItalic r:id="rId26"/>
    </p:embeddedFont>
    <p:embeddedFont>
      <p:font typeface="Fira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0F8F6A-D15E-43C1-B007-3B23E40AB50D}">
  <a:tblStyle styleId="{240F8F6A-D15E-43C1-B007-3B23E40AB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A7306-8F47-4233-94C0-01888A0BC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3033bf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3033bf72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3033bf7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3033bf7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51500" y="751550"/>
            <a:ext cx="7641300" cy="364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51500" y="4482500"/>
            <a:ext cx="7641300" cy="3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onpbx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ipsim.su/" TargetMode="External"/><Relationship Id="rId4" Type="http://schemas.openxmlformats.org/officeDocument/2006/relationships/hyperlink" Target="https://robot-masha.s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A68CC66-3C77-4503-9843-781DF156F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Автосервис А</a:t>
            </a:r>
            <a:r>
              <a:rPr lang="en-US" b="1" dirty="0"/>
              <a:t>I</a:t>
            </a:r>
            <a:br>
              <a:rPr lang="en-US" b="1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82E62F-7831-4B1A-A3BC-621FC89E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97" y="731579"/>
            <a:ext cx="3763433" cy="363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- МОДЕЛЬ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7" name="Google Shape;557;p4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2216330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ДЕЯТЕЛЬНОСТЬ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CRM </a:t>
            </a: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чат боты</a:t>
            </a: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2216330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РЕСУРСЫ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КОМАНДА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CRM </a:t>
            </a: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система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368858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НЕЙРОСЕТИ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5160841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ЦЕННОСТЬ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ПОМОЩНИК ДЛЯ КЛИЕНТА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ЗАКАЗЫ И ПРОДАЖИ ДЛЯ АВТОСЕРВИСА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5160841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КАНАЛЫ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САЙТ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663309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КЛИЕНТЫ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АВТОСЕРВИСЫ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4" name="Google Shape;564;p43"/>
          <p:cNvSpPr txBox="1"/>
          <p:nvPr/>
        </p:nvSpPr>
        <p:spPr>
          <a:xfrm>
            <a:off x="744075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ПАРТНЕРЫ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СТО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АВТОСЕРВИСЫ</a:t>
            </a: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744075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ЗАТРАТЫ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АРЕНДА СЕРВЕРА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4424713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ДОХОДЫ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ПРОДАЖА ЛИЦЕНЗИИ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4132632" y="3813545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8" name="Google Shape;568;p43"/>
          <p:cNvSpPr/>
          <p:nvPr/>
        </p:nvSpPr>
        <p:spPr>
          <a:xfrm>
            <a:off x="6341631" y="829028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1932866" y="8290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1" name="Google Shape;571;p43"/>
          <p:cNvGrpSpPr/>
          <p:nvPr/>
        </p:nvGrpSpPr>
        <p:grpSpPr>
          <a:xfrm>
            <a:off x="7795502" y="3813547"/>
            <a:ext cx="233502" cy="171203"/>
            <a:chOff x="4610450" y="3703750"/>
            <a:chExt cx="453050" cy="332175"/>
          </a:xfrm>
        </p:grpSpPr>
        <p:sp>
          <p:nvSpPr>
            <p:cNvPr id="572" name="Google Shape;572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4" name="Google Shape;574;p43"/>
          <p:cNvSpPr/>
          <p:nvPr/>
        </p:nvSpPr>
        <p:spPr>
          <a:xfrm>
            <a:off x="3402793" y="8290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5" name="Google Shape;575;p43"/>
          <p:cNvGrpSpPr/>
          <p:nvPr/>
        </p:nvGrpSpPr>
        <p:grpSpPr>
          <a:xfrm>
            <a:off x="4896306" y="827208"/>
            <a:ext cx="188198" cy="239803"/>
            <a:chOff x="1958100" y="4985350"/>
            <a:chExt cx="365150" cy="465275"/>
          </a:xfrm>
        </p:grpSpPr>
        <p:sp>
          <p:nvSpPr>
            <p:cNvPr id="576" name="Google Shape;576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43"/>
          <p:cNvGrpSpPr/>
          <p:nvPr/>
        </p:nvGrpSpPr>
        <p:grpSpPr>
          <a:xfrm>
            <a:off x="3326609" y="2334870"/>
            <a:ext cx="283238" cy="257429"/>
            <a:chOff x="4562200" y="4968250"/>
            <a:chExt cx="549550" cy="499475"/>
          </a:xfrm>
        </p:grpSpPr>
        <p:sp>
          <p:nvSpPr>
            <p:cNvPr id="580" name="Google Shape;580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5" name="Google Shape;585;p43"/>
          <p:cNvGrpSpPr/>
          <p:nvPr/>
        </p:nvGrpSpPr>
        <p:grpSpPr>
          <a:xfrm>
            <a:off x="7737828" y="827204"/>
            <a:ext cx="278200" cy="266861"/>
            <a:chOff x="5241175" y="4959100"/>
            <a:chExt cx="539775" cy="517775"/>
          </a:xfrm>
        </p:grpSpPr>
        <p:sp>
          <p:nvSpPr>
            <p:cNvPr id="586" name="Google Shape;586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43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93" name="Google Shape;593;p4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ДОРОЖНАЯ КАРТА</a:t>
            </a:r>
            <a:endParaRPr dirty="0"/>
          </a:p>
        </p:txBody>
      </p:sp>
      <p:sp>
        <p:nvSpPr>
          <p:cNvPr id="482" name="Google Shape;482;p4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83" name="Google Shape;48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1" name="Google Shape;50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03" name="Google Shape;50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2023 -</a:t>
            </a:r>
            <a:r>
              <a:rPr lang="en-US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2024 - пилот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расширение линейки услуг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2024 - </a:t>
            </a: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грант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первые продажи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2026- масштабирование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09" name="Google Shape;509;p4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10" name="Google Shape;51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  <a:br>
              <a:rPr lang="ru-RU" dirty="0"/>
            </a:br>
            <a:br>
              <a:rPr lang="ru-RU" dirty="0"/>
            </a:br>
            <a:r>
              <a:rPr lang="en-US" sz="2800" dirty="0"/>
              <a:t>@TORIAKON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491304" y="17222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467544" y="147636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 жаловались на невозможность дозвониться и долгие ответы/отсутствие ответов на запросы в соцсетях и мессенджерах компании.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Вдобавок предложение дополнительных товаров и услуг «живым человеком» покупатели воспринимали как давление продавца. В то же время, отказывая улыбчивому и компетентному продавцу, покупатель также испытывает неприятные эмоции.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задачи перед нами стояли следующие: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Сократить время ответа на входящий звонок/запрос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Упростить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допродажи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сделать их менее "навязчивыми"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22862E-E86C-4B50-9278-EEA86170A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22949"/>
            <a:ext cx="3803859" cy="2097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КАСДЕВ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 провела исследование информационной среды с помощью «SNIPR» - сервиса, анализирующего тематические публикации и комментарии к ним.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Анализировали: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Отзывы клиентов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Публикации конкурентов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971600" y="539086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611560" y="1059582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результатов исследования, предложили клиенту следующие решения: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Ввести чат-бота для приема заявок с сайта. Он сможет сразу вносить изменения в расписание механиков и записывать клиента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Принимать телефонные звонки роботом, без участия оператора - и также записывать клиента к нужному специалисту автоматически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Запустить рекомендации товаров на базе искусственного интеллекта на данных о предыдущих покупках.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"фичи" имеют вирусный потенциал, ими будут делиться в соцсетях и привлекать новых клиентов СТО.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11 месяцев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D017C5-4435-44AE-AA8A-7E841860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25" y="935386"/>
            <a:ext cx="2250930" cy="31697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043608" y="119853"/>
            <a:ext cx="4190700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3761AF-2144-41C2-9668-C780B064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626"/>
            <a:ext cx="9144000" cy="20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187624" y="207295"/>
            <a:ext cx="7342584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ТЕХНОЛОГИЯ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161437"/>
            <a:ext cx="7054552" cy="17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ИСКУССТВЕННОГО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НА СТО</a:t>
            </a:r>
            <a:b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ctrTitle" idx="4294967295"/>
          </p:nvPr>
        </p:nvSpPr>
        <p:spPr>
          <a:xfrm>
            <a:off x="827584" y="0"/>
            <a:ext cx="3466200" cy="169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62" name="Google Shape;162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CE016F-C006-4295-9726-3FB367654D73}"/>
              </a:ext>
            </a:extLst>
          </p:cNvPr>
          <p:cNvSpPr/>
          <p:nvPr/>
        </p:nvSpPr>
        <p:spPr>
          <a:xfrm>
            <a:off x="2286000" y="220241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8562"/>
                </a:solidFill>
                <a:latin typeface="Arial" panose="020B0604020202020204" pitchFamily="34" charset="0"/>
                <a:hlinkClick r:id="rId3"/>
              </a:rPr>
              <a:t>Платформа голосовых коммуникаций IP ATC ZEON</a:t>
            </a:r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8562"/>
                </a:solidFill>
                <a:latin typeface="Arial" panose="020B0604020202020204" pitchFamily="34" charset="0"/>
                <a:hlinkClick r:id="rId4"/>
              </a:rPr>
              <a:t>Голосовой робот Маша</a:t>
            </a:r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8562"/>
                </a:solidFill>
                <a:latin typeface="Arial" panose="020B0604020202020204" pitchFamily="34" charset="0"/>
                <a:hlinkClick r:id="rId5"/>
              </a:rPr>
              <a:t>FMC IP </a:t>
            </a:r>
            <a:r>
              <a:rPr lang="ru-RU" dirty="0" err="1">
                <a:solidFill>
                  <a:srgbClr val="FF8562"/>
                </a:solidFill>
                <a:latin typeface="Arial" panose="020B0604020202020204" pitchFamily="34" charset="0"/>
                <a:hlinkClick r:id="rId5"/>
              </a:rPr>
              <a:t>sim</a:t>
            </a:r>
            <a:r>
              <a:rPr lang="ru-RU" dirty="0">
                <a:solidFill>
                  <a:srgbClr val="FF8562"/>
                </a:solidFill>
                <a:latin typeface="Arial" panose="020B0604020202020204" pitchFamily="34" charset="0"/>
                <a:hlinkClick r:id="rId5"/>
              </a:rPr>
              <a:t> карты</a:t>
            </a: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782154" y="2067694"/>
            <a:ext cx="4684596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искусственного интеллекта колоссальны! И мы счастливы, что у нас есть возможность использовать их для нашего заказчика.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l="37863" t="11229" r="18226"/>
          <a:stretch/>
        </p:blipFill>
        <p:spPr>
          <a:xfrm>
            <a:off x="5690400" y="751500"/>
            <a:ext cx="2702100" cy="3639601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717182" y="2095273"/>
            <a:ext cx="7060860" cy="2262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О</a:t>
            </a:r>
            <a:r>
              <a:rPr lang="ru-RU" dirty="0"/>
              <a:t>бщий объеме в денежном выражении, ИИ в СТО сегодня составляет рынок в 2,8 млрд рублей</a:t>
            </a:r>
            <a:endParaRPr dirty="0"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8BED6B7-E04E-422D-A510-8919139F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193</Words>
  <Application>Microsoft Office PowerPoint</Application>
  <PresentationFormat>Экран (16:9)</PresentationFormat>
  <Paragraphs>69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Fira Sans</vt:lpstr>
      <vt:lpstr>Fira Sans SemiBold</vt:lpstr>
      <vt:lpstr>Arial</vt:lpstr>
      <vt:lpstr>Fira Sans Light</vt:lpstr>
      <vt:lpstr>Times New Roman</vt:lpstr>
      <vt:lpstr>Leontes template</vt:lpstr>
      <vt:lpstr>Автосервис АI </vt:lpstr>
      <vt:lpstr>ПРОБЛЕМА</vt:lpstr>
      <vt:lpstr>Презентация PowerPoint</vt:lpstr>
      <vt:lpstr>РЕШЕНИЕ</vt:lpstr>
      <vt:lpstr>ПРОДУКТ - MVP</vt:lpstr>
      <vt:lpstr>ЦИФРОВАЯ ТЕХНОЛОГИЯ</vt:lpstr>
      <vt:lpstr>КОНКУРЕНТЫ</vt:lpstr>
      <vt:lpstr>ПРЕИМУЩЕСТВА</vt:lpstr>
      <vt:lpstr>РЫНОК</vt:lpstr>
      <vt:lpstr>БИЗНЕС - МОДЕЛЬ</vt:lpstr>
      <vt:lpstr>ДОРОЖНАЯ КАРТА</vt:lpstr>
      <vt:lpstr>КОНТАКТЫ  @TORIAKON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Виктория Скрыльникова</cp:lastModifiedBy>
  <cp:revision>9</cp:revision>
  <dcterms:modified xsi:type="dcterms:W3CDTF">2023-12-04T21:15:18Z</dcterms:modified>
</cp:coreProperties>
</file>