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6119800" cx="10799750"/>
  <p:notesSz cx="6858000" cy="9144000"/>
  <p:embeddedFontLst>
    <p:embeddedFont>
      <p:font typeface="Montserrat"/>
      <p:regular r:id="rId27"/>
      <p:bold r:id="rId28"/>
      <p:italic r:id="rId29"/>
      <p:boldItalic r:id="rId30"/>
    </p:embeddedFont>
    <p:embeddedFont>
      <p:font typeface="PT Sans Caption"/>
      <p:regular r:id="rId31"/>
      <p:bold r:id="rId32"/>
    </p:embeddedFont>
    <p:embeddedFont>
      <p:font typeface="Montserrat ExtraBold"/>
      <p:bold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284">
          <p15:clr>
            <a:srgbClr val="000000"/>
          </p15:clr>
        </p15:guide>
        <p15:guide id="2" pos="1701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66A21F9-D583-4666-B64B-5FC3ABBB51C5}">
  <a:tblStyle styleId="{066A21F9-D583-4666-B64B-5FC3ABBB51C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284" orient="horz"/>
        <p:guide pos="170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Montserrat-bold.fntdata"/><Relationship Id="rId27" Type="http://schemas.openxmlformats.org/officeDocument/2006/relationships/font" Target="fonts/Montserrat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TSansCaption-regular.fntdata"/><Relationship Id="rId30" Type="http://schemas.openxmlformats.org/officeDocument/2006/relationships/font" Target="fonts/Montserrat-boldItalic.fntdata"/><Relationship Id="rId11" Type="http://schemas.openxmlformats.org/officeDocument/2006/relationships/slide" Target="slides/slide5.xml"/><Relationship Id="rId33" Type="http://schemas.openxmlformats.org/officeDocument/2006/relationships/font" Target="fonts/MontserratExtraBold-bold.fntdata"/><Relationship Id="rId10" Type="http://schemas.openxmlformats.org/officeDocument/2006/relationships/slide" Target="slides/slide4.xml"/><Relationship Id="rId32" Type="http://schemas.openxmlformats.org/officeDocument/2006/relationships/font" Target="fonts/PTSansCaption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schemas.openxmlformats.org/officeDocument/2006/relationships/font" Target="fonts/MontserratExtraBold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1" name="Google Shape;8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2" name="Google Shape;262;p10:notes"/>
          <p:cNvSpPr/>
          <p:nvPr>
            <p:ph idx="2" type="sldImg"/>
          </p:nvPr>
        </p:nvSpPr>
        <p:spPr>
          <a:xfrm>
            <a:off x="404813" y="685800"/>
            <a:ext cx="60483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2" name="Google Shape;282;p11:notes"/>
          <p:cNvSpPr/>
          <p:nvPr>
            <p:ph idx="2" type="sldImg"/>
          </p:nvPr>
        </p:nvSpPr>
        <p:spPr>
          <a:xfrm>
            <a:off x="404813" y="685800"/>
            <a:ext cx="60483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9" name="Google Shape;309;p12:notes"/>
          <p:cNvSpPr/>
          <p:nvPr>
            <p:ph idx="2" type="sldImg"/>
          </p:nvPr>
        </p:nvSpPr>
        <p:spPr>
          <a:xfrm>
            <a:off x="404813" y="685800"/>
            <a:ext cx="60483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6" name="Google Shape;336;p13:notes"/>
          <p:cNvSpPr/>
          <p:nvPr>
            <p:ph idx="2" type="sldImg"/>
          </p:nvPr>
        </p:nvSpPr>
        <p:spPr>
          <a:xfrm>
            <a:off x="404813" y="685800"/>
            <a:ext cx="60483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0" name="Google Shape;350;p14:notes"/>
          <p:cNvSpPr/>
          <p:nvPr>
            <p:ph idx="2" type="sldImg"/>
          </p:nvPr>
        </p:nvSpPr>
        <p:spPr>
          <a:xfrm>
            <a:off x="404813" y="685800"/>
            <a:ext cx="60483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9" name="Google Shape;369;p15:notes"/>
          <p:cNvSpPr/>
          <p:nvPr>
            <p:ph idx="2" type="sldImg"/>
          </p:nvPr>
        </p:nvSpPr>
        <p:spPr>
          <a:xfrm>
            <a:off x="404813" y="685800"/>
            <a:ext cx="60483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3" name="Google Shape;383;p16:notes"/>
          <p:cNvSpPr/>
          <p:nvPr>
            <p:ph idx="2" type="sldImg"/>
          </p:nvPr>
        </p:nvSpPr>
        <p:spPr>
          <a:xfrm>
            <a:off x="404813" y="685800"/>
            <a:ext cx="60483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1" name="Google Shape;421;p17:notes"/>
          <p:cNvSpPr/>
          <p:nvPr>
            <p:ph idx="2" type="sldImg"/>
          </p:nvPr>
        </p:nvSpPr>
        <p:spPr>
          <a:xfrm>
            <a:off x="404813" y="685800"/>
            <a:ext cx="60483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54" name="Google Shape;454;p18:notes"/>
          <p:cNvSpPr/>
          <p:nvPr>
            <p:ph idx="2" type="sldImg"/>
          </p:nvPr>
        </p:nvSpPr>
        <p:spPr>
          <a:xfrm>
            <a:off x="404813" y="685800"/>
            <a:ext cx="60483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76" name="Google Shape;476;p19:notes"/>
          <p:cNvSpPr/>
          <p:nvPr>
            <p:ph idx="2" type="sldImg"/>
          </p:nvPr>
        </p:nvSpPr>
        <p:spPr>
          <a:xfrm>
            <a:off x="404813" y="685800"/>
            <a:ext cx="60483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/>
          <p:nvPr>
            <p:ph idx="2" type="sldImg"/>
          </p:nvPr>
        </p:nvSpPr>
        <p:spPr>
          <a:xfrm>
            <a:off x="404813" y="685800"/>
            <a:ext cx="60483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02" name="Google Shape;502;p20:notes"/>
          <p:cNvSpPr/>
          <p:nvPr>
            <p:ph idx="2" type="sldImg"/>
          </p:nvPr>
        </p:nvSpPr>
        <p:spPr>
          <a:xfrm>
            <a:off x="404813" y="685800"/>
            <a:ext cx="60483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404813" y="685800"/>
            <a:ext cx="60483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6" name="Google Shape;126;p4:notes"/>
          <p:cNvSpPr/>
          <p:nvPr>
            <p:ph idx="2" type="sldImg"/>
          </p:nvPr>
        </p:nvSpPr>
        <p:spPr>
          <a:xfrm>
            <a:off x="404813" y="685800"/>
            <a:ext cx="60483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6" name="Google Shape;146;p5:notes"/>
          <p:cNvSpPr/>
          <p:nvPr>
            <p:ph idx="2" type="sldImg"/>
          </p:nvPr>
        </p:nvSpPr>
        <p:spPr>
          <a:xfrm>
            <a:off x="404813" y="685800"/>
            <a:ext cx="60483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7" name="Google Shape;167;p6:notes"/>
          <p:cNvSpPr/>
          <p:nvPr>
            <p:ph idx="2" type="sldImg"/>
          </p:nvPr>
        </p:nvSpPr>
        <p:spPr>
          <a:xfrm>
            <a:off x="404813" y="685800"/>
            <a:ext cx="60483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8" name="Google Shape;178;p7:notes"/>
          <p:cNvSpPr/>
          <p:nvPr>
            <p:ph idx="2" type="sldImg"/>
          </p:nvPr>
        </p:nvSpPr>
        <p:spPr>
          <a:xfrm>
            <a:off x="404813" y="685800"/>
            <a:ext cx="60483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7" name="Google Shape;207;p8:notes"/>
          <p:cNvSpPr/>
          <p:nvPr>
            <p:ph idx="2" type="sldImg"/>
          </p:nvPr>
        </p:nvSpPr>
        <p:spPr>
          <a:xfrm>
            <a:off x="404813" y="685800"/>
            <a:ext cx="60483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9:notes"/>
          <p:cNvSpPr/>
          <p:nvPr>
            <p:ph idx="2" type="sldImg"/>
          </p:nvPr>
        </p:nvSpPr>
        <p:spPr>
          <a:xfrm>
            <a:off x="403383" y="685800"/>
            <a:ext cx="6051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 2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/>
          <p:nvPr/>
        </p:nvSpPr>
        <p:spPr>
          <a:xfrm>
            <a:off x="0" y="0"/>
            <a:ext cx="10799700" cy="6119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8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0799765" cy="6119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13606" y="481750"/>
            <a:ext cx="1056085" cy="1056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/>
          <p:nvPr>
            <p:ph type="title"/>
          </p:nvPr>
        </p:nvSpPr>
        <p:spPr>
          <a:xfrm>
            <a:off x="1058416" y="2855916"/>
            <a:ext cx="3240000" cy="33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None/>
              <a:defRPr b="1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11"/>
          <p:cNvSpPr/>
          <p:nvPr>
            <p:ph idx="2" type="pic"/>
          </p:nvPr>
        </p:nvSpPr>
        <p:spPr>
          <a:xfrm>
            <a:off x="1058416" y="364548"/>
            <a:ext cx="3240000" cy="24480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1"/>
          <p:cNvSpPr txBox="1"/>
          <p:nvPr>
            <p:ph idx="1" type="body"/>
          </p:nvPr>
        </p:nvSpPr>
        <p:spPr>
          <a:xfrm>
            <a:off x="1058416" y="3193070"/>
            <a:ext cx="3240000" cy="4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47"/>
              </a:spcBef>
              <a:spcAft>
                <a:spcPts val="0"/>
              </a:spcAft>
              <a:buClr>
                <a:schemeClr val="dk1"/>
              </a:buClr>
              <a:buSzPts val="735"/>
              <a:buFont typeface="Arial"/>
              <a:buNone/>
              <a:defRPr b="0" i="0" sz="73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126"/>
              </a:spcBef>
              <a:spcAft>
                <a:spcPts val="0"/>
              </a:spcAft>
              <a:buClr>
                <a:schemeClr val="dk1"/>
              </a:buClr>
              <a:buSzPts val="630"/>
              <a:buFont typeface="Arial"/>
              <a:buNone/>
              <a:defRPr b="0" i="0" sz="63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chemeClr val="dk1"/>
              </a:buClr>
              <a:buSzPts val="525"/>
              <a:buFont typeface="Arial"/>
              <a:buNone/>
              <a:defRPr b="0" i="0" sz="52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>
                <a:schemeClr val="dk1"/>
              </a:buClr>
              <a:buSzPts val="472"/>
              <a:buFont typeface="Arial"/>
              <a:buNone/>
              <a:defRPr b="0" i="0" sz="47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>
                <a:schemeClr val="dk1"/>
              </a:buClr>
              <a:buSzPts val="472"/>
              <a:buFont typeface="Arial"/>
              <a:buNone/>
              <a:defRPr b="0" i="0" sz="47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>
                <a:schemeClr val="dk1"/>
              </a:buClr>
              <a:buSzPts val="472"/>
              <a:buFont typeface="Arial"/>
              <a:buNone/>
              <a:defRPr b="0" i="0" sz="47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>
                <a:schemeClr val="dk1"/>
              </a:buClr>
              <a:buSzPts val="472"/>
              <a:buFont typeface="Arial"/>
              <a:buNone/>
              <a:defRPr b="0" i="0" sz="47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>
                <a:schemeClr val="dk1"/>
              </a:buClr>
              <a:buSzPts val="472"/>
              <a:buFont typeface="Arial"/>
              <a:buNone/>
              <a:defRPr b="0" i="0" sz="47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>
                <a:schemeClr val="dk1"/>
              </a:buClr>
              <a:buSzPts val="472"/>
              <a:buFont typeface="Arial"/>
              <a:buNone/>
              <a:defRPr b="0" i="0" sz="47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1"/>
          <p:cNvSpPr txBox="1"/>
          <p:nvPr>
            <p:ph idx="10" type="dt"/>
          </p:nvPr>
        </p:nvSpPr>
        <p:spPr>
          <a:xfrm>
            <a:off x="269995" y="3781440"/>
            <a:ext cx="12600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11"/>
          <p:cNvSpPr txBox="1"/>
          <p:nvPr>
            <p:ph idx="11" type="ftr"/>
          </p:nvPr>
        </p:nvSpPr>
        <p:spPr>
          <a:xfrm>
            <a:off x="1844961" y="3781440"/>
            <a:ext cx="17100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1"/>
          <p:cNvSpPr txBox="1"/>
          <p:nvPr>
            <p:ph idx="12" type="sldNum"/>
          </p:nvPr>
        </p:nvSpPr>
        <p:spPr>
          <a:xfrm>
            <a:off x="3869916" y="3781440"/>
            <a:ext cx="12600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/>
          <p:nvPr>
            <p:ph type="title"/>
          </p:nvPr>
        </p:nvSpPr>
        <p:spPr>
          <a:xfrm>
            <a:off x="269995" y="163386"/>
            <a:ext cx="4860000" cy="6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2"/>
          <p:cNvSpPr txBox="1"/>
          <p:nvPr>
            <p:ph idx="1" type="body"/>
          </p:nvPr>
        </p:nvSpPr>
        <p:spPr>
          <a:xfrm rot="5400000">
            <a:off x="1353638" y="-131776"/>
            <a:ext cx="2692500" cy="48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2"/>
          <p:cNvSpPr txBox="1"/>
          <p:nvPr>
            <p:ph idx="10" type="dt"/>
          </p:nvPr>
        </p:nvSpPr>
        <p:spPr>
          <a:xfrm>
            <a:off x="269995" y="3781440"/>
            <a:ext cx="12600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2"/>
          <p:cNvSpPr txBox="1"/>
          <p:nvPr>
            <p:ph idx="11" type="ftr"/>
          </p:nvPr>
        </p:nvSpPr>
        <p:spPr>
          <a:xfrm>
            <a:off x="1844961" y="3781440"/>
            <a:ext cx="17100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12"/>
          <p:cNvSpPr txBox="1"/>
          <p:nvPr>
            <p:ph idx="12" type="sldNum"/>
          </p:nvPr>
        </p:nvSpPr>
        <p:spPr>
          <a:xfrm>
            <a:off x="3869916" y="3781440"/>
            <a:ext cx="12600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type="title"/>
          </p:nvPr>
        </p:nvSpPr>
        <p:spPr>
          <a:xfrm rot="5400000">
            <a:off x="2781789" y="1296485"/>
            <a:ext cx="3481200" cy="12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3"/>
          <p:cNvSpPr txBox="1"/>
          <p:nvPr>
            <p:ph idx="1" type="body"/>
          </p:nvPr>
        </p:nvSpPr>
        <p:spPr>
          <a:xfrm rot="5400000">
            <a:off x="306817" y="126484"/>
            <a:ext cx="3481200" cy="35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3"/>
          <p:cNvSpPr txBox="1"/>
          <p:nvPr>
            <p:ph idx="10" type="dt"/>
          </p:nvPr>
        </p:nvSpPr>
        <p:spPr>
          <a:xfrm>
            <a:off x="269995" y="3781440"/>
            <a:ext cx="12600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3"/>
          <p:cNvSpPr txBox="1"/>
          <p:nvPr>
            <p:ph idx="11" type="ftr"/>
          </p:nvPr>
        </p:nvSpPr>
        <p:spPr>
          <a:xfrm>
            <a:off x="1844961" y="3781440"/>
            <a:ext cx="17100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13"/>
          <p:cNvSpPr txBox="1"/>
          <p:nvPr>
            <p:ph idx="12" type="sldNum"/>
          </p:nvPr>
        </p:nvSpPr>
        <p:spPr>
          <a:xfrm>
            <a:off x="3869916" y="3781440"/>
            <a:ext cx="12600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/>
          <p:nvPr>
            <p:ph type="title"/>
          </p:nvPr>
        </p:nvSpPr>
        <p:spPr>
          <a:xfrm>
            <a:off x="368141" y="529497"/>
            <a:ext cx="10063500" cy="6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3"/>
          <p:cNvSpPr txBox="1"/>
          <p:nvPr>
            <p:ph idx="1" type="body"/>
          </p:nvPr>
        </p:nvSpPr>
        <p:spPr>
          <a:xfrm>
            <a:off x="368141" y="1371229"/>
            <a:ext cx="10063500" cy="40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12" type="sldNum"/>
          </p:nvPr>
        </p:nvSpPr>
        <p:spPr>
          <a:xfrm>
            <a:off x="10006609" y="5548354"/>
            <a:ext cx="6480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ctrTitle"/>
          </p:nvPr>
        </p:nvSpPr>
        <p:spPr>
          <a:xfrm>
            <a:off x="404993" y="1267407"/>
            <a:ext cx="4590000" cy="8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4"/>
          <p:cNvSpPr txBox="1"/>
          <p:nvPr>
            <p:ph idx="1" type="subTitle"/>
          </p:nvPr>
        </p:nvSpPr>
        <p:spPr>
          <a:xfrm>
            <a:off x="809983" y="2311931"/>
            <a:ext cx="3780000" cy="10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888888"/>
              </a:buClr>
              <a:buSzPts val="168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294"/>
              </a:spcBef>
              <a:spcAft>
                <a:spcPts val="0"/>
              </a:spcAft>
              <a:buClr>
                <a:srgbClr val="888888"/>
              </a:buClr>
              <a:buSzPts val="147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252"/>
              </a:spcBef>
              <a:spcAft>
                <a:spcPts val="0"/>
              </a:spcAft>
              <a:buClr>
                <a:srgbClr val="888888"/>
              </a:buClr>
              <a:buSzPts val="126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4"/>
          <p:cNvSpPr txBox="1"/>
          <p:nvPr>
            <p:ph idx="10" type="dt"/>
          </p:nvPr>
        </p:nvSpPr>
        <p:spPr>
          <a:xfrm>
            <a:off x="269995" y="3781440"/>
            <a:ext cx="12600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1" type="ftr"/>
          </p:nvPr>
        </p:nvSpPr>
        <p:spPr>
          <a:xfrm>
            <a:off x="1844961" y="3781440"/>
            <a:ext cx="17100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3869916" y="3781440"/>
            <a:ext cx="12600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69995" y="163386"/>
            <a:ext cx="4860000" cy="6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69995" y="951974"/>
            <a:ext cx="4860000" cy="26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10" type="dt"/>
          </p:nvPr>
        </p:nvSpPr>
        <p:spPr>
          <a:xfrm>
            <a:off x="269995" y="3781440"/>
            <a:ext cx="12600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1" type="ftr"/>
          </p:nvPr>
        </p:nvSpPr>
        <p:spPr>
          <a:xfrm>
            <a:off x="1844961" y="3781440"/>
            <a:ext cx="17100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3869916" y="3781440"/>
            <a:ext cx="12600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426555" y="2621700"/>
            <a:ext cx="45900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 b="1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426555" y="1729226"/>
            <a:ext cx="4590000" cy="89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>
                <a:srgbClr val="888888"/>
              </a:buClr>
              <a:buSzPts val="945"/>
              <a:buFont typeface="Arial"/>
              <a:buNone/>
              <a:defRPr b="0" i="0" sz="94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168"/>
              </a:spcBef>
              <a:spcAft>
                <a:spcPts val="0"/>
              </a:spcAft>
              <a:buClr>
                <a:srgbClr val="888888"/>
              </a:buClr>
              <a:buSzPts val="840"/>
              <a:buFont typeface="Arial"/>
              <a:buNone/>
              <a:defRPr b="0" i="0" sz="839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47"/>
              </a:spcBef>
              <a:spcAft>
                <a:spcPts val="0"/>
              </a:spcAft>
              <a:buClr>
                <a:srgbClr val="888888"/>
              </a:buClr>
              <a:buSzPts val="735"/>
              <a:buFont typeface="Arial"/>
              <a:buNone/>
              <a:defRPr b="0" i="0" sz="73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47"/>
              </a:spcBef>
              <a:spcAft>
                <a:spcPts val="0"/>
              </a:spcAft>
              <a:buClr>
                <a:srgbClr val="888888"/>
              </a:buClr>
              <a:buSzPts val="735"/>
              <a:buFont typeface="Arial"/>
              <a:buNone/>
              <a:defRPr b="0" i="0" sz="73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147"/>
              </a:spcBef>
              <a:spcAft>
                <a:spcPts val="0"/>
              </a:spcAft>
              <a:buClr>
                <a:srgbClr val="888888"/>
              </a:buClr>
              <a:buSzPts val="735"/>
              <a:buFont typeface="Arial"/>
              <a:buNone/>
              <a:defRPr b="0" i="0" sz="73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147"/>
              </a:spcBef>
              <a:spcAft>
                <a:spcPts val="0"/>
              </a:spcAft>
              <a:buClr>
                <a:srgbClr val="888888"/>
              </a:buClr>
              <a:buSzPts val="735"/>
              <a:buFont typeface="Arial"/>
              <a:buNone/>
              <a:defRPr b="0" i="0" sz="73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147"/>
              </a:spcBef>
              <a:spcAft>
                <a:spcPts val="0"/>
              </a:spcAft>
              <a:buClr>
                <a:srgbClr val="888888"/>
              </a:buClr>
              <a:buSzPts val="735"/>
              <a:buFont typeface="Arial"/>
              <a:buNone/>
              <a:defRPr b="0" i="0" sz="73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147"/>
              </a:spcBef>
              <a:spcAft>
                <a:spcPts val="0"/>
              </a:spcAft>
              <a:buClr>
                <a:srgbClr val="888888"/>
              </a:buClr>
              <a:buSzPts val="735"/>
              <a:buFont typeface="Arial"/>
              <a:buNone/>
              <a:defRPr b="0" i="0" sz="73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10" type="dt"/>
          </p:nvPr>
        </p:nvSpPr>
        <p:spPr>
          <a:xfrm>
            <a:off x="269995" y="3781440"/>
            <a:ext cx="12600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11" type="ftr"/>
          </p:nvPr>
        </p:nvSpPr>
        <p:spPr>
          <a:xfrm>
            <a:off x="1844961" y="3781440"/>
            <a:ext cx="17100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3869916" y="3781440"/>
            <a:ext cx="12600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269995" y="163386"/>
            <a:ext cx="4860000" cy="6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269995" y="951974"/>
            <a:ext cx="2385000" cy="26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1945" lvl="0" marL="457200" marR="0" rtl="0" algn="l">
              <a:lnSpc>
                <a:spcPct val="100000"/>
              </a:lnSpc>
              <a:spcBef>
                <a:spcPts val="294"/>
              </a:spcBef>
              <a:spcAft>
                <a:spcPts val="0"/>
              </a:spcAft>
              <a:buClr>
                <a:schemeClr val="dk1"/>
              </a:buClr>
              <a:buSzPts val="1470"/>
              <a:buFont typeface="Arial"/>
              <a:buChar char="•"/>
              <a:defRPr b="0" i="0" sz="147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8610" lvl="1" marL="914400" marR="0" rtl="0" algn="l">
              <a:lnSpc>
                <a:spcPct val="100000"/>
              </a:lnSpc>
              <a:spcBef>
                <a:spcPts val="252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Char char="–"/>
              <a:defRPr b="0" i="0" sz="126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5275" lvl="2" marL="1371600" marR="0" rtl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8607" lvl="3" marL="1828800" marR="0" rtl="0" algn="l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>
                <a:schemeClr val="dk1"/>
              </a:buClr>
              <a:buSzPts val="945"/>
              <a:buFont typeface="Arial"/>
              <a:buChar char="–"/>
              <a:defRPr b="0" i="0" sz="94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8607" lvl="4" marL="2286000" marR="0" rtl="0" algn="l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>
                <a:schemeClr val="dk1"/>
              </a:buClr>
              <a:buSzPts val="945"/>
              <a:buFont typeface="Arial"/>
              <a:buChar char="»"/>
              <a:defRPr b="0" i="0" sz="94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88607" lvl="5" marL="2743200" marR="0" rtl="0" algn="l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>
                <a:schemeClr val="dk1"/>
              </a:buClr>
              <a:buSzPts val="945"/>
              <a:buFont typeface="Arial"/>
              <a:buChar char="•"/>
              <a:defRPr b="0" i="0" sz="94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88607" lvl="6" marL="3200400" marR="0" rtl="0" algn="l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>
                <a:schemeClr val="dk1"/>
              </a:buClr>
              <a:buSzPts val="945"/>
              <a:buFont typeface="Arial"/>
              <a:buChar char="•"/>
              <a:defRPr b="0" i="0" sz="94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88607" lvl="7" marL="3657600" marR="0" rtl="0" algn="l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>
                <a:schemeClr val="dk1"/>
              </a:buClr>
              <a:buSzPts val="945"/>
              <a:buFont typeface="Arial"/>
              <a:buChar char="•"/>
              <a:defRPr b="0" i="0" sz="94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88607" lvl="8" marL="4114800" marR="0" rtl="0" algn="l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>
                <a:schemeClr val="dk1"/>
              </a:buClr>
              <a:buSzPts val="945"/>
              <a:buFont typeface="Arial"/>
              <a:buChar char="•"/>
              <a:defRPr b="0" i="0" sz="94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7"/>
          <p:cNvSpPr txBox="1"/>
          <p:nvPr>
            <p:ph idx="2" type="body"/>
          </p:nvPr>
        </p:nvSpPr>
        <p:spPr>
          <a:xfrm>
            <a:off x="2744941" y="951974"/>
            <a:ext cx="2385000" cy="26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1945" lvl="0" marL="457200" marR="0" rtl="0" algn="l">
              <a:lnSpc>
                <a:spcPct val="100000"/>
              </a:lnSpc>
              <a:spcBef>
                <a:spcPts val="294"/>
              </a:spcBef>
              <a:spcAft>
                <a:spcPts val="0"/>
              </a:spcAft>
              <a:buClr>
                <a:schemeClr val="dk1"/>
              </a:buClr>
              <a:buSzPts val="1470"/>
              <a:buFont typeface="Arial"/>
              <a:buChar char="•"/>
              <a:defRPr b="0" i="0" sz="147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8610" lvl="1" marL="914400" marR="0" rtl="0" algn="l">
              <a:lnSpc>
                <a:spcPct val="100000"/>
              </a:lnSpc>
              <a:spcBef>
                <a:spcPts val="252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Char char="–"/>
              <a:defRPr b="0" i="0" sz="126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5275" lvl="2" marL="1371600" marR="0" rtl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8607" lvl="3" marL="1828800" marR="0" rtl="0" algn="l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>
                <a:schemeClr val="dk1"/>
              </a:buClr>
              <a:buSzPts val="945"/>
              <a:buFont typeface="Arial"/>
              <a:buChar char="–"/>
              <a:defRPr b="0" i="0" sz="94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8607" lvl="4" marL="2286000" marR="0" rtl="0" algn="l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>
                <a:schemeClr val="dk1"/>
              </a:buClr>
              <a:buSzPts val="945"/>
              <a:buFont typeface="Arial"/>
              <a:buChar char="»"/>
              <a:defRPr b="0" i="0" sz="94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88607" lvl="5" marL="2743200" marR="0" rtl="0" algn="l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>
                <a:schemeClr val="dk1"/>
              </a:buClr>
              <a:buSzPts val="945"/>
              <a:buFont typeface="Arial"/>
              <a:buChar char="•"/>
              <a:defRPr b="0" i="0" sz="94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88607" lvl="6" marL="3200400" marR="0" rtl="0" algn="l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>
                <a:schemeClr val="dk1"/>
              </a:buClr>
              <a:buSzPts val="945"/>
              <a:buFont typeface="Arial"/>
              <a:buChar char="•"/>
              <a:defRPr b="0" i="0" sz="94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88607" lvl="7" marL="3657600" marR="0" rtl="0" algn="l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>
                <a:schemeClr val="dk1"/>
              </a:buClr>
              <a:buSzPts val="945"/>
              <a:buFont typeface="Arial"/>
              <a:buChar char="•"/>
              <a:defRPr b="0" i="0" sz="94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88607" lvl="8" marL="4114800" marR="0" rtl="0" algn="l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>
                <a:schemeClr val="dk1"/>
              </a:buClr>
              <a:buSzPts val="945"/>
              <a:buFont typeface="Arial"/>
              <a:buChar char="•"/>
              <a:defRPr b="0" i="0" sz="94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7"/>
          <p:cNvSpPr txBox="1"/>
          <p:nvPr>
            <p:ph idx="10" type="dt"/>
          </p:nvPr>
        </p:nvSpPr>
        <p:spPr>
          <a:xfrm>
            <a:off x="269995" y="3781440"/>
            <a:ext cx="12600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7"/>
          <p:cNvSpPr txBox="1"/>
          <p:nvPr>
            <p:ph idx="11" type="ftr"/>
          </p:nvPr>
        </p:nvSpPr>
        <p:spPr>
          <a:xfrm>
            <a:off x="1844961" y="3781440"/>
            <a:ext cx="17100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3869916" y="3781440"/>
            <a:ext cx="12600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269995" y="163386"/>
            <a:ext cx="4860000" cy="6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1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8"/>
          <p:cNvSpPr txBox="1"/>
          <p:nvPr>
            <p:ph idx="1" type="body"/>
          </p:nvPr>
        </p:nvSpPr>
        <p:spPr>
          <a:xfrm>
            <a:off x="269995" y="913252"/>
            <a:ext cx="2385900" cy="38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52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b="1" i="0" sz="126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1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>
                <a:schemeClr val="dk1"/>
              </a:buClr>
              <a:buSzPts val="945"/>
              <a:buFont typeface="Arial"/>
              <a:buNone/>
              <a:defRPr b="1" i="0" sz="94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68"/>
              </a:spcBef>
              <a:spcAft>
                <a:spcPts val="0"/>
              </a:spcAft>
              <a:buClr>
                <a:schemeClr val="dk1"/>
              </a:buClr>
              <a:buSzPts val="840"/>
              <a:buFont typeface="Arial"/>
              <a:buNone/>
              <a:defRPr b="1" i="0" sz="83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68"/>
              </a:spcBef>
              <a:spcAft>
                <a:spcPts val="0"/>
              </a:spcAft>
              <a:buClr>
                <a:schemeClr val="dk1"/>
              </a:buClr>
              <a:buSzPts val="840"/>
              <a:buFont typeface="Arial"/>
              <a:buNone/>
              <a:defRPr b="1" i="0" sz="83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168"/>
              </a:spcBef>
              <a:spcAft>
                <a:spcPts val="0"/>
              </a:spcAft>
              <a:buClr>
                <a:schemeClr val="dk1"/>
              </a:buClr>
              <a:buSzPts val="840"/>
              <a:buFont typeface="Arial"/>
              <a:buNone/>
              <a:defRPr b="1" i="0" sz="83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168"/>
              </a:spcBef>
              <a:spcAft>
                <a:spcPts val="0"/>
              </a:spcAft>
              <a:buClr>
                <a:schemeClr val="dk1"/>
              </a:buClr>
              <a:buSzPts val="840"/>
              <a:buFont typeface="Arial"/>
              <a:buNone/>
              <a:defRPr b="1" i="0" sz="83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168"/>
              </a:spcBef>
              <a:spcAft>
                <a:spcPts val="0"/>
              </a:spcAft>
              <a:buClr>
                <a:schemeClr val="dk1"/>
              </a:buClr>
              <a:buSzPts val="840"/>
              <a:buFont typeface="Arial"/>
              <a:buNone/>
              <a:defRPr b="1" i="0" sz="83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168"/>
              </a:spcBef>
              <a:spcAft>
                <a:spcPts val="0"/>
              </a:spcAft>
              <a:buClr>
                <a:schemeClr val="dk1"/>
              </a:buClr>
              <a:buSzPts val="840"/>
              <a:buFont typeface="Arial"/>
              <a:buNone/>
              <a:defRPr b="1" i="0" sz="83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8"/>
          <p:cNvSpPr txBox="1"/>
          <p:nvPr>
            <p:ph idx="2" type="body"/>
          </p:nvPr>
        </p:nvSpPr>
        <p:spPr>
          <a:xfrm>
            <a:off x="269995" y="1293852"/>
            <a:ext cx="2385900" cy="23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marR="0" rtl="0" algn="l">
              <a:lnSpc>
                <a:spcPct val="100000"/>
              </a:lnSpc>
              <a:spcBef>
                <a:spcPts val="252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Char char="•"/>
              <a:defRPr b="0" i="0" sz="126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5275" lvl="1" marL="914400" marR="0" rtl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–"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8607" lvl="2" marL="1371600" marR="0" rtl="0" algn="l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>
                <a:schemeClr val="dk1"/>
              </a:buClr>
              <a:buSzPts val="945"/>
              <a:buFont typeface="Arial"/>
              <a:buChar char="•"/>
              <a:defRPr b="0" i="0" sz="94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1939" lvl="3" marL="1828800" marR="0" rtl="0" algn="l">
              <a:lnSpc>
                <a:spcPct val="100000"/>
              </a:lnSpc>
              <a:spcBef>
                <a:spcPts val="168"/>
              </a:spcBef>
              <a:spcAft>
                <a:spcPts val="0"/>
              </a:spcAft>
              <a:buClr>
                <a:schemeClr val="dk1"/>
              </a:buClr>
              <a:buSzPts val="840"/>
              <a:buFont typeface="Arial"/>
              <a:buChar char="–"/>
              <a:defRPr b="0" i="0" sz="83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1939" lvl="4" marL="2286000" marR="0" rtl="0" algn="l">
              <a:lnSpc>
                <a:spcPct val="100000"/>
              </a:lnSpc>
              <a:spcBef>
                <a:spcPts val="168"/>
              </a:spcBef>
              <a:spcAft>
                <a:spcPts val="0"/>
              </a:spcAft>
              <a:buClr>
                <a:schemeClr val="dk1"/>
              </a:buClr>
              <a:buSzPts val="840"/>
              <a:buFont typeface="Arial"/>
              <a:buChar char="»"/>
              <a:defRPr b="0" i="0" sz="83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81939" lvl="5" marL="2743200" marR="0" rtl="0" algn="l">
              <a:lnSpc>
                <a:spcPct val="100000"/>
              </a:lnSpc>
              <a:spcBef>
                <a:spcPts val="168"/>
              </a:spcBef>
              <a:spcAft>
                <a:spcPts val="0"/>
              </a:spcAft>
              <a:buClr>
                <a:schemeClr val="dk1"/>
              </a:buClr>
              <a:buSzPts val="840"/>
              <a:buFont typeface="Arial"/>
              <a:buChar char="•"/>
              <a:defRPr b="0" i="0" sz="83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81939" lvl="6" marL="3200400" marR="0" rtl="0" algn="l">
              <a:lnSpc>
                <a:spcPct val="100000"/>
              </a:lnSpc>
              <a:spcBef>
                <a:spcPts val="168"/>
              </a:spcBef>
              <a:spcAft>
                <a:spcPts val="0"/>
              </a:spcAft>
              <a:buClr>
                <a:schemeClr val="dk1"/>
              </a:buClr>
              <a:buSzPts val="840"/>
              <a:buFont typeface="Arial"/>
              <a:buChar char="•"/>
              <a:defRPr b="0" i="0" sz="83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81940" lvl="7" marL="3657600" marR="0" rtl="0" algn="l">
              <a:lnSpc>
                <a:spcPct val="100000"/>
              </a:lnSpc>
              <a:spcBef>
                <a:spcPts val="168"/>
              </a:spcBef>
              <a:spcAft>
                <a:spcPts val="0"/>
              </a:spcAft>
              <a:buClr>
                <a:schemeClr val="dk1"/>
              </a:buClr>
              <a:buSzPts val="840"/>
              <a:buFont typeface="Arial"/>
              <a:buChar char="•"/>
              <a:defRPr b="0" i="0" sz="83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81940" lvl="8" marL="4114800" marR="0" rtl="0" algn="l">
              <a:lnSpc>
                <a:spcPct val="100000"/>
              </a:lnSpc>
              <a:spcBef>
                <a:spcPts val="168"/>
              </a:spcBef>
              <a:spcAft>
                <a:spcPts val="0"/>
              </a:spcAft>
              <a:buClr>
                <a:schemeClr val="dk1"/>
              </a:buClr>
              <a:buSzPts val="840"/>
              <a:buFont typeface="Arial"/>
              <a:buChar char="•"/>
              <a:defRPr b="0" i="0" sz="83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8"/>
          <p:cNvSpPr txBox="1"/>
          <p:nvPr>
            <p:ph idx="3" type="body"/>
          </p:nvPr>
        </p:nvSpPr>
        <p:spPr>
          <a:xfrm>
            <a:off x="2743065" y="913252"/>
            <a:ext cx="2386800" cy="38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52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b="1" i="0" sz="126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1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>
                <a:schemeClr val="dk1"/>
              </a:buClr>
              <a:buSzPts val="945"/>
              <a:buFont typeface="Arial"/>
              <a:buNone/>
              <a:defRPr b="1" i="0" sz="94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68"/>
              </a:spcBef>
              <a:spcAft>
                <a:spcPts val="0"/>
              </a:spcAft>
              <a:buClr>
                <a:schemeClr val="dk1"/>
              </a:buClr>
              <a:buSzPts val="840"/>
              <a:buFont typeface="Arial"/>
              <a:buNone/>
              <a:defRPr b="1" i="0" sz="83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68"/>
              </a:spcBef>
              <a:spcAft>
                <a:spcPts val="0"/>
              </a:spcAft>
              <a:buClr>
                <a:schemeClr val="dk1"/>
              </a:buClr>
              <a:buSzPts val="840"/>
              <a:buFont typeface="Arial"/>
              <a:buNone/>
              <a:defRPr b="1" i="0" sz="83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168"/>
              </a:spcBef>
              <a:spcAft>
                <a:spcPts val="0"/>
              </a:spcAft>
              <a:buClr>
                <a:schemeClr val="dk1"/>
              </a:buClr>
              <a:buSzPts val="840"/>
              <a:buFont typeface="Arial"/>
              <a:buNone/>
              <a:defRPr b="1" i="0" sz="83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168"/>
              </a:spcBef>
              <a:spcAft>
                <a:spcPts val="0"/>
              </a:spcAft>
              <a:buClr>
                <a:schemeClr val="dk1"/>
              </a:buClr>
              <a:buSzPts val="840"/>
              <a:buFont typeface="Arial"/>
              <a:buNone/>
              <a:defRPr b="1" i="0" sz="83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168"/>
              </a:spcBef>
              <a:spcAft>
                <a:spcPts val="0"/>
              </a:spcAft>
              <a:buClr>
                <a:schemeClr val="dk1"/>
              </a:buClr>
              <a:buSzPts val="840"/>
              <a:buFont typeface="Arial"/>
              <a:buNone/>
              <a:defRPr b="1" i="0" sz="83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168"/>
              </a:spcBef>
              <a:spcAft>
                <a:spcPts val="0"/>
              </a:spcAft>
              <a:buClr>
                <a:schemeClr val="dk1"/>
              </a:buClr>
              <a:buSzPts val="840"/>
              <a:buFont typeface="Arial"/>
              <a:buNone/>
              <a:defRPr b="1" i="0" sz="83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4" type="body"/>
          </p:nvPr>
        </p:nvSpPr>
        <p:spPr>
          <a:xfrm>
            <a:off x="2743065" y="1293852"/>
            <a:ext cx="2386800" cy="23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marR="0" rtl="0" algn="l">
              <a:lnSpc>
                <a:spcPct val="100000"/>
              </a:lnSpc>
              <a:spcBef>
                <a:spcPts val="252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Char char="•"/>
              <a:defRPr b="0" i="0" sz="126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5275" lvl="1" marL="914400" marR="0" rtl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–"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8607" lvl="2" marL="1371600" marR="0" rtl="0" algn="l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Clr>
                <a:schemeClr val="dk1"/>
              </a:buClr>
              <a:buSzPts val="945"/>
              <a:buFont typeface="Arial"/>
              <a:buChar char="•"/>
              <a:defRPr b="0" i="0" sz="94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1939" lvl="3" marL="1828800" marR="0" rtl="0" algn="l">
              <a:lnSpc>
                <a:spcPct val="100000"/>
              </a:lnSpc>
              <a:spcBef>
                <a:spcPts val="168"/>
              </a:spcBef>
              <a:spcAft>
                <a:spcPts val="0"/>
              </a:spcAft>
              <a:buClr>
                <a:schemeClr val="dk1"/>
              </a:buClr>
              <a:buSzPts val="840"/>
              <a:buFont typeface="Arial"/>
              <a:buChar char="–"/>
              <a:defRPr b="0" i="0" sz="83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1939" lvl="4" marL="2286000" marR="0" rtl="0" algn="l">
              <a:lnSpc>
                <a:spcPct val="100000"/>
              </a:lnSpc>
              <a:spcBef>
                <a:spcPts val="168"/>
              </a:spcBef>
              <a:spcAft>
                <a:spcPts val="0"/>
              </a:spcAft>
              <a:buClr>
                <a:schemeClr val="dk1"/>
              </a:buClr>
              <a:buSzPts val="840"/>
              <a:buFont typeface="Arial"/>
              <a:buChar char="»"/>
              <a:defRPr b="0" i="0" sz="83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81939" lvl="5" marL="2743200" marR="0" rtl="0" algn="l">
              <a:lnSpc>
                <a:spcPct val="100000"/>
              </a:lnSpc>
              <a:spcBef>
                <a:spcPts val="168"/>
              </a:spcBef>
              <a:spcAft>
                <a:spcPts val="0"/>
              </a:spcAft>
              <a:buClr>
                <a:schemeClr val="dk1"/>
              </a:buClr>
              <a:buSzPts val="840"/>
              <a:buFont typeface="Arial"/>
              <a:buChar char="•"/>
              <a:defRPr b="0" i="0" sz="83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81939" lvl="6" marL="3200400" marR="0" rtl="0" algn="l">
              <a:lnSpc>
                <a:spcPct val="100000"/>
              </a:lnSpc>
              <a:spcBef>
                <a:spcPts val="168"/>
              </a:spcBef>
              <a:spcAft>
                <a:spcPts val="0"/>
              </a:spcAft>
              <a:buClr>
                <a:schemeClr val="dk1"/>
              </a:buClr>
              <a:buSzPts val="840"/>
              <a:buFont typeface="Arial"/>
              <a:buChar char="•"/>
              <a:defRPr b="0" i="0" sz="83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81940" lvl="7" marL="3657600" marR="0" rtl="0" algn="l">
              <a:lnSpc>
                <a:spcPct val="100000"/>
              </a:lnSpc>
              <a:spcBef>
                <a:spcPts val="168"/>
              </a:spcBef>
              <a:spcAft>
                <a:spcPts val="0"/>
              </a:spcAft>
              <a:buClr>
                <a:schemeClr val="dk1"/>
              </a:buClr>
              <a:buSzPts val="840"/>
              <a:buFont typeface="Arial"/>
              <a:buChar char="•"/>
              <a:defRPr b="0" i="0" sz="83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81940" lvl="8" marL="4114800" marR="0" rtl="0" algn="l">
              <a:lnSpc>
                <a:spcPct val="100000"/>
              </a:lnSpc>
              <a:spcBef>
                <a:spcPts val="168"/>
              </a:spcBef>
              <a:spcAft>
                <a:spcPts val="0"/>
              </a:spcAft>
              <a:buClr>
                <a:schemeClr val="dk1"/>
              </a:buClr>
              <a:buSzPts val="840"/>
              <a:buFont typeface="Arial"/>
              <a:buChar char="•"/>
              <a:defRPr b="0" i="0" sz="83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8"/>
          <p:cNvSpPr txBox="1"/>
          <p:nvPr>
            <p:ph idx="10" type="dt"/>
          </p:nvPr>
        </p:nvSpPr>
        <p:spPr>
          <a:xfrm>
            <a:off x="269995" y="3781440"/>
            <a:ext cx="12600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8"/>
          <p:cNvSpPr txBox="1"/>
          <p:nvPr>
            <p:ph idx="11" type="ftr"/>
          </p:nvPr>
        </p:nvSpPr>
        <p:spPr>
          <a:xfrm>
            <a:off x="1844961" y="3781440"/>
            <a:ext cx="17100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3869916" y="3781440"/>
            <a:ext cx="12600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type="title"/>
          </p:nvPr>
        </p:nvSpPr>
        <p:spPr>
          <a:xfrm>
            <a:off x="269995" y="163386"/>
            <a:ext cx="4860000" cy="6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9"/>
          <p:cNvSpPr txBox="1"/>
          <p:nvPr>
            <p:ph idx="10" type="dt"/>
          </p:nvPr>
        </p:nvSpPr>
        <p:spPr>
          <a:xfrm>
            <a:off x="269995" y="3781440"/>
            <a:ext cx="12600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1" type="ftr"/>
          </p:nvPr>
        </p:nvSpPr>
        <p:spPr>
          <a:xfrm>
            <a:off x="1844961" y="3781440"/>
            <a:ext cx="17100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3869916" y="3781440"/>
            <a:ext cx="12600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type="title"/>
          </p:nvPr>
        </p:nvSpPr>
        <p:spPr>
          <a:xfrm>
            <a:off x="269995" y="162440"/>
            <a:ext cx="1776600" cy="69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None/>
              <a:defRPr b="1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2111204" y="162443"/>
            <a:ext cx="3018600" cy="34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5280" lvl="0" marL="457200" marR="0" rtl="0" algn="l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Char char="•"/>
              <a:defRPr b="0" i="0" sz="167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1944" lvl="1" marL="914400" marR="0" rtl="0" algn="l">
              <a:lnSpc>
                <a:spcPct val="100000"/>
              </a:lnSpc>
              <a:spcBef>
                <a:spcPts val="294"/>
              </a:spcBef>
              <a:spcAft>
                <a:spcPts val="0"/>
              </a:spcAft>
              <a:buClr>
                <a:schemeClr val="dk1"/>
              </a:buClr>
              <a:buSzPts val="1470"/>
              <a:buFont typeface="Arial"/>
              <a:buChar char="–"/>
              <a:defRPr b="0" i="0" sz="147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8610" lvl="2" marL="1371600" marR="0" rtl="0" algn="l">
              <a:lnSpc>
                <a:spcPct val="100000"/>
              </a:lnSpc>
              <a:spcBef>
                <a:spcPts val="252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Char char="•"/>
              <a:defRPr b="0" i="0" sz="126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5275" lvl="3" marL="1828800" marR="0" rtl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–"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5275" lvl="4" marL="2286000" marR="0" rtl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»"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5275" lvl="5" marL="2743200" marR="0" rtl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5275" lvl="6" marL="3200400" marR="0" rtl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5275" lvl="7" marL="3657600" marR="0" rtl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5275" lvl="8" marL="4114800" marR="0" rtl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0"/>
          <p:cNvSpPr txBox="1"/>
          <p:nvPr>
            <p:ph idx="2" type="body"/>
          </p:nvPr>
        </p:nvSpPr>
        <p:spPr>
          <a:xfrm>
            <a:off x="269995" y="853752"/>
            <a:ext cx="1776600" cy="27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47"/>
              </a:spcBef>
              <a:spcAft>
                <a:spcPts val="0"/>
              </a:spcAft>
              <a:buClr>
                <a:schemeClr val="dk1"/>
              </a:buClr>
              <a:buSzPts val="735"/>
              <a:buFont typeface="Arial"/>
              <a:buNone/>
              <a:defRPr b="0" i="0" sz="73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126"/>
              </a:spcBef>
              <a:spcAft>
                <a:spcPts val="0"/>
              </a:spcAft>
              <a:buClr>
                <a:schemeClr val="dk1"/>
              </a:buClr>
              <a:buSzPts val="630"/>
              <a:buFont typeface="Arial"/>
              <a:buNone/>
              <a:defRPr b="0" i="0" sz="63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chemeClr val="dk1"/>
              </a:buClr>
              <a:buSzPts val="525"/>
              <a:buFont typeface="Arial"/>
              <a:buNone/>
              <a:defRPr b="0" i="0" sz="52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>
                <a:schemeClr val="dk1"/>
              </a:buClr>
              <a:buSzPts val="472"/>
              <a:buFont typeface="Arial"/>
              <a:buNone/>
              <a:defRPr b="0" i="0" sz="47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>
                <a:schemeClr val="dk1"/>
              </a:buClr>
              <a:buSzPts val="472"/>
              <a:buFont typeface="Arial"/>
              <a:buNone/>
              <a:defRPr b="0" i="0" sz="47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>
                <a:schemeClr val="dk1"/>
              </a:buClr>
              <a:buSzPts val="472"/>
              <a:buFont typeface="Arial"/>
              <a:buNone/>
              <a:defRPr b="0" i="0" sz="47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>
                <a:schemeClr val="dk1"/>
              </a:buClr>
              <a:buSzPts val="472"/>
              <a:buFont typeface="Arial"/>
              <a:buNone/>
              <a:defRPr b="0" i="0" sz="47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>
                <a:schemeClr val="dk1"/>
              </a:buClr>
              <a:buSzPts val="472"/>
              <a:buFont typeface="Arial"/>
              <a:buNone/>
              <a:defRPr b="0" i="0" sz="47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>
                <a:schemeClr val="dk1"/>
              </a:buClr>
              <a:buSzPts val="472"/>
              <a:buFont typeface="Arial"/>
              <a:buNone/>
              <a:defRPr b="0" i="0" sz="47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0"/>
          <p:cNvSpPr txBox="1"/>
          <p:nvPr>
            <p:ph idx="10" type="dt"/>
          </p:nvPr>
        </p:nvSpPr>
        <p:spPr>
          <a:xfrm>
            <a:off x="269995" y="3781440"/>
            <a:ext cx="12600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10"/>
          <p:cNvSpPr txBox="1"/>
          <p:nvPr>
            <p:ph idx="11" type="ftr"/>
          </p:nvPr>
        </p:nvSpPr>
        <p:spPr>
          <a:xfrm>
            <a:off x="1844961" y="3781440"/>
            <a:ext cx="17100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3869916" y="3781440"/>
            <a:ext cx="12600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8.png"/><Relationship Id="rId10" Type="http://schemas.openxmlformats.org/officeDocument/2006/relationships/image" Target="../media/image10.png"/><Relationship Id="rId1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9" Type="http://schemas.openxmlformats.org/officeDocument/2006/relationships/image" Target="../media/image15.png"/><Relationship Id="rId5" Type="http://schemas.openxmlformats.org/officeDocument/2006/relationships/image" Target="../media/image29.png"/><Relationship Id="rId6" Type="http://schemas.openxmlformats.org/officeDocument/2006/relationships/image" Target="../media/image2.png"/><Relationship Id="rId7" Type="http://schemas.openxmlformats.org/officeDocument/2006/relationships/image" Target="../media/image26.png"/><Relationship Id="rId8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0.png"/><Relationship Id="rId4" Type="http://schemas.openxmlformats.org/officeDocument/2006/relationships/image" Target="../media/image5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0.png"/><Relationship Id="rId4" Type="http://schemas.openxmlformats.org/officeDocument/2006/relationships/image" Target="../media/image66.png"/><Relationship Id="rId5" Type="http://schemas.openxmlformats.org/officeDocument/2006/relationships/image" Target="../media/image63.png"/><Relationship Id="rId6" Type="http://schemas.openxmlformats.org/officeDocument/2006/relationships/image" Target="../media/image76.png"/><Relationship Id="rId7" Type="http://schemas.openxmlformats.org/officeDocument/2006/relationships/image" Target="../media/image77.png"/></Relationships>
</file>

<file path=ppt/slides/_rels/slide12.xml.rels><?xml version="1.0" encoding="UTF-8" standalone="yes"?><Relationships xmlns="http://schemas.openxmlformats.org/package/2006/relationships"><Relationship Id="rId10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2.png"/><Relationship Id="rId4" Type="http://schemas.openxmlformats.org/officeDocument/2006/relationships/image" Target="../media/image62.png"/><Relationship Id="rId9" Type="http://schemas.openxmlformats.org/officeDocument/2006/relationships/image" Target="../media/image73.png"/><Relationship Id="rId5" Type="http://schemas.openxmlformats.org/officeDocument/2006/relationships/image" Target="../media/image60.png"/><Relationship Id="rId6" Type="http://schemas.openxmlformats.org/officeDocument/2006/relationships/image" Target="../media/image67.png"/><Relationship Id="rId7" Type="http://schemas.openxmlformats.org/officeDocument/2006/relationships/image" Target="../media/image71.png"/><Relationship Id="rId8" Type="http://schemas.openxmlformats.org/officeDocument/2006/relationships/image" Target="../media/image6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4.png"/><Relationship Id="rId4" Type="http://schemas.openxmlformats.org/officeDocument/2006/relationships/image" Target="../media/image78.png"/><Relationship Id="rId5" Type="http://schemas.openxmlformats.org/officeDocument/2006/relationships/image" Target="../media/image87.png"/><Relationship Id="rId6" Type="http://schemas.openxmlformats.org/officeDocument/2006/relationships/image" Target="../media/image9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3.png"/><Relationship Id="rId4" Type="http://schemas.openxmlformats.org/officeDocument/2006/relationships/image" Target="../media/image80.png"/><Relationship Id="rId5" Type="http://schemas.openxmlformats.org/officeDocument/2006/relationships/image" Target="../media/image85.png"/><Relationship Id="rId6" Type="http://schemas.openxmlformats.org/officeDocument/2006/relationships/image" Target="../media/image13.png"/><Relationship Id="rId7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3.png"/><Relationship Id="rId4" Type="http://schemas.openxmlformats.org/officeDocument/2006/relationships/image" Target="../media/image97.png"/><Relationship Id="rId5" Type="http://schemas.openxmlformats.org/officeDocument/2006/relationships/image" Target="../media/image53.png"/></Relationships>
</file>

<file path=ppt/slides/_rels/slide1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7.png"/><Relationship Id="rId10" Type="http://schemas.openxmlformats.org/officeDocument/2006/relationships/image" Target="../media/image8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0.png"/><Relationship Id="rId4" Type="http://schemas.openxmlformats.org/officeDocument/2006/relationships/image" Target="../media/image93.png"/><Relationship Id="rId9" Type="http://schemas.openxmlformats.org/officeDocument/2006/relationships/image" Target="../media/image13.png"/><Relationship Id="rId5" Type="http://schemas.openxmlformats.org/officeDocument/2006/relationships/image" Target="../media/image79.png"/><Relationship Id="rId6" Type="http://schemas.openxmlformats.org/officeDocument/2006/relationships/image" Target="../media/image84.png"/><Relationship Id="rId7" Type="http://schemas.openxmlformats.org/officeDocument/2006/relationships/image" Target="../media/image99.png"/><Relationship Id="rId8" Type="http://schemas.openxmlformats.org/officeDocument/2006/relationships/image" Target="../media/image10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0.png"/><Relationship Id="rId4" Type="http://schemas.openxmlformats.org/officeDocument/2006/relationships/image" Target="../media/image100.png"/><Relationship Id="rId5" Type="http://schemas.openxmlformats.org/officeDocument/2006/relationships/image" Target="../media/image53.png"/></Relationships>
</file>

<file path=ppt/slides/_rels/slide18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0.png"/><Relationship Id="rId10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5.png"/><Relationship Id="rId4" Type="http://schemas.openxmlformats.org/officeDocument/2006/relationships/image" Target="../media/image92.png"/><Relationship Id="rId9" Type="http://schemas.openxmlformats.org/officeDocument/2006/relationships/image" Target="../media/image112.png"/><Relationship Id="rId5" Type="http://schemas.openxmlformats.org/officeDocument/2006/relationships/image" Target="../media/image95.png"/><Relationship Id="rId6" Type="http://schemas.openxmlformats.org/officeDocument/2006/relationships/image" Target="../media/image13.png"/><Relationship Id="rId7" Type="http://schemas.openxmlformats.org/officeDocument/2006/relationships/image" Target="../media/image119.png"/><Relationship Id="rId8" Type="http://schemas.openxmlformats.org/officeDocument/2006/relationships/image" Target="../media/image106.png"/></Relationships>
</file>

<file path=ppt/slides/_rels/slide19.xml.rels><?xml version="1.0" encoding="UTF-8" standalone="yes"?><Relationships xmlns="http://schemas.openxmlformats.org/package/2006/relationships"><Relationship Id="rId10" Type="http://schemas.openxmlformats.org/officeDocument/2006/relationships/image" Target="../media/image1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7.png"/><Relationship Id="rId4" Type="http://schemas.openxmlformats.org/officeDocument/2006/relationships/image" Target="../media/image105.png"/><Relationship Id="rId9" Type="http://schemas.openxmlformats.org/officeDocument/2006/relationships/image" Target="../media/image104.png"/><Relationship Id="rId5" Type="http://schemas.openxmlformats.org/officeDocument/2006/relationships/image" Target="../media/image113.png"/><Relationship Id="rId6" Type="http://schemas.openxmlformats.org/officeDocument/2006/relationships/image" Target="../media/image109.png"/><Relationship Id="rId7" Type="http://schemas.openxmlformats.org/officeDocument/2006/relationships/image" Target="../media/image117.png"/><Relationship Id="rId8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28.png"/><Relationship Id="rId1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Relationship Id="rId4" Type="http://schemas.openxmlformats.org/officeDocument/2006/relationships/image" Target="../media/image11.png"/><Relationship Id="rId9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0.png"/><Relationship Id="rId7" Type="http://schemas.openxmlformats.org/officeDocument/2006/relationships/image" Target="../media/image31.png"/><Relationship Id="rId8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36.png"/><Relationship Id="rId10" Type="http://schemas.openxmlformats.org/officeDocument/2006/relationships/image" Target="../media/image28.png"/><Relationship Id="rId1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7.png"/><Relationship Id="rId5" Type="http://schemas.openxmlformats.org/officeDocument/2006/relationships/image" Target="../media/image10.png"/><Relationship Id="rId6" Type="http://schemas.openxmlformats.org/officeDocument/2006/relationships/image" Target="../media/image31.png"/><Relationship Id="rId7" Type="http://schemas.openxmlformats.org/officeDocument/2006/relationships/image" Target="../media/image14.png"/><Relationship Id="rId8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2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53.png"/><Relationship Id="rId10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1.png"/><Relationship Id="rId4" Type="http://schemas.openxmlformats.org/officeDocument/2006/relationships/image" Target="../media/image23.png"/><Relationship Id="rId9" Type="http://schemas.openxmlformats.org/officeDocument/2006/relationships/image" Target="../media/image44.png"/><Relationship Id="rId5" Type="http://schemas.openxmlformats.org/officeDocument/2006/relationships/image" Target="../media/image24.png"/><Relationship Id="rId6" Type="http://schemas.openxmlformats.org/officeDocument/2006/relationships/image" Target="../media/image54.png"/><Relationship Id="rId7" Type="http://schemas.openxmlformats.org/officeDocument/2006/relationships/image" Target="../media/image27.png"/><Relationship Id="rId8" Type="http://schemas.openxmlformats.org/officeDocument/2006/relationships/image" Target="../media/image4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8.png"/><Relationship Id="rId4" Type="http://schemas.openxmlformats.org/officeDocument/2006/relationships/image" Target="../media/image57.png"/><Relationship Id="rId9" Type="http://schemas.openxmlformats.org/officeDocument/2006/relationships/image" Target="../media/image47.png"/><Relationship Id="rId5" Type="http://schemas.openxmlformats.org/officeDocument/2006/relationships/image" Target="../media/image50.png"/><Relationship Id="rId6" Type="http://schemas.openxmlformats.org/officeDocument/2006/relationships/image" Target="../media/image61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4"/>
          <p:cNvPicPr preferRelativeResize="0"/>
          <p:nvPr/>
        </p:nvPicPr>
        <p:blipFill rotWithShape="1">
          <a:blip r:embed="rId3">
            <a:alphaModFix/>
          </a:blip>
          <a:srcRect b="27170" l="6673" r="13498" t="20142"/>
          <a:stretch/>
        </p:blipFill>
        <p:spPr>
          <a:xfrm>
            <a:off x="185173" y="1977080"/>
            <a:ext cx="4827364" cy="1220302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  <p:sp>
        <p:nvSpPr>
          <p:cNvPr id="84" name="Google Shape;84;p14"/>
          <p:cNvSpPr/>
          <p:nvPr/>
        </p:nvSpPr>
        <p:spPr>
          <a:xfrm>
            <a:off x="297382" y="3168169"/>
            <a:ext cx="47232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ru-RU" sz="36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Сервис удаленных помощников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361" y="596741"/>
            <a:ext cx="1321496" cy="63201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86" name="Google Shape;86;p14"/>
          <p:cNvSpPr/>
          <p:nvPr/>
        </p:nvSpPr>
        <p:spPr>
          <a:xfrm rot="-5400000">
            <a:off x="5105395" y="857479"/>
            <a:ext cx="5177400" cy="5138700"/>
          </a:xfrm>
          <a:prstGeom prst="arc">
            <a:avLst>
              <a:gd fmla="val 10719781" name="adj1"/>
              <a:gd fmla="val 0" name="adj2"/>
            </a:avLst>
          </a:prstGeom>
          <a:noFill/>
          <a:ln cap="flat" cmpd="sng" w="19050">
            <a:solidFill>
              <a:srgbClr val="B2A0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17676" y="1372999"/>
            <a:ext cx="4527000" cy="4474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88" name="Google Shape;88;p14"/>
          <p:cNvSpPr/>
          <p:nvPr/>
        </p:nvSpPr>
        <p:spPr>
          <a:xfrm>
            <a:off x="7644212" y="780621"/>
            <a:ext cx="99600" cy="98100"/>
          </a:xfrm>
          <a:prstGeom prst="ellipse">
            <a:avLst/>
          </a:prstGeom>
          <a:solidFill>
            <a:srgbClr val="B2A0C7"/>
          </a:solidFill>
          <a:ln cap="flat" cmpd="sng" w="25400">
            <a:solidFill>
              <a:srgbClr val="B2A0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4"/>
          <p:cNvSpPr/>
          <p:nvPr/>
        </p:nvSpPr>
        <p:spPr>
          <a:xfrm rot="10476207">
            <a:off x="4772035" y="869821"/>
            <a:ext cx="5843802" cy="5408983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9050">
            <a:solidFill>
              <a:srgbClr val="ACAC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4"/>
          <p:cNvSpPr/>
          <p:nvPr/>
        </p:nvSpPr>
        <p:spPr>
          <a:xfrm rot="9711334">
            <a:off x="4679201" y="2366067"/>
            <a:ext cx="4172268" cy="3971808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9050">
            <a:solidFill>
              <a:srgbClr val="B2A0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03860" y="5942488"/>
            <a:ext cx="121931" cy="1219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14"/>
          <p:cNvCxnSpPr/>
          <p:nvPr/>
        </p:nvCxnSpPr>
        <p:spPr>
          <a:xfrm>
            <a:off x="3311954" y="13147"/>
            <a:ext cx="5400" cy="1253100"/>
          </a:xfrm>
          <a:prstGeom prst="straightConnector1">
            <a:avLst/>
          </a:prstGeom>
          <a:noFill/>
          <a:ln cap="flat" cmpd="sng" w="12700">
            <a:solidFill>
              <a:srgbClr val="B2A0C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3" name="Google Shape;93;p14"/>
          <p:cNvSpPr/>
          <p:nvPr/>
        </p:nvSpPr>
        <p:spPr>
          <a:xfrm>
            <a:off x="3298118" y="1266335"/>
            <a:ext cx="45600" cy="45600"/>
          </a:xfrm>
          <a:prstGeom prst="ellipse">
            <a:avLst/>
          </a:prstGeom>
          <a:solidFill>
            <a:srgbClr val="B2A0C7"/>
          </a:solidFill>
          <a:ln cap="flat" cmpd="sng" w="25400">
            <a:solidFill>
              <a:srgbClr val="B2A0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463082" y="-487457"/>
            <a:ext cx="18290" cy="1268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435648" y="754552"/>
            <a:ext cx="73158" cy="67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flipH="1" rot="10800000">
            <a:off x="993323" y="4816143"/>
            <a:ext cx="225572" cy="1810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726209" y="3801442"/>
            <a:ext cx="128027" cy="121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967149" y="104925"/>
            <a:ext cx="2045375" cy="1268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517675" y="114188"/>
            <a:ext cx="2215250" cy="631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4" name="Google Shape;264;p23"/>
          <p:cNvCxnSpPr/>
          <p:nvPr/>
        </p:nvCxnSpPr>
        <p:spPr>
          <a:xfrm flipH="1" rot="10800000">
            <a:off x="1677922" y="1173747"/>
            <a:ext cx="15000" cy="3756600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5" name="Google Shape;265;p23"/>
          <p:cNvCxnSpPr/>
          <p:nvPr/>
        </p:nvCxnSpPr>
        <p:spPr>
          <a:xfrm>
            <a:off x="1268553" y="4292492"/>
            <a:ext cx="429600" cy="0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6" name="Google Shape;266;p23"/>
          <p:cNvCxnSpPr/>
          <p:nvPr/>
        </p:nvCxnSpPr>
        <p:spPr>
          <a:xfrm>
            <a:off x="1254729" y="1845045"/>
            <a:ext cx="435300" cy="0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7" name="Google Shape;267;p23"/>
          <p:cNvSpPr txBox="1"/>
          <p:nvPr/>
        </p:nvSpPr>
        <p:spPr>
          <a:xfrm>
            <a:off x="531664" y="179443"/>
            <a:ext cx="57582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ru-RU" sz="4800" u="none" cap="none" strike="noStrike">
                <a:solidFill>
                  <a:srgbClr val="735994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Воронка продаж</a:t>
            </a:r>
            <a:endParaRPr b="0" i="0" sz="4800" u="none" cap="none" strike="noStrike">
              <a:solidFill>
                <a:srgbClr val="735994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268" name="Google Shape;268;p23"/>
          <p:cNvSpPr/>
          <p:nvPr/>
        </p:nvSpPr>
        <p:spPr>
          <a:xfrm>
            <a:off x="1615060" y="1764727"/>
            <a:ext cx="160500" cy="160500"/>
          </a:xfrm>
          <a:prstGeom prst="ellipse">
            <a:avLst/>
          </a:prstGeom>
          <a:solidFill>
            <a:srgbClr val="7359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Google Shape;26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0760" y="3033686"/>
            <a:ext cx="158510" cy="158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0760" y="4221263"/>
            <a:ext cx="158510" cy="15851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3"/>
          <p:cNvSpPr/>
          <p:nvPr/>
        </p:nvSpPr>
        <p:spPr>
          <a:xfrm>
            <a:off x="1951170" y="1311742"/>
            <a:ext cx="67863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Рассылка сообщений всем новым создателям пабликов «ВКонтакте» с помощью нашего бота с предложением наших услуг.</a:t>
            </a:r>
            <a:endParaRPr b="0" i="0" sz="2000" u="none" cap="none" strike="noStrike">
              <a:solidFill>
                <a:srgbClr val="00000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cxnSp>
        <p:nvCxnSpPr>
          <p:cNvPr id="272" name="Google Shape;272;p23"/>
          <p:cNvCxnSpPr>
            <a:endCxn id="269" idx="1"/>
          </p:cNvCxnSpPr>
          <p:nvPr/>
        </p:nvCxnSpPr>
        <p:spPr>
          <a:xfrm>
            <a:off x="1254660" y="3112941"/>
            <a:ext cx="356100" cy="0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3" name="Google Shape;273;p23"/>
          <p:cNvSpPr txBox="1"/>
          <p:nvPr/>
        </p:nvSpPr>
        <p:spPr>
          <a:xfrm>
            <a:off x="1951170" y="2451221"/>
            <a:ext cx="74586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В случае заинтересованности, клиент переходит по ссылке в наше мини-приложение, где подробно описывает свою задачу, бюджет и ждёт отклика от наших специалистов.</a:t>
            </a:r>
            <a:endParaRPr b="0" i="0" sz="2000" u="none" cap="none" strike="noStrike">
              <a:solidFill>
                <a:srgbClr val="00000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274" name="Google Shape;274;p23"/>
          <p:cNvSpPr txBox="1"/>
          <p:nvPr/>
        </p:nvSpPr>
        <p:spPr>
          <a:xfrm>
            <a:off x="1951170" y="3792685"/>
            <a:ext cx="7941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После общения с откликнувшимися специалистами, клиент выбирает одного из них и совершает оплату через безопасную сделку.</a:t>
            </a:r>
            <a:endParaRPr b="0" i="0" sz="2000" u="none" cap="none" strike="noStrike">
              <a:solidFill>
                <a:srgbClr val="00000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pic>
        <p:nvPicPr>
          <p:cNvPr id="275" name="Google Shape;275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10800000">
            <a:off x="7790036" y="-725892"/>
            <a:ext cx="225572" cy="1810669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3"/>
          <p:cNvSpPr txBox="1"/>
          <p:nvPr/>
        </p:nvSpPr>
        <p:spPr>
          <a:xfrm>
            <a:off x="540422" y="1496409"/>
            <a:ext cx="10557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ru-RU" sz="3600" u="none" cap="none" strike="noStrike">
                <a:solidFill>
                  <a:srgbClr val="735994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01</a:t>
            </a:r>
            <a:endParaRPr b="0" i="0" sz="3600" u="none" cap="none" strike="noStrike">
              <a:solidFill>
                <a:srgbClr val="735994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277" name="Google Shape;277;p23"/>
          <p:cNvSpPr txBox="1"/>
          <p:nvPr/>
        </p:nvSpPr>
        <p:spPr>
          <a:xfrm>
            <a:off x="539432" y="2755615"/>
            <a:ext cx="1052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ru-RU" sz="3600" u="none" cap="none" strike="noStrike">
                <a:solidFill>
                  <a:srgbClr val="735994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02</a:t>
            </a:r>
            <a:endParaRPr b="0" i="0" sz="3600" u="none" cap="none" strike="noStrike">
              <a:solidFill>
                <a:srgbClr val="735994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278" name="Google Shape;278;p23"/>
          <p:cNvSpPr txBox="1"/>
          <p:nvPr/>
        </p:nvSpPr>
        <p:spPr>
          <a:xfrm>
            <a:off x="531664" y="3977352"/>
            <a:ext cx="1117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ru-RU" sz="3600" u="none" cap="none" strike="noStrike">
                <a:solidFill>
                  <a:srgbClr val="735994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03</a:t>
            </a:r>
            <a:endParaRPr b="0" i="0" sz="1400" u="none" cap="none" strike="noStrike">
              <a:solidFill>
                <a:srgbClr val="735994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279" name="Google Shape;279;p23"/>
          <p:cNvSpPr/>
          <p:nvPr/>
        </p:nvSpPr>
        <p:spPr>
          <a:xfrm>
            <a:off x="1635390" y="4976676"/>
            <a:ext cx="74178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По нашим данным, а также данным наших конкурентов, после попадания в воронку клиент заключит сделку с вероятностью в 70%.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4"/>
          <p:cNvSpPr/>
          <p:nvPr/>
        </p:nvSpPr>
        <p:spPr>
          <a:xfrm>
            <a:off x="6233066" y="1519880"/>
            <a:ext cx="2019000" cy="1922400"/>
          </a:xfrm>
          <a:prstGeom prst="ellipse">
            <a:avLst/>
          </a:prstGeom>
          <a:solidFill>
            <a:srgbClr val="7359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4"/>
          <p:cNvSpPr txBox="1"/>
          <p:nvPr/>
        </p:nvSpPr>
        <p:spPr>
          <a:xfrm>
            <a:off x="240720" y="412877"/>
            <a:ext cx="8782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ru-RU" sz="4400" u="none" cap="none" strike="noStrike">
                <a:solidFill>
                  <a:srgbClr val="735994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Достижимый объем рынка</a:t>
            </a:r>
            <a:endParaRPr b="0" i="0" sz="4400" u="none" cap="none" strike="noStrike">
              <a:solidFill>
                <a:srgbClr val="735994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286" name="Google Shape;286;p24"/>
          <p:cNvSpPr txBox="1"/>
          <p:nvPr/>
        </p:nvSpPr>
        <p:spPr>
          <a:xfrm>
            <a:off x="372584" y="3583770"/>
            <a:ext cx="2901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Достижимый объем выручки</a:t>
            </a:r>
            <a:endParaRPr b="0" i="0" sz="2400" u="none" cap="none" strike="noStrike">
              <a:solidFill>
                <a:srgbClr val="00000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287" name="Google Shape;287;p24"/>
          <p:cNvSpPr/>
          <p:nvPr/>
        </p:nvSpPr>
        <p:spPr>
          <a:xfrm>
            <a:off x="358648" y="1414349"/>
            <a:ext cx="47796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Количество бизнес-запросов «ВКонтакте» за месяц - </a:t>
            </a:r>
            <a:endParaRPr b="0" i="0" sz="2400" u="none" cap="none" strike="noStrike">
              <a:solidFill>
                <a:srgbClr val="00000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288" name="Google Shape;288;p24"/>
          <p:cNvSpPr/>
          <p:nvPr/>
        </p:nvSpPr>
        <p:spPr>
          <a:xfrm>
            <a:off x="378995" y="2661935"/>
            <a:ext cx="2348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Объем рынка</a:t>
            </a:r>
            <a:endParaRPr b="0" i="0" sz="2400" u="none" cap="none" strike="noStrike">
              <a:solidFill>
                <a:srgbClr val="00000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289" name="Google Shape;289;p24"/>
          <p:cNvSpPr/>
          <p:nvPr/>
        </p:nvSpPr>
        <p:spPr>
          <a:xfrm>
            <a:off x="2939420" y="2481810"/>
            <a:ext cx="32406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rgbClr val="735994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109 792 800 </a:t>
            </a:r>
            <a:endParaRPr b="0" i="0" sz="2400" u="none" cap="none" strike="noStrike">
              <a:solidFill>
                <a:srgbClr val="735994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rgbClr val="735994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руб./мес.</a:t>
            </a:r>
            <a:endParaRPr b="0" i="0" sz="2400" u="none" cap="none" strike="noStrike">
              <a:solidFill>
                <a:srgbClr val="735994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cxnSp>
        <p:nvCxnSpPr>
          <p:cNvPr id="290" name="Google Shape;290;p24"/>
          <p:cNvCxnSpPr/>
          <p:nvPr/>
        </p:nvCxnSpPr>
        <p:spPr>
          <a:xfrm flipH="1" rot="10800000">
            <a:off x="317715" y="2377491"/>
            <a:ext cx="5316000" cy="3600"/>
          </a:xfrm>
          <a:prstGeom prst="straightConnector1">
            <a:avLst/>
          </a:prstGeom>
          <a:noFill/>
          <a:ln cap="flat" cmpd="sng" w="19050">
            <a:solidFill>
              <a:srgbClr val="73599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1" name="Google Shape;291;p24"/>
          <p:cNvSpPr/>
          <p:nvPr/>
        </p:nvSpPr>
        <p:spPr>
          <a:xfrm>
            <a:off x="4050105" y="1795870"/>
            <a:ext cx="1188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rgbClr val="735994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47 736</a:t>
            </a:r>
            <a:endParaRPr b="0" i="0" sz="2400" u="none" cap="none" strike="noStrike">
              <a:solidFill>
                <a:srgbClr val="735994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cxnSp>
        <p:nvCxnSpPr>
          <p:cNvPr id="292" name="Google Shape;292;p24"/>
          <p:cNvCxnSpPr/>
          <p:nvPr/>
        </p:nvCxnSpPr>
        <p:spPr>
          <a:xfrm flipH="1" rot="10800000">
            <a:off x="360333" y="3404555"/>
            <a:ext cx="5287200" cy="3000"/>
          </a:xfrm>
          <a:prstGeom prst="straightConnector1">
            <a:avLst/>
          </a:prstGeom>
          <a:noFill/>
          <a:ln cap="flat" cmpd="sng" w="19050">
            <a:solidFill>
              <a:srgbClr val="735994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93" name="Google Shape;29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9556" y="2334358"/>
            <a:ext cx="109092" cy="93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8910" y="3358760"/>
            <a:ext cx="109738" cy="91448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4"/>
          <p:cNvSpPr txBox="1"/>
          <p:nvPr/>
        </p:nvSpPr>
        <p:spPr>
          <a:xfrm>
            <a:off x="6265294" y="2079850"/>
            <a:ext cx="19545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Комиссия5%</a:t>
            </a:r>
            <a:endParaRPr b="0" i="0" sz="2800" u="none" cap="none" strike="noStrike">
              <a:solidFill>
                <a:schemeClr val="lt1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296" name="Google Shape;296;p24"/>
          <p:cNvSpPr txBox="1"/>
          <p:nvPr/>
        </p:nvSpPr>
        <p:spPr>
          <a:xfrm>
            <a:off x="372584" y="4628770"/>
            <a:ext cx="2607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Планируемый объем выручки</a:t>
            </a:r>
            <a:endParaRPr b="0" i="0" sz="2400" u="none" cap="none" strike="noStrike">
              <a:solidFill>
                <a:srgbClr val="00000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cxnSp>
        <p:nvCxnSpPr>
          <p:cNvPr id="297" name="Google Shape;297;p24"/>
          <p:cNvCxnSpPr>
            <a:stCxn id="284" idx="5"/>
          </p:cNvCxnSpPr>
          <p:nvPr/>
        </p:nvCxnSpPr>
        <p:spPr>
          <a:xfrm>
            <a:off x="7956390" y="3160751"/>
            <a:ext cx="651900" cy="524400"/>
          </a:xfrm>
          <a:prstGeom prst="straightConnector1">
            <a:avLst/>
          </a:prstGeom>
          <a:noFill/>
          <a:ln cap="flat" cmpd="sng" w="28575">
            <a:solidFill>
              <a:srgbClr val="735994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98" name="Google Shape;298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75314" y="3209153"/>
            <a:ext cx="2158313" cy="1984781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24"/>
          <p:cNvSpPr/>
          <p:nvPr/>
        </p:nvSpPr>
        <p:spPr>
          <a:xfrm>
            <a:off x="7880841" y="3830428"/>
            <a:ext cx="22986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chemeClr val="lt1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Средний чек 2 300 руб.</a:t>
            </a:r>
            <a:endParaRPr b="0" i="0" sz="2400" u="none" cap="none" strike="noStrike">
              <a:solidFill>
                <a:schemeClr val="lt1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300" name="Google Shape;300;p24"/>
          <p:cNvSpPr txBox="1"/>
          <p:nvPr/>
        </p:nvSpPr>
        <p:spPr>
          <a:xfrm>
            <a:off x="2981274" y="3569630"/>
            <a:ext cx="2652300" cy="8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rgbClr val="735994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5 489 640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rgbClr val="735994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руб./мес.</a:t>
            </a:r>
            <a:endParaRPr b="0" i="0" sz="2400" u="none" cap="none" strike="noStrike">
              <a:solidFill>
                <a:srgbClr val="735994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301" name="Google Shape;301;p24"/>
          <p:cNvSpPr/>
          <p:nvPr/>
        </p:nvSpPr>
        <p:spPr>
          <a:xfrm>
            <a:off x="2975678" y="4576842"/>
            <a:ext cx="2417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rgbClr val="735994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3 416 666  руб./мес.</a:t>
            </a:r>
            <a:endParaRPr b="0" i="0" sz="2400" u="none" cap="none" strike="noStrike">
              <a:solidFill>
                <a:srgbClr val="735994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pic>
        <p:nvPicPr>
          <p:cNvPr id="302" name="Google Shape;302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1479" y="4466695"/>
            <a:ext cx="5303979" cy="24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575941" y="2334358"/>
            <a:ext cx="109738" cy="91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547487" y="3358760"/>
            <a:ext cx="109738" cy="91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558666" y="4434507"/>
            <a:ext cx="109738" cy="91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40720" y="4434507"/>
            <a:ext cx="109738" cy="91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5"/>
          <p:cNvSpPr txBox="1"/>
          <p:nvPr/>
        </p:nvSpPr>
        <p:spPr>
          <a:xfrm>
            <a:off x="386167" y="330577"/>
            <a:ext cx="39015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ru-RU" sz="4800" u="none" cap="none" strike="noStrike">
                <a:solidFill>
                  <a:srgbClr val="735994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Конкуренты</a:t>
            </a:r>
            <a:endParaRPr b="0" i="0" sz="4800" u="none" cap="none" strike="noStrike">
              <a:solidFill>
                <a:srgbClr val="735994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312" name="Google Shape;312;p25"/>
          <p:cNvSpPr/>
          <p:nvPr/>
        </p:nvSpPr>
        <p:spPr>
          <a:xfrm>
            <a:off x="386167" y="1556951"/>
            <a:ext cx="3086100" cy="2014200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5882" y="1556951"/>
            <a:ext cx="3105265" cy="2014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24782" y="1559248"/>
            <a:ext cx="3103132" cy="20118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5" name="Google Shape;315;p25"/>
          <p:cNvCxnSpPr/>
          <p:nvPr/>
        </p:nvCxnSpPr>
        <p:spPr>
          <a:xfrm>
            <a:off x="0" y="4213655"/>
            <a:ext cx="10799700" cy="0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6" name="Google Shape;316;p25"/>
          <p:cNvCxnSpPr>
            <a:stCxn id="312" idx="2"/>
          </p:cNvCxnSpPr>
          <p:nvPr/>
        </p:nvCxnSpPr>
        <p:spPr>
          <a:xfrm>
            <a:off x="1929217" y="3571151"/>
            <a:ext cx="0" cy="630300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7" name="Google Shape;317;p25"/>
          <p:cNvCxnSpPr>
            <a:stCxn id="313" idx="2"/>
          </p:cNvCxnSpPr>
          <p:nvPr/>
        </p:nvCxnSpPr>
        <p:spPr>
          <a:xfrm>
            <a:off x="5448515" y="3571102"/>
            <a:ext cx="0" cy="630300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8" name="Google Shape;318;p25"/>
          <p:cNvCxnSpPr>
            <a:stCxn id="314" idx="2"/>
          </p:cNvCxnSpPr>
          <p:nvPr/>
        </p:nvCxnSpPr>
        <p:spPr>
          <a:xfrm>
            <a:off x="8976348" y="3571102"/>
            <a:ext cx="0" cy="630300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9" name="Google Shape;319;p25"/>
          <p:cNvSpPr txBox="1"/>
          <p:nvPr/>
        </p:nvSpPr>
        <p:spPr>
          <a:xfrm>
            <a:off x="1113660" y="1631722"/>
            <a:ext cx="16311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ru-RU" sz="32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YouDo</a:t>
            </a:r>
            <a:endParaRPr b="1" i="0" sz="3200" u="none" cap="none" strike="noStrike">
              <a:solidFill>
                <a:srgbClr val="00000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320" name="Google Shape;320;p25"/>
          <p:cNvSpPr txBox="1"/>
          <p:nvPr/>
        </p:nvSpPr>
        <p:spPr>
          <a:xfrm>
            <a:off x="4719517" y="1624142"/>
            <a:ext cx="14751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ru-RU" sz="32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FL.RU</a:t>
            </a:r>
            <a:endParaRPr b="1" i="0" sz="3200" u="none" cap="none" strike="noStrike">
              <a:solidFill>
                <a:srgbClr val="00000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321" name="Google Shape;321;p25"/>
          <p:cNvSpPr txBox="1"/>
          <p:nvPr/>
        </p:nvSpPr>
        <p:spPr>
          <a:xfrm>
            <a:off x="8068103" y="1682682"/>
            <a:ext cx="18411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ru-RU" sz="32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ПРОФИ</a:t>
            </a:r>
            <a:endParaRPr b="1" i="0" sz="1800" u="none" cap="none" strike="noStrike">
              <a:solidFill>
                <a:srgbClr val="00000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pic>
        <p:nvPicPr>
          <p:cNvPr id="322" name="Google Shape;322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49952" y="4122043"/>
            <a:ext cx="158510" cy="158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69259" y="4122043"/>
            <a:ext cx="158510" cy="158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97092" y="4122043"/>
            <a:ext cx="158510" cy="158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90075" y="4339851"/>
            <a:ext cx="2751706" cy="1540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56769" y="1740128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25"/>
          <p:cNvPicPr preferRelativeResize="0"/>
          <p:nvPr/>
        </p:nvPicPr>
        <p:blipFill rotWithShape="1">
          <a:blip r:embed="rId8">
            <a:alphaModFix/>
          </a:blip>
          <a:srcRect b="34379" l="4681" r="2963" t="32418"/>
          <a:stretch/>
        </p:blipFill>
        <p:spPr>
          <a:xfrm>
            <a:off x="7749520" y="2304916"/>
            <a:ext cx="2453654" cy="592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619189" y="2141410"/>
            <a:ext cx="1675700" cy="134056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5"/>
          <p:cNvSpPr/>
          <p:nvPr/>
        </p:nvSpPr>
        <p:spPr>
          <a:xfrm>
            <a:off x="4119473" y="4448335"/>
            <a:ext cx="26505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ru-RU" sz="19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Cервис для поиска удаленной работы и сотрудников в России и СНГ</a:t>
            </a:r>
            <a:endParaRPr b="0" i="0" sz="1900" u="none" cap="none" strike="noStrike">
              <a:solidFill>
                <a:srgbClr val="00000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pic>
        <p:nvPicPr>
          <p:cNvPr id="330" name="Google Shape;330;p2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65637" y="4338844"/>
            <a:ext cx="2925384" cy="1542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2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475930" y="4367117"/>
            <a:ext cx="2953675" cy="1627298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25"/>
          <p:cNvSpPr/>
          <p:nvPr/>
        </p:nvSpPr>
        <p:spPr>
          <a:xfrm>
            <a:off x="445925" y="4413998"/>
            <a:ext cx="2983800" cy="15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ru-RU" sz="19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Сервис, который позволяет находить исполнителей для решения бизнес-задач</a:t>
            </a:r>
            <a:endParaRPr b="0" i="0" sz="1900" u="none" cap="none" strike="noStrike">
              <a:solidFill>
                <a:srgbClr val="00000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333" name="Google Shape;333;p25"/>
          <p:cNvSpPr/>
          <p:nvPr/>
        </p:nvSpPr>
        <p:spPr>
          <a:xfrm>
            <a:off x="7552276" y="4337287"/>
            <a:ext cx="2848200" cy="16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Сервис, где клиенты находят профессионалов для решения любых задач</a:t>
            </a:r>
            <a:endParaRPr b="0" i="0" sz="2000" u="none" cap="none" strike="noStrike">
              <a:solidFill>
                <a:srgbClr val="00000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6"/>
          <p:cNvSpPr txBox="1"/>
          <p:nvPr/>
        </p:nvSpPr>
        <p:spPr>
          <a:xfrm>
            <a:off x="386167" y="231723"/>
            <a:ext cx="68550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ru-RU" sz="4800" u="none" cap="none" strike="noStrike">
                <a:solidFill>
                  <a:srgbClr val="735994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Наши конкурентные преимущества</a:t>
            </a:r>
            <a:endParaRPr b="0" i="0" sz="4800" u="none" cap="none" strike="noStrike">
              <a:solidFill>
                <a:srgbClr val="735994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graphicFrame>
        <p:nvGraphicFramePr>
          <p:cNvPr id="339" name="Google Shape;339;p26"/>
          <p:cNvGraphicFramePr/>
          <p:nvPr/>
        </p:nvGraphicFramePr>
        <p:xfrm>
          <a:off x="716690" y="20141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{066A21F9-D583-4666-B64B-5FC3ABBB51C5}</a:tableStyleId>
              </a:tblPr>
              <a:tblGrid>
                <a:gridCol w="2613625"/>
                <a:gridCol w="1644775"/>
                <a:gridCol w="2043550"/>
                <a:gridCol w="1482575"/>
                <a:gridCol w="1656050"/>
              </a:tblGrid>
              <a:tr h="418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ru-RU" sz="2400" u="none" cap="none" strike="noStrike">
                          <a:latin typeface="PT Sans Caption"/>
                          <a:ea typeface="PT Sans Caption"/>
                          <a:cs typeface="PT Sans Caption"/>
                          <a:sym typeface="PT Sans Caption"/>
                        </a:rPr>
                        <a:t>YouDo</a:t>
                      </a:r>
                      <a:endParaRPr b="1" sz="2400" u="none" cap="none" strike="noStrike">
                        <a:latin typeface="PT Sans Caption"/>
                        <a:ea typeface="PT Sans Caption"/>
                        <a:cs typeface="PT Sans Caption"/>
                        <a:sym typeface="PT Sans Captio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ru-RU" sz="2400" u="none" cap="none" strike="noStrike">
                          <a:latin typeface="PT Sans Caption"/>
                          <a:ea typeface="PT Sans Caption"/>
                          <a:cs typeface="PT Sans Caption"/>
                          <a:sym typeface="PT Sans Caption"/>
                        </a:rPr>
                        <a:t>Freelance.ru</a:t>
                      </a:r>
                      <a:endParaRPr b="1" sz="2400" u="none" cap="none" strike="noStrike">
                        <a:latin typeface="PT Sans Caption"/>
                        <a:ea typeface="PT Sans Caption"/>
                        <a:cs typeface="PT Sans Caption"/>
                        <a:sym typeface="PT Sans Captio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ru-RU" sz="2400" u="none" cap="none" strike="noStrike">
                          <a:latin typeface="PT Sans Caption"/>
                          <a:ea typeface="PT Sans Caption"/>
                          <a:cs typeface="PT Sans Caption"/>
                          <a:sym typeface="PT Sans Caption"/>
                        </a:rPr>
                        <a:t>Profi.ru</a:t>
                      </a:r>
                      <a:endParaRPr b="1" sz="2400" u="none" cap="none" strike="noStrike">
                        <a:latin typeface="PT Sans Caption"/>
                        <a:ea typeface="PT Sans Caption"/>
                        <a:cs typeface="PT Sans Caption"/>
                        <a:sym typeface="PT Sans Captio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ru-RU" sz="2400" u="none" cap="none" strike="noStrike">
                          <a:latin typeface="PT Sans Caption"/>
                          <a:ea typeface="PT Sans Caption"/>
                          <a:cs typeface="PT Sans Caption"/>
                          <a:sym typeface="PT Sans Caption"/>
                        </a:rPr>
                        <a:t>ITop.pro</a:t>
                      </a:r>
                      <a:endParaRPr b="1" sz="2400" u="none" cap="none" strike="noStrike">
                        <a:latin typeface="PT Sans Caption"/>
                        <a:ea typeface="PT Sans Caption"/>
                        <a:cs typeface="PT Sans Caption"/>
                        <a:sym typeface="PT Sans Caption"/>
                      </a:endParaRPr>
                    </a:p>
                  </a:txBody>
                  <a:tcPr marT="45725" marB="45725" marR="91450" marL="91450"/>
                </a:tc>
              </a:tr>
              <a:tr h="752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0" lang="ru-RU" sz="2400" u="none" cap="none" strike="noStrike">
                          <a:latin typeface="PT Sans Caption"/>
                          <a:ea typeface="PT Sans Caption"/>
                          <a:cs typeface="PT Sans Caption"/>
                          <a:sym typeface="PT Sans Caption"/>
                        </a:rPr>
                        <a:t>Размер комиссии</a:t>
                      </a:r>
                      <a:endParaRPr b="0" sz="2400" u="none" cap="none" strike="noStrike">
                        <a:latin typeface="PT Sans Caption"/>
                        <a:ea typeface="PT Sans Caption"/>
                        <a:cs typeface="PT Sans Caption"/>
                        <a:sym typeface="PT Sans Captio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ru-RU" sz="2800" u="none" cap="none" strike="noStrike">
                          <a:latin typeface="PT Sans Caption"/>
                          <a:ea typeface="PT Sans Caption"/>
                          <a:cs typeface="PT Sans Caption"/>
                          <a:sym typeface="PT Sans Caption"/>
                        </a:rPr>
                        <a:t>11%</a:t>
                      </a:r>
                      <a:endParaRPr sz="2800" u="none" cap="none" strike="noStrike">
                        <a:latin typeface="PT Sans Caption"/>
                        <a:ea typeface="PT Sans Caption"/>
                        <a:cs typeface="PT Sans Caption"/>
                        <a:sym typeface="PT Sans Captio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ru-RU" sz="2800" u="none" cap="none" strike="noStrike">
                          <a:latin typeface="PT Sans Caption"/>
                          <a:ea typeface="PT Sans Caption"/>
                          <a:cs typeface="PT Sans Caption"/>
                          <a:sym typeface="PT Sans Caption"/>
                        </a:rPr>
                        <a:t>6%</a:t>
                      </a:r>
                      <a:endParaRPr sz="2800" u="none" cap="none" strike="noStrike">
                        <a:latin typeface="PT Sans Caption"/>
                        <a:ea typeface="PT Sans Caption"/>
                        <a:cs typeface="PT Sans Caption"/>
                        <a:sym typeface="PT Sans Captio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ru-RU" sz="2800" u="none" cap="none" strike="noStrike">
                          <a:latin typeface="PT Sans Caption"/>
                          <a:ea typeface="PT Sans Caption"/>
                          <a:cs typeface="PT Sans Caption"/>
                          <a:sym typeface="PT Sans Caption"/>
                        </a:rPr>
                        <a:t>15%</a:t>
                      </a:r>
                      <a:endParaRPr sz="2800" u="none" cap="none" strike="noStrike">
                        <a:latin typeface="PT Sans Caption"/>
                        <a:ea typeface="PT Sans Caption"/>
                        <a:cs typeface="PT Sans Caption"/>
                        <a:sym typeface="PT Sans Captio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ru-RU" sz="2800" u="none" cap="none" strike="noStrike">
                          <a:latin typeface="PT Sans Caption"/>
                          <a:ea typeface="PT Sans Caption"/>
                          <a:cs typeface="PT Sans Caption"/>
                          <a:sym typeface="PT Sans Caption"/>
                        </a:rPr>
                        <a:t>5%</a:t>
                      </a:r>
                      <a:endParaRPr sz="2800" u="none" cap="none" strike="noStrike">
                        <a:latin typeface="PT Sans Caption"/>
                        <a:ea typeface="PT Sans Caption"/>
                        <a:cs typeface="PT Sans Caption"/>
                        <a:sym typeface="PT Sans Caption"/>
                      </a:endParaRPr>
                    </a:p>
                  </a:txBody>
                  <a:tcPr marT="45725" marB="45725" marR="91450" marL="91450"/>
                </a:tc>
              </a:tr>
              <a:tr h="1087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0" lang="ru-RU" sz="2400" u="none" cap="none" strike="noStrike">
                          <a:latin typeface="PT Sans Caption"/>
                          <a:ea typeface="PT Sans Caption"/>
                          <a:cs typeface="PT Sans Caption"/>
                          <a:sym typeface="PT Sans Caption"/>
                        </a:rPr>
                        <a:t>Работа в экосистеме «ВКонтакте»</a:t>
                      </a:r>
                      <a:endParaRPr b="0" sz="2400" u="none" cap="none" strike="noStrike">
                        <a:latin typeface="PT Sans Caption"/>
                        <a:ea typeface="PT Sans Caption"/>
                        <a:cs typeface="PT Sans Caption"/>
                        <a:sym typeface="PT Sans Captio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PT Sans Caption"/>
                        <a:ea typeface="PT Sans Caption"/>
                        <a:cs typeface="PT Sans Caption"/>
                        <a:sym typeface="PT Sans Captio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1087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0" lang="ru-RU" sz="2400" u="none" cap="none" strike="noStrike">
                          <a:latin typeface="PT Sans Caption"/>
                          <a:ea typeface="PT Sans Caption"/>
                          <a:cs typeface="PT Sans Caption"/>
                          <a:sym typeface="PT Sans Caption"/>
                        </a:rPr>
                        <a:t>Работа с юридическими лицами</a:t>
                      </a:r>
                      <a:endParaRPr b="0" sz="2400" u="none" cap="none" strike="noStrike">
                        <a:latin typeface="PT Sans Caption"/>
                        <a:ea typeface="PT Sans Caption"/>
                        <a:cs typeface="PT Sans Caption"/>
                        <a:sym typeface="PT Sans Captio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340" name="Google Shape;34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88090" y="3447535"/>
            <a:ext cx="807373" cy="807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88090" y="4622260"/>
            <a:ext cx="804742" cy="804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13613" y="3564703"/>
            <a:ext cx="573036" cy="573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02884" y="3564665"/>
            <a:ext cx="573074" cy="57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55404" y="3564665"/>
            <a:ext cx="573074" cy="57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13575" y="4738094"/>
            <a:ext cx="573074" cy="57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02884" y="4738094"/>
            <a:ext cx="573074" cy="57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55404" y="4738094"/>
            <a:ext cx="573074" cy="57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7"/>
          <p:cNvSpPr/>
          <p:nvPr/>
        </p:nvSpPr>
        <p:spPr>
          <a:xfrm>
            <a:off x="1389665" y="2486087"/>
            <a:ext cx="2146500" cy="1995300"/>
          </a:xfrm>
          <a:prstGeom prst="flowChartAlternateProcess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27"/>
          <p:cNvSpPr txBox="1"/>
          <p:nvPr/>
        </p:nvSpPr>
        <p:spPr>
          <a:xfrm>
            <a:off x="515529" y="398615"/>
            <a:ext cx="38946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ru-RU" sz="4800" u="none" cap="none" strike="noStrike">
                <a:solidFill>
                  <a:srgbClr val="735994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Технологии</a:t>
            </a:r>
            <a:endParaRPr b="0" i="0" sz="4800" u="none" cap="none" strike="noStrike">
              <a:solidFill>
                <a:srgbClr val="735994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354" name="Google Shape;354;p27"/>
          <p:cNvSpPr txBox="1"/>
          <p:nvPr/>
        </p:nvSpPr>
        <p:spPr>
          <a:xfrm>
            <a:off x="331312" y="1340083"/>
            <a:ext cx="852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ru-RU" sz="3600" u="none" cap="none" strike="noStrike">
                <a:solidFill>
                  <a:srgbClr val="735994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01</a:t>
            </a:r>
            <a:endParaRPr b="0" i="0" sz="3600" u="none" cap="none" strike="noStrike">
              <a:solidFill>
                <a:srgbClr val="735994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355" name="Google Shape;355;p27"/>
          <p:cNvSpPr txBox="1"/>
          <p:nvPr/>
        </p:nvSpPr>
        <p:spPr>
          <a:xfrm>
            <a:off x="331312" y="2106533"/>
            <a:ext cx="741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ru-RU" sz="3600" u="none" cap="none" strike="noStrike">
                <a:solidFill>
                  <a:srgbClr val="735994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02</a:t>
            </a:r>
            <a:endParaRPr b="0" i="0" sz="3600" u="none" cap="none" strike="noStrike">
              <a:solidFill>
                <a:srgbClr val="735994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356" name="Google Shape;356;p27"/>
          <p:cNvSpPr txBox="1"/>
          <p:nvPr/>
        </p:nvSpPr>
        <p:spPr>
          <a:xfrm>
            <a:off x="318955" y="2945687"/>
            <a:ext cx="753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ru-RU" sz="3600" u="none" cap="none" strike="noStrike">
                <a:solidFill>
                  <a:srgbClr val="735994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03</a:t>
            </a:r>
            <a:endParaRPr b="0" i="0" sz="3600" u="none" cap="none" strike="noStrike">
              <a:solidFill>
                <a:srgbClr val="735994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357" name="Google Shape;357;p27"/>
          <p:cNvSpPr txBox="1"/>
          <p:nvPr/>
        </p:nvSpPr>
        <p:spPr>
          <a:xfrm>
            <a:off x="1072717" y="1422394"/>
            <a:ext cx="5032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Выделенный сервер в Selectel</a:t>
            </a:r>
            <a:endParaRPr b="0" i="0" sz="2400" u="none" cap="none" strike="noStrike">
              <a:solidFill>
                <a:srgbClr val="00000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358" name="Google Shape;358;p27"/>
          <p:cNvSpPr txBox="1"/>
          <p:nvPr/>
        </p:nvSpPr>
        <p:spPr>
          <a:xfrm>
            <a:off x="1072717" y="2865694"/>
            <a:ext cx="53346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PHP, C/C++, MySQL, Nginx, FreeBSD на бекенде</a:t>
            </a:r>
            <a:endParaRPr b="0" i="0" sz="2400" u="none" cap="none" strike="noStrike">
              <a:solidFill>
                <a:srgbClr val="00000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359" name="Google Shape;359;p27"/>
          <p:cNvSpPr txBox="1"/>
          <p:nvPr/>
        </p:nvSpPr>
        <p:spPr>
          <a:xfrm>
            <a:off x="1072717" y="2033546"/>
            <a:ext cx="498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HTML/JS на фронтенде, библиотеки: Jquery, Bootstrap</a:t>
            </a:r>
            <a:endParaRPr b="0" i="0" sz="2400" u="none" cap="none" strike="noStrike">
              <a:solidFill>
                <a:srgbClr val="00000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360" name="Google Shape;360;p27"/>
          <p:cNvSpPr txBox="1"/>
          <p:nvPr/>
        </p:nvSpPr>
        <p:spPr>
          <a:xfrm>
            <a:off x="318955" y="4138389"/>
            <a:ext cx="94707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Запускаемся как мини-приложение в социальной сети «ВКонтакте», таким образом доступны как на веб-устройствах, так и на мобильных устройствах.</a:t>
            </a:r>
            <a:endParaRPr b="1" i="0" sz="2400" u="none" cap="none" strike="noStrike">
              <a:solidFill>
                <a:srgbClr val="00000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pic>
        <p:nvPicPr>
          <p:cNvPr id="361" name="Google Shape;361;p27"/>
          <p:cNvPicPr preferRelativeResize="0"/>
          <p:nvPr/>
        </p:nvPicPr>
        <p:blipFill rotWithShape="1">
          <a:blip r:embed="rId3">
            <a:alphaModFix/>
          </a:blip>
          <a:srcRect b="570" l="22361" r="22233" t="1101"/>
          <a:stretch/>
        </p:blipFill>
        <p:spPr>
          <a:xfrm>
            <a:off x="6595458" y="1020571"/>
            <a:ext cx="2539295" cy="2533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74915" y="845381"/>
            <a:ext cx="2980381" cy="2884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05390" y="518983"/>
            <a:ext cx="3560325" cy="3447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39463" y="1144220"/>
            <a:ext cx="91448" cy="85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102220" y="2670958"/>
            <a:ext cx="128027" cy="121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08816" y="3781483"/>
            <a:ext cx="91448" cy="85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1" name="Google Shape;371;p28"/>
          <p:cNvCxnSpPr/>
          <p:nvPr/>
        </p:nvCxnSpPr>
        <p:spPr>
          <a:xfrm>
            <a:off x="457200" y="4349578"/>
            <a:ext cx="9911400" cy="9300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72" name="Google Shape;37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7521" y="1709538"/>
            <a:ext cx="10150718" cy="2731245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28"/>
          <p:cNvSpPr txBox="1"/>
          <p:nvPr/>
        </p:nvSpPr>
        <p:spPr>
          <a:xfrm>
            <a:off x="350499" y="484550"/>
            <a:ext cx="8861400" cy="8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ru-RU" sz="4800" u="none" cap="none" strike="noStrike">
                <a:solidFill>
                  <a:srgbClr val="735994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Текущее состояние :   TRL-4</a:t>
            </a:r>
            <a:endParaRPr b="0" i="0" sz="4800" u="none" cap="none" strike="noStrike">
              <a:solidFill>
                <a:srgbClr val="735994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374" name="Google Shape;374;p28"/>
          <p:cNvSpPr txBox="1"/>
          <p:nvPr/>
        </p:nvSpPr>
        <p:spPr>
          <a:xfrm>
            <a:off x="146331" y="2169253"/>
            <a:ext cx="3375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Резидент </a:t>
            </a:r>
            <a:endParaRPr b="0" i="0" sz="2000" u="none" cap="none" strike="noStrike">
              <a:solidFill>
                <a:srgbClr val="00000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бизнес-инкубатора «Ингрия»</a:t>
            </a:r>
            <a:endParaRPr b="0" i="0" sz="2000" u="none" cap="none" strike="noStrike">
              <a:solidFill>
                <a:srgbClr val="00000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375" name="Google Shape;375;p28"/>
          <p:cNvSpPr txBox="1"/>
          <p:nvPr/>
        </p:nvSpPr>
        <p:spPr>
          <a:xfrm>
            <a:off x="3968226" y="2169253"/>
            <a:ext cx="28893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Участник преакселератора от МГИМО.Ventures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28"/>
          <p:cNvSpPr/>
          <p:nvPr/>
        </p:nvSpPr>
        <p:spPr>
          <a:xfrm>
            <a:off x="7324363" y="2015366"/>
            <a:ext cx="31770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Создана и запущена минимально работоспособная версия приложения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7" name="Google Shape;377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7572" y="4325325"/>
            <a:ext cx="79255" cy="67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28935" y="4329601"/>
            <a:ext cx="79255" cy="67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22868" y="4834821"/>
            <a:ext cx="225572" cy="1810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10800000">
            <a:off x="7622522" y="-518293"/>
            <a:ext cx="225572" cy="1810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5" name="Google Shape;385;p29"/>
          <p:cNvCxnSpPr/>
          <p:nvPr/>
        </p:nvCxnSpPr>
        <p:spPr>
          <a:xfrm flipH="1" rot="10800000">
            <a:off x="5496477" y="1108015"/>
            <a:ext cx="2508600" cy="3363900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6" name="Google Shape;386;p29"/>
          <p:cNvSpPr txBox="1"/>
          <p:nvPr/>
        </p:nvSpPr>
        <p:spPr>
          <a:xfrm>
            <a:off x="455891" y="293509"/>
            <a:ext cx="26145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ru-RU" sz="4800" u="none" cap="none" strike="noStrike">
                <a:solidFill>
                  <a:srgbClr val="735994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Трекшн</a:t>
            </a:r>
            <a:endParaRPr b="0" i="0" sz="4800" u="none" cap="none" strike="noStrike">
              <a:solidFill>
                <a:srgbClr val="735994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cxnSp>
        <p:nvCxnSpPr>
          <p:cNvPr id="387" name="Google Shape;387;p29"/>
          <p:cNvCxnSpPr/>
          <p:nvPr/>
        </p:nvCxnSpPr>
        <p:spPr>
          <a:xfrm>
            <a:off x="2560956" y="1843405"/>
            <a:ext cx="2991900" cy="2557800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8" name="Google Shape;388;p29"/>
          <p:cNvSpPr/>
          <p:nvPr/>
        </p:nvSpPr>
        <p:spPr>
          <a:xfrm>
            <a:off x="1112064" y="4409540"/>
            <a:ext cx="38511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Реализован базовый функционал</a:t>
            </a:r>
            <a:br>
              <a:rPr b="0" i="0" lang="ru-RU" sz="20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</a:br>
            <a:r>
              <a:rPr b="0" i="0" lang="ru-RU" sz="20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на приложение «ВКонтакте»</a:t>
            </a:r>
            <a:endParaRPr b="0" i="0" sz="2000" u="none" cap="none" strike="noStrike">
              <a:solidFill>
                <a:srgbClr val="00000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cxnSp>
        <p:nvCxnSpPr>
          <p:cNvPr id="389" name="Google Shape;389;p29"/>
          <p:cNvCxnSpPr/>
          <p:nvPr/>
        </p:nvCxnSpPr>
        <p:spPr>
          <a:xfrm flipH="1" rot="10800000">
            <a:off x="140385" y="1993606"/>
            <a:ext cx="2418300" cy="3319800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90" name="Google Shape;390;p29"/>
          <p:cNvPicPr preferRelativeResize="0"/>
          <p:nvPr/>
        </p:nvPicPr>
        <p:blipFill rotWithShape="1">
          <a:blip r:embed="rId3">
            <a:alphaModFix/>
          </a:blip>
          <a:srcRect b="42860" l="0" r="85291" t="0"/>
          <a:stretch/>
        </p:blipFill>
        <p:spPr>
          <a:xfrm>
            <a:off x="2233757" y="1582868"/>
            <a:ext cx="733725" cy="78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29"/>
          <p:cNvPicPr preferRelativeResize="0"/>
          <p:nvPr/>
        </p:nvPicPr>
        <p:blipFill rotWithShape="1">
          <a:blip r:embed="rId4">
            <a:alphaModFix/>
          </a:blip>
          <a:srcRect b="43782" l="0" r="82052" t="0"/>
          <a:stretch/>
        </p:blipFill>
        <p:spPr>
          <a:xfrm>
            <a:off x="289107" y="4275743"/>
            <a:ext cx="710942" cy="729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29"/>
          <p:cNvPicPr preferRelativeResize="0"/>
          <p:nvPr/>
        </p:nvPicPr>
        <p:blipFill rotWithShape="1">
          <a:blip r:embed="rId5">
            <a:alphaModFix/>
          </a:blip>
          <a:srcRect b="41978" l="0" r="79013" t="0"/>
          <a:stretch/>
        </p:blipFill>
        <p:spPr>
          <a:xfrm>
            <a:off x="1208904" y="3028669"/>
            <a:ext cx="712143" cy="74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29"/>
          <p:cNvPicPr preferRelativeResize="0"/>
          <p:nvPr/>
        </p:nvPicPr>
        <p:blipFill rotWithShape="1">
          <a:blip r:embed="rId6">
            <a:alphaModFix/>
          </a:blip>
          <a:srcRect b="43592" l="0" r="73002" t="0"/>
          <a:stretch/>
        </p:blipFill>
        <p:spPr>
          <a:xfrm>
            <a:off x="6199983" y="2731368"/>
            <a:ext cx="724200" cy="729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29"/>
          <p:cNvPicPr preferRelativeResize="0"/>
          <p:nvPr/>
        </p:nvPicPr>
        <p:blipFill rotWithShape="1">
          <a:blip r:embed="rId7">
            <a:alphaModFix/>
          </a:blip>
          <a:srcRect b="42296" l="0" r="75186" t="0"/>
          <a:stretch/>
        </p:blipFill>
        <p:spPr>
          <a:xfrm>
            <a:off x="7119780" y="1480559"/>
            <a:ext cx="749985" cy="754015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29"/>
          <p:cNvSpPr/>
          <p:nvPr/>
        </p:nvSpPr>
        <p:spPr>
          <a:xfrm>
            <a:off x="1988213" y="2719287"/>
            <a:ext cx="2672700" cy="16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Приложение подготовлено</a:t>
            </a:r>
            <a:br>
              <a:rPr b="0" i="0" lang="ru-RU" sz="20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</a:br>
            <a:r>
              <a:rPr b="0" i="0" lang="ru-RU" sz="20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к запуску в каталоге «ВКонтакте»</a:t>
            </a:r>
            <a:endParaRPr b="0" i="0" sz="2000" u="none" cap="none" strike="noStrike">
              <a:solidFill>
                <a:srgbClr val="00000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pic>
        <p:nvPicPr>
          <p:cNvPr id="396" name="Google Shape;396;p29"/>
          <p:cNvPicPr preferRelativeResize="0"/>
          <p:nvPr/>
        </p:nvPicPr>
        <p:blipFill rotWithShape="1">
          <a:blip r:embed="rId8">
            <a:alphaModFix/>
          </a:blip>
          <a:srcRect b="42449" l="0" r="81087" t="0"/>
          <a:stretch/>
        </p:blipFill>
        <p:spPr>
          <a:xfrm>
            <a:off x="5178069" y="4029257"/>
            <a:ext cx="761784" cy="760565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29"/>
          <p:cNvSpPr/>
          <p:nvPr/>
        </p:nvSpPr>
        <p:spPr>
          <a:xfrm>
            <a:off x="3081088" y="1331431"/>
            <a:ext cx="41151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Подготовлено решение для осуществления безопасной сделки</a:t>
            </a:r>
            <a:endParaRPr b="0" i="0" sz="2000" u="none" cap="none" strike="noStrike">
              <a:solidFill>
                <a:srgbClr val="00000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398" name="Google Shape;398;p29"/>
          <p:cNvSpPr txBox="1"/>
          <p:nvPr/>
        </p:nvSpPr>
        <p:spPr>
          <a:xfrm>
            <a:off x="5880160" y="4332666"/>
            <a:ext cx="3534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Разработали план мероприятий по продвижению сервиса</a:t>
            </a:r>
            <a:endParaRPr b="0" i="0" sz="2000" u="none" cap="none" strike="noStrike">
              <a:solidFill>
                <a:srgbClr val="00000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399" name="Google Shape;399;p29"/>
          <p:cNvSpPr txBox="1"/>
          <p:nvPr/>
        </p:nvSpPr>
        <p:spPr>
          <a:xfrm>
            <a:off x="7048470" y="2847534"/>
            <a:ext cx="24081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Разработали финансовую модель</a:t>
            </a:r>
            <a:endParaRPr b="0" i="0" sz="2000" u="none" cap="none" strike="noStrike">
              <a:solidFill>
                <a:srgbClr val="00000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400" name="Google Shape;400;p29"/>
          <p:cNvSpPr txBox="1"/>
          <p:nvPr/>
        </p:nvSpPr>
        <p:spPr>
          <a:xfrm>
            <a:off x="7989448" y="1597136"/>
            <a:ext cx="26442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Определились с сегментированием аудитории</a:t>
            </a:r>
            <a:endParaRPr b="0" i="0" sz="2000" u="none" cap="none" strike="noStrike">
              <a:solidFill>
                <a:srgbClr val="00000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pic>
        <p:nvPicPr>
          <p:cNvPr id="401" name="Google Shape;401;p2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3668" y="5277599"/>
            <a:ext cx="91448" cy="85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2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943724" y="1107940"/>
            <a:ext cx="91448" cy="85351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29"/>
          <p:cNvSpPr/>
          <p:nvPr/>
        </p:nvSpPr>
        <p:spPr>
          <a:xfrm>
            <a:off x="6070146" y="2602294"/>
            <a:ext cx="978300" cy="928800"/>
          </a:xfrm>
          <a:prstGeom prst="ellipse">
            <a:avLst/>
          </a:prstGeom>
          <a:noFill/>
          <a:ln cap="flat" cmpd="sng" w="9525">
            <a:solidFill>
              <a:srgbClr val="B4A2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4" name="Google Shape;404;p2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956086" y="1370421"/>
            <a:ext cx="987638" cy="938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2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030378" y="3916674"/>
            <a:ext cx="987638" cy="938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2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101854" y="1467266"/>
            <a:ext cx="987638" cy="938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2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56133" y="2905402"/>
            <a:ext cx="987638" cy="938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2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38149" y="4133438"/>
            <a:ext cx="987638" cy="938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2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105364" y="4031490"/>
            <a:ext cx="91448" cy="85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2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806902" y="3985448"/>
            <a:ext cx="91448" cy="85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2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232936" y="3410529"/>
            <a:ext cx="91448" cy="85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2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796361" y="2646017"/>
            <a:ext cx="91448" cy="85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2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35266" y="2188213"/>
            <a:ext cx="91448" cy="85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2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958738" y="2169528"/>
            <a:ext cx="91448" cy="85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2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798979" y="2936449"/>
            <a:ext cx="91448" cy="85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2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220292" y="3716640"/>
            <a:ext cx="91448" cy="85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2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77981" y="4190392"/>
            <a:ext cx="91448" cy="85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2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273952" y="2302877"/>
            <a:ext cx="91448" cy="85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3" name="Google Shape;423;p30"/>
          <p:cNvCxnSpPr/>
          <p:nvPr/>
        </p:nvCxnSpPr>
        <p:spPr>
          <a:xfrm rot="10800000">
            <a:off x="2027934" y="1174273"/>
            <a:ext cx="3000" cy="4696800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4" name="Google Shape;424;p30"/>
          <p:cNvCxnSpPr/>
          <p:nvPr/>
        </p:nvCxnSpPr>
        <p:spPr>
          <a:xfrm>
            <a:off x="1601071" y="5211071"/>
            <a:ext cx="429600" cy="0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5" name="Google Shape;425;p30"/>
          <p:cNvCxnSpPr/>
          <p:nvPr/>
        </p:nvCxnSpPr>
        <p:spPr>
          <a:xfrm>
            <a:off x="1587247" y="2079823"/>
            <a:ext cx="435300" cy="0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6" name="Google Shape;426;p30"/>
          <p:cNvSpPr txBox="1"/>
          <p:nvPr/>
        </p:nvSpPr>
        <p:spPr>
          <a:xfrm>
            <a:off x="488701" y="190687"/>
            <a:ext cx="57582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ru-RU" sz="4800" u="none" cap="none" strike="noStrike">
                <a:solidFill>
                  <a:srgbClr val="735994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Дорожная карта</a:t>
            </a:r>
            <a:endParaRPr b="0" i="0" sz="4800" u="none" cap="none" strike="noStrike">
              <a:solidFill>
                <a:srgbClr val="735994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427" name="Google Shape;427;p30"/>
          <p:cNvSpPr/>
          <p:nvPr/>
        </p:nvSpPr>
        <p:spPr>
          <a:xfrm>
            <a:off x="1947578" y="1999505"/>
            <a:ext cx="160500" cy="160500"/>
          </a:xfrm>
          <a:prstGeom prst="ellipse">
            <a:avLst/>
          </a:prstGeom>
          <a:solidFill>
            <a:srgbClr val="7359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8" name="Google Shape;42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3278" y="3748500"/>
            <a:ext cx="158510" cy="158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3278" y="5139842"/>
            <a:ext cx="158510" cy="158510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30"/>
          <p:cNvSpPr txBox="1"/>
          <p:nvPr/>
        </p:nvSpPr>
        <p:spPr>
          <a:xfrm>
            <a:off x="-272435" y="1650183"/>
            <a:ext cx="2563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Зима</a:t>
            </a:r>
            <a:endParaRPr b="1" i="0" sz="2400" u="none" cap="none" strike="noStrike">
              <a:solidFill>
                <a:srgbClr val="00000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431" name="Google Shape;431;p30"/>
          <p:cNvSpPr txBox="1"/>
          <p:nvPr/>
        </p:nvSpPr>
        <p:spPr>
          <a:xfrm>
            <a:off x="567048" y="2040163"/>
            <a:ext cx="9021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2024</a:t>
            </a:r>
            <a:endParaRPr b="1" i="0" sz="2000" u="none" cap="none" strike="noStrike">
              <a:solidFill>
                <a:srgbClr val="00000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432" name="Google Shape;432;p30"/>
          <p:cNvSpPr txBox="1"/>
          <p:nvPr/>
        </p:nvSpPr>
        <p:spPr>
          <a:xfrm>
            <a:off x="448555" y="3429000"/>
            <a:ext cx="11901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Весна</a:t>
            </a:r>
            <a:endParaRPr b="1" i="0" sz="2400" u="none" cap="none" strike="noStrike">
              <a:solidFill>
                <a:srgbClr val="00000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433" name="Google Shape;433;p30"/>
          <p:cNvSpPr txBox="1"/>
          <p:nvPr/>
        </p:nvSpPr>
        <p:spPr>
          <a:xfrm>
            <a:off x="342794" y="3812752"/>
            <a:ext cx="136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2024</a:t>
            </a:r>
            <a:endParaRPr b="1" i="0" sz="2000" u="none" cap="none" strike="noStrike">
              <a:solidFill>
                <a:srgbClr val="00000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434" name="Google Shape;434;p30"/>
          <p:cNvSpPr txBox="1"/>
          <p:nvPr/>
        </p:nvSpPr>
        <p:spPr>
          <a:xfrm>
            <a:off x="506365" y="4815371"/>
            <a:ext cx="11757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Лето</a:t>
            </a:r>
            <a:endParaRPr b="1" i="0" sz="2400" u="none" cap="none" strike="noStrike">
              <a:solidFill>
                <a:srgbClr val="00000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435" name="Google Shape;435;p30"/>
          <p:cNvSpPr txBox="1"/>
          <p:nvPr/>
        </p:nvSpPr>
        <p:spPr>
          <a:xfrm>
            <a:off x="508231" y="5211071"/>
            <a:ext cx="117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2024</a:t>
            </a:r>
            <a:endParaRPr b="1" i="0" sz="2000" u="none" cap="none" strike="noStrike">
              <a:solidFill>
                <a:srgbClr val="00000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436" name="Google Shape;436;p30"/>
          <p:cNvSpPr/>
          <p:nvPr/>
        </p:nvSpPr>
        <p:spPr>
          <a:xfrm>
            <a:off x="2283688" y="1243162"/>
            <a:ext cx="2462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Платежная система</a:t>
            </a:r>
            <a:endParaRPr b="0" i="0" sz="1800" u="none" cap="none" strike="noStrike">
              <a:solidFill>
                <a:srgbClr val="00000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437" name="Google Shape;437;p30"/>
          <p:cNvSpPr txBox="1"/>
          <p:nvPr/>
        </p:nvSpPr>
        <p:spPr>
          <a:xfrm>
            <a:off x="2283688" y="1546521"/>
            <a:ext cx="686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Публикация в каталоге «ВКонтакте»</a:t>
            </a:r>
            <a:endParaRPr b="1" i="0" sz="1800" u="none" cap="none" strike="noStrike">
              <a:solidFill>
                <a:srgbClr val="00000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438" name="Google Shape;438;p30"/>
          <p:cNvSpPr txBox="1"/>
          <p:nvPr/>
        </p:nvSpPr>
        <p:spPr>
          <a:xfrm>
            <a:off x="2283688" y="1831432"/>
            <a:ext cx="7618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Запуск рекламных кампаний на «Повседневные задачи»</a:t>
            </a:r>
            <a:endParaRPr b="1" i="0" sz="1800" u="none" cap="none" strike="noStrike">
              <a:solidFill>
                <a:srgbClr val="00000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439" name="Google Shape;439;p30"/>
          <p:cNvSpPr txBox="1"/>
          <p:nvPr/>
        </p:nvSpPr>
        <p:spPr>
          <a:xfrm>
            <a:off x="2283688" y="2093601"/>
            <a:ext cx="6069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Версия на базе вебсайта «iTop.pro»</a:t>
            </a:r>
            <a:endParaRPr b="0" i="0" sz="1800" u="none" cap="none" strike="noStrike">
              <a:solidFill>
                <a:srgbClr val="00000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440" name="Google Shape;440;p30"/>
          <p:cNvSpPr txBox="1"/>
          <p:nvPr/>
        </p:nvSpPr>
        <p:spPr>
          <a:xfrm>
            <a:off x="2283688" y="2378512"/>
            <a:ext cx="6235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Чат-бот в мессенджере «ВКонтакте»</a:t>
            </a:r>
            <a:endParaRPr b="0" i="0" sz="1800" u="none" cap="none" strike="noStrike">
              <a:solidFill>
                <a:srgbClr val="00000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cxnSp>
        <p:nvCxnSpPr>
          <p:cNvPr id="441" name="Google Shape;441;p30"/>
          <p:cNvCxnSpPr>
            <a:endCxn id="428" idx="1"/>
          </p:cNvCxnSpPr>
          <p:nvPr/>
        </p:nvCxnSpPr>
        <p:spPr>
          <a:xfrm>
            <a:off x="1587178" y="3827755"/>
            <a:ext cx="356100" cy="0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2" name="Google Shape;442;p30"/>
          <p:cNvSpPr txBox="1"/>
          <p:nvPr/>
        </p:nvSpPr>
        <p:spPr>
          <a:xfrm>
            <a:off x="2283688" y="2980205"/>
            <a:ext cx="4201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Партнерские программы </a:t>
            </a:r>
            <a:endParaRPr b="1" i="0" sz="1800" u="none" cap="none" strike="noStrike">
              <a:solidFill>
                <a:srgbClr val="00000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443" name="Google Shape;443;p30"/>
          <p:cNvSpPr txBox="1"/>
          <p:nvPr/>
        </p:nvSpPr>
        <p:spPr>
          <a:xfrm>
            <a:off x="2276296" y="3285763"/>
            <a:ext cx="8027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Расширение рекламной кампании на следующий сегмент</a:t>
            </a:r>
            <a:endParaRPr b="0" i="0" sz="1800" u="none" cap="none" strike="noStrike">
              <a:solidFill>
                <a:srgbClr val="00000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444" name="Google Shape;444;p30"/>
          <p:cNvSpPr txBox="1"/>
          <p:nvPr/>
        </p:nvSpPr>
        <p:spPr>
          <a:xfrm>
            <a:off x="2276296" y="3582588"/>
            <a:ext cx="6837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Фильтры задач, категории исполнителей </a:t>
            </a:r>
            <a:endParaRPr b="0" i="0" sz="1800" u="none" cap="none" strike="noStrike">
              <a:solidFill>
                <a:srgbClr val="00000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445" name="Google Shape;445;p30"/>
          <p:cNvSpPr txBox="1"/>
          <p:nvPr/>
        </p:nvSpPr>
        <p:spPr>
          <a:xfrm>
            <a:off x="2276296" y="3881940"/>
            <a:ext cx="4981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Система рейтингов</a:t>
            </a:r>
            <a:endParaRPr b="0" i="0" sz="1800" u="none" cap="none" strike="noStrike">
              <a:solidFill>
                <a:srgbClr val="00000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446" name="Google Shape;446;p30"/>
          <p:cNvSpPr txBox="1"/>
          <p:nvPr/>
        </p:nvSpPr>
        <p:spPr>
          <a:xfrm>
            <a:off x="2283688" y="4178765"/>
            <a:ext cx="3319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Чат-бот в «Телеграм»</a:t>
            </a:r>
            <a:endParaRPr b="0" i="0" sz="1800" u="none" cap="none" strike="noStrike">
              <a:solidFill>
                <a:srgbClr val="00000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447" name="Google Shape;447;p30"/>
          <p:cNvSpPr txBox="1"/>
          <p:nvPr/>
        </p:nvSpPr>
        <p:spPr>
          <a:xfrm>
            <a:off x="2305546" y="5223071"/>
            <a:ext cx="624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Выход в сегмент аудитории «Бизнес задачи»</a:t>
            </a:r>
            <a:endParaRPr b="0" i="0" sz="1800" u="none" cap="none" strike="noStrike">
              <a:solidFill>
                <a:srgbClr val="00000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448" name="Google Shape;448;p30"/>
          <p:cNvSpPr txBox="1"/>
          <p:nvPr/>
        </p:nvSpPr>
        <p:spPr>
          <a:xfrm>
            <a:off x="2305546" y="4888069"/>
            <a:ext cx="8401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Разработка мобильного приложения (PWA-версия для сайта)</a:t>
            </a:r>
            <a:endParaRPr b="0" i="0" sz="1800" u="none" cap="none" strike="noStrike">
              <a:solidFill>
                <a:srgbClr val="00000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pic>
        <p:nvPicPr>
          <p:cNvPr id="449" name="Google Shape;449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89787" y="1147648"/>
            <a:ext cx="79255" cy="67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89787" y="5828158"/>
            <a:ext cx="79255" cy="67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10800000">
            <a:off x="7802393" y="-507477"/>
            <a:ext cx="225572" cy="1810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1"/>
          <p:cNvSpPr txBox="1"/>
          <p:nvPr/>
        </p:nvSpPr>
        <p:spPr>
          <a:xfrm>
            <a:off x="377756" y="179254"/>
            <a:ext cx="6585300" cy="7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ru-RU" sz="4400" u="none" cap="none" strike="noStrike">
                <a:solidFill>
                  <a:srgbClr val="735994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Запрос на инвестиции</a:t>
            </a:r>
            <a:endParaRPr b="0" i="0" sz="4400" u="none" cap="none" strike="noStrike">
              <a:solidFill>
                <a:srgbClr val="735994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pic>
        <p:nvPicPr>
          <p:cNvPr id="457" name="Google Shape;45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1103" y="1537737"/>
            <a:ext cx="3561011" cy="3561011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31"/>
          <p:cNvSpPr/>
          <p:nvPr/>
        </p:nvSpPr>
        <p:spPr>
          <a:xfrm>
            <a:off x="3762600" y="1768624"/>
            <a:ext cx="3200400" cy="3101400"/>
          </a:xfrm>
          <a:prstGeom prst="ellipse">
            <a:avLst/>
          </a:prstGeom>
          <a:solidFill>
            <a:srgbClr val="735994"/>
          </a:solidFill>
          <a:ln cap="flat" cmpd="sng" w="25400">
            <a:solidFill>
              <a:srgbClr val="7359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31"/>
          <p:cNvSpPr txBox="1"/>
          <p:nvPr/>
        </p:nvSpPr>
        <p:spPr>
          <a:xfrm>
            <a:off x="3419341" y="2533412"/>
            <a:ext cx="38646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ru-RU" sz="4800" u="none" cap="none" strike="noStrike">
                <a:solidFill>
                  <a:schemeClr val="lt1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4 млн.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ru-RU" sz="4800" u="none" cap="none" strike="noStrike">
                <a:solidFill>
                  <a:schemeClr val="lt1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рублей</a:t>
            </a:r>
            <a:endParaRPr b="0" i="0" sz="4800" u="none" cap="none" strike="noStrike">
              <a:solidFill>
                <a:schemeClr val="lt1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460" name="Google Shape;460;p31"/>
          <p:cNvSpPr/>
          <p:nvPr/>
        </p:nvSpPr>
        <p:spPr>
          <a:xfrm>
            <a:off x="2752315" y="5102684"/>
            <a:ext cx="5397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На старт коммерциализации</a:t>
            </a:r>
            <a:br>
              <a:rPr b="0" i="0" lang="ru-RU" sz="2000" u="none" cap="none" strike="noStrike">
                <a:solidFill>
                  <a:schemeClr val="dk1"/>
                </a:solidFill>
                <a:latin typeface="PT Sans Caption"/>
                <a:ea typeface="PT Sans Caption"/>
                <a:cs typeface="PT Sans Caption"/>
                <a:sym typeface="PT Sans Caption"/>
              </a:rPr>
            </a:br>
            <a:r>
              <a:rPr b="0" i="0" lang="ru-RU" sz="2000" u="none" cap="none" strike="noStrike">
                <a:solidFill>
                  <a:schemeClr val="dk1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и дальнейшую доработку</a:t>
            </a:r>
            <a:br>
              <a:rPr b="0" i="0" lang="ru-RU" sz="2000" u="none" cap="none" strike="noStrike">
                <a:solidFill>
                  <a:schemeClr val="dk1"/>
                </a:solidFill>
                <a:latin typeface="PT Sans Caption"/>
                <a:ea typeface="PT Sans Caption"/>
                <a:cs typeface="PT Sans Caption"/>
                <a:sym typeface="PT Sans Caption"/>
              </a:rPr>
            </a:br>
            <a:r>
              <a:rPr b="0" i="0" lang="ru-RU" sz="2000" u="none" cap="none" strike="noStrike">
                <a:solidFill>
                  <a:schemeClr val="dk1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платформы «iTop.pro»</a:t>
            </a:r>
            <a:endParaRPr b="0" i="0" sz="2000" u="none" cap="none" strike="noStrike">
              <a:solidFill>
                <a:schemeClr val="dk1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pic>
        <p:nvPicPr>
          <p:cNvPr id="461" name="Google Shape;461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43648" y="974343"/>
            <a:ext cx="6815918" cy="5145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48612" y="974343"/>
            <a:ext cx="6261134" cy="5145469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31"/>
          <p:cNvSpPr/>
          <p:nvPr/>
        </p:nvSpPr>
        <p:spPr>
          <a:xfrm>
            <a:off x="2585822" y="2015029"/>
            <a:ext cx="90900" cy="86400"/>
          </a:xfrm>
          <a:prstGeom prst="ellipse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4" name="Google Shape;464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45281" y="4660096"/>
            <a:ext cx="91448" cy="85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283173" y="1170064"/>
            <a:ext cx="4290191" cy="4296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3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578663">
            <a:off x="2613252" y="1615313"/>
            <a:ext cx="1112538" cy="1652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3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452616">
            <a:off x="3000929" y="1716527"/>
            <a:ext cx="1235414" cy="1835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3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10300698">
            <a:off x="6368001" y="3211764"/>
            <a:ext cx="1517871" cy="2050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3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707467" y="1582411"/>
            <a:ext cx="128027" cy="121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56838" y="4784820"/>
            <a:ext cx="91448" cy="85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97909" y="1761192"/>
            <a:ext cx="91448" cy="85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3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035037" y="4503224"/>
            <a:ext cx="128027" cy="121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3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509350" y="4803531"/>
            <a:ext cx="128027" cy="121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Google Shape;47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1877" y="1249989"/>
            <a:ext cx="3103133" cy="18157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9" name="Google Shape;479;p32"/>
          <p:cNvCxnSpPr>
            <a:stCxn id="480" idx="0"/>
            <a:endCxn id="481" idx="0"/>
          </p:cNvCxnSpPr>
          <p:nvPr/>
        </p:nvCxnSpPr>
        <p:spPr>
          <a:xfrm>
            <a:off x="3076975" y="3023066"/>
            <a:ext cx="3900" cy="793500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2" name="Google Shape;482;p32"/>
          <p:cNvCxnSpPr/>
          <p:nvPr/>
        </p:nvCxnSpPr>
        <p:spPr>
          <a:xfrm>
            <a:off x="7383203" y="3044314"/>
            <a:ext cx="10200" cy="794100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3" name="Google Shape;483;p32"/>
          <p:cNvSpPr txBox="1"/>
          <p:nvPr/>
        </p:nvSpPr>
        <p:spPr>
          <a:xfrm>
            <a:off x="386817" y="195014"/>
            <a:ext cx="3393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ru-RU" sz="5400" u="none" cap="none" strike="noStrike">
                <a:solidFill>
                  <a:srgbClr val="735994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Команда</a:t>
            </a:r>
            <a:endParaRPr b="0" i="0" sz="5400" u="none" cap="none" strike="noStrike">
              <a:solidFill>
                <a:srgbClr val="735994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pic>
        <p:nvPicPr>
          <p:cNvPr id="484" name="Google Shape;484;p32"/>
          <p:cNvPicPr preferRelativeResize="0"/>
          <p:nvPr/>
        </p:nvPicPr>
        <p:blipFill rotWithShape="1">
          <a:blip r:embed="rId4">
            <a:alphaModFix/>
          </a:blip>
          <a:srcRect b="56106" l="0" r="83726" t="0"/>
          <a:stretch/>
        </p:blipFill>
        <p:spPr>
          <a:xfrm>
            <a:off x="1651740" y="1410928"/>
            <a:ext cx="1065305" cy="1011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3416020"/>
            <a:ext cx="10809143" cy="12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22359" y="3335485"/>
            <a:ext cx="158510" cy="158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05574" y="3336765"/>
            <a:ext cx="158510" cy="158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15261" y="3846175"/>
            <a:ext cx="4448433" cy="2183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031251" y="3023066"/>
            <a:ext cx="91448" cy="85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355890" y="3809595"/>
            <a:ext cx="91448" cy="85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349671" y="2980390"/>
            <a:ext cx="91448" cy="85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035076" y="3816530"/>
            <a:ext cx="91448" cy="85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28118" y="3836856"/>
            <a:ext cx="4952704" cy="2175058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32"/>
          <p:cNvSpPr txBox="1"/>
          <p:nvPr/>
        </p:nvSpPr>
        <p:spPr>
          <a:xfrm>
            <a:off x="2554712" y="1439558"/>
            <a:ext cx="20403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Баяндин Евгений </a:t>
            </a:r>
            <a:endParaRPr b="1" i="0" sz="2800" u="none" cap="none" strike="noStrike">
              <a:solidFill>
                <a:srgbClr val="00000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493" name="Google Shape;493;p32"/>
          <p:cNvSpPr txBox="1"/>
          <p:nvPr/>
        </p:nvSpPr>
        <p:spPr>
          <a:xfrm>
            <a:off x="1651740" y="2423161"/>
            <a:ext cx="2783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Руководитель</a:t>
            </a:r>
            <a:endParaRPr b="0" i="0" sz="2400" u="none" cap="none" strike="noStrike">
              <a:solidFill>
                <a:srgbClr val="00000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494" name="Google Shape;494;p32"/>
          <p:cNvSpPr txBox="1"/>
          <p:nvPr/>
        </p:nvSpPr>
        <p:spPr>
          <a:xfrm>
            <a:off x="790833" y="3929142"/>
            <a:ext cx="4537200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Опыт в Web-разработке с 2004 года: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Back (C/C++, PHP, MySQL, FreeBSD, nginx)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Front (HTML/js, Bootstrap, jQuery)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Опыт работы с API ВК/ОК.</a:t>
            </a:r>
            <a:endParaRPr b="0" i="0" sz="1800" u="none" cap="none" strike="noStrike">
              <a:solidFill>
                <a:srgbClr val="00000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Опыт в бизнесе с 2014 года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5" name="Google Shape;495;p3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841692" y="1213918"/>
            <a:ext cx="3103132" cy="1816765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32"/>
          <p:cNvSpPr/>
          <p:nvPr/>
        </p:nvSpPr>
        <p:spPr>
          <a:xfrm>
            <a:off x="5411645" y="3922473"/>
            <a:ext cx="5033700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Финалист конкурса “Твой ход”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Член Молодежной коллегии Санкт-Петербурга 4 созыва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Есть опыт написания заявки на грант/паспорта проекта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Есть опыт проджект-менеджера в сфере создания сайтов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32"/>
          <p:cNvSpPr txBox="1"/>
          <p:nvPr/>
        </p:nvSpPr>
        <p:spPr>
          <a:xfrm>
            <a:off x="6967744" y="1414353"/>
            <a:ext cx="1977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Овсюхно Богдан</a:t>
            </a:r>
            <a:endParaRPr b="1" i="0" sz="2800" u="none" cap="none" strike="noStrike">
              <a:solidFill>
                <a:srgbClr val="00000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498" name="Google Shape;498;p32"/>
          <p:cNvSpPr txBox="1"/>
          <p:nvPr/>
        </p:nvSpPr>
        <p:spPr>
          <a:xfrm>
            <a:off x="5769876" y="2300050"/>
            <a:ext cx="3263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Менеджер по работе с партнерами</a:t>
            </a:r>
            <a:endParaRPr b="0" i="0" sz="2000" u="none" cap="none" strike="noStrike">
              <a:solidFill>
                <a:srgbClr val="00000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pic>
        <p:nvPicPr>
          <p:cNvPr id="499" name="Google Shape;499;p32"/>
          <p:cNvPicPr preferRelativeResize="0"/>
          <p:nvPr/>
        </p:nvPicPr>
        <p:blipFill rotWithShape="1">
          <a:blip r:embed="rId10">
            <a:alphaModFix/>
          </a:blip>
          <a:srcRect b="-655" l="21932" r="21408" t="-505"/>
          <a:stretch/>
        </p:blipFill>
        <p:spPr>
          <a:xfrm>
            <a:off x="6057222" y="1335865"/>
            <a:ext cx="1028680" cy="1032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/>
          <p:nvPr/>
        </p:nvSpPr>
        <p:spPr>
          <a:xfrm>
            <a:off x="318983" y="777345"/>
            <a:ext cx="6625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ru-RU" sz="5400" u="none" cap="none" strike="noStrike">
                <a:solidFill>
                  <a:schemeClr val="dk1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Название проекта</a:t>
            </a:r>
            <a:endParaRPr b="0" i="0" sz="5400" u="none" cap="none" strike="noStrike">
              <a:solidFill>
                <a:schemeClr val="dk1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528190" y="2107288"/>
            <a:ext cx="5692500" cy="22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«iTop.pro» </a:t>
            </a:r>
            <a:r>
              <a:rPr b="0" i="0" lang="ru-RU" sz="28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– сервис для быстрого выполнения рутинных бизнес-задач на базе мини-приложения в экосистеме «ВКонтакте»</a:t>
            </a:r>
            <a:endParaRPr b="0" i="0" sz="2800" u="none" cap="none" strike="noStrike">
              <a:solidFill>
                <a:srgbClr val="00000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pic>
        <p:nvPicPr>
          <p:cNvPr id="106" name="Google Shape;10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5224" y="5148175"/>
            <a:ext cx="225572" cy="1810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81887" y="2245744"/>
            <a:ext cx="4748362" cy="2108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33"/>
          <p:cNvSpPr txBox="1"/>
          <p:nvPr/>
        </p:nvSpPr>
        <p:spPr>
          <a:xfrm>
            <a:off x="386816" y="578074"/>
            <a:ext cx="3925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ru-RU" sz="5400" u="none" cap="none" strike="noStrike">
                <a:solidFill>
                  <a:srgbClr val="735994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Контакты</a:t>
            </a:r>
            <a:endParaRPr b="0" i="0" sz="5400" u="none" cap="none" strike="noStrike">
              <a:solidFill>
                <a:srgbClr val="735994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pic>
        <p:nvPicPr>
          <p:cNvPr id="505" name="Google Shape;50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1158" y="1857716"/>
            <a:ext cx="9618348" cy="3050937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33"/>
          <p:cNvSpPr txBox="1"/>
          <p:nvPr/>
        </p:nvSpPr>
        <p:spPr>
          <a:xfrm>
            <a:off x="5486400" y="2063578"/>
            <a:ext cx="3669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+7 (921) 310-59-76</a:t>
            </a:r>
            <a:endParaRPr b="1" i="0" sz="2800" u="none" cap="none" strike="noStrike">
              <a:solidFill>
                <a:srgbClr val="00000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507" name="Google Shape;507;p33"/>
          <p:cNvSpPr/>
          <p:nvPr/>
        </p:nvSpPr>
        <p:spPr>
          <a:xfrm>
            <a:off x="5486400" y="2917622"/>
            <a:ext cx="3017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ru-RU" sz="2800">
                <a:latin typeface="PT Sans Caption"/>
                <a:ea typeface="PT Sans Caption"/>
                <a:cs typeface="PT Sans Caption"/>
                <a:sym typeface="PT Sans Caption"/>
              </a:rPr>
              <a:t>@Pyromanter</a:t>
            </a:r>
            <a:endParaRPr b="1" sz="2800">
              <a:latin typeface="PT Sans Caption"/>
              <a:ea typeface="PT Sans Caption"/>
              <a:cs typeface="PT Sans Caption"/>
              <a:sym typeface="PT Sans Captio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@</a:t>
            </a:r>
            <a:r>
              <a:rPr b="1" lang="ru-RU" sz="2800">
                <a:latin typeface="PT Sans Caption"/>
                <a:ea typeface="PT Sans Caption"/>
                <a:cs typeface="PT Sans Caption"/>
                <a:sym typeface="PT Sans Caption"/>
              </a:rPr>
              <a:t>W</a:t>
            </a:r>
            <a:r>
              <a:rPr b="1" i="0" lang="ru-RU" sz="28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hirlwind137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33"/>
          <p:cNvSpPr/>
          <p:nvPr/>
        </p:nvSpPr>
        <p:spPr>
          <a:xfrm>
            <a:off x="5486400" y="3990266"/>
            <a:ext cx="3959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vk.com/iTopAssistant</a:t>
            </a:r>
            <a:endParaRPr b="1" i="0" sz="2800" u="none" cap="none" strike="noStrike">
              <a:solidFill>
                <a:srgbClr val="00000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/>
        </p:nvSpPr>
        <p:spPr>
          <a:xfrm>
            <a:off x="2036775" y="227122"/>
            <a:ext cx="6255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ru-RU" sz="4800" u="none" cap="none" strike="noStrike">
                <a:solidFill>
                  <a:srgbClr val="735994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Целевая аудитория</a:t>
            </a:r>
            <a:endParaRPr b="0" i="0" sz="4800" u="none" cap="none" strike="noStrike">
              <a:solidFill>
                <a:srgbClr val="735994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404051" y="3828536"/>
            <a:ext cx="10083000" cy="16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Мотивация наших клиентов различна. Некоторые из них могут быть связаны </a:t>
            </a:r>
            <a:r>
              <a:rPr b="0" i="0" lang="ru-RU" sz="2000" u="none" cap="none" strike="noStrike">
                <a:solidFill>
                  <a:srgbClr val="735994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с продвижением своего бренда или бизнеса,</a:t>
            </a:r>
            <a:r>
              <a:rPr b="0" i="0" lang="ru-RU" sz="20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 другие - </a:t>
            </a:r>
            <a:r>
              <a:rPr b="0" i="0" lang="ru-RU" sz="2000" u="none" cap="none" strike="noStrike">
                <a:solidFill>
                  <a:srgbClr val="735994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с распространением информации или выражением своих взглядов на определенную тему</a:t>
            </a:r>
            <a:r>
              <a:rPr b="0" i="0" lang="ru-RU" sz="20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. Они также достаточно целеустремлены, чтобы хотеть развивать своё сообщество</a:t>
            </a:r>
            <a:endParaRPr b="0" i="0" sz="2000" u="none" cap="none" strike="noStrike">
              <a:solidFill>
                <a:srgbClr val="00000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114" name="Google Shape;114;p16"/>
          <p:cNvSpPr/>
          <p:nvPr/>
        </p:nvSpPr>
        <p:spPr>
          <a:xfrm>
            <a:off x="2653562" y="1367561"/>
            <a:ext cx="6601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Наши клиенты  находятся в возрастной группе </a:t>
            </a:r>
            <a:r>
              <a:rPr b="0" i="0" lang="ru-RU" sz="2000" u="none" cap="none" strike="noStrike">
                <a:solidFill>
                  <a:srgbClr val="735994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от 25 до 40 лет.</a:t>
            </a:r>
            <a:r>
              <a:rPr b="0" i="0" lang="ru-RU" sz="20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6"/>
          <p:cNvSpPr/>
          <p:nvPr/>
        </p:nvSpPr>
        <p:spPr>
          <a:xfrm>
            <a:off x="34908" y="1306005"/>
            <a:ext cx="23565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Возрастной диапазон</a:t>
            </a:r>
            <a:endParaRPr b="1" i="0" sz="2400" u="none" cap="none" strike="noStrike">
              <a:solidFill>
                <a:schemeClr val="dk1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116" name="Google Shape;116;p16"/>
          <p:cNvSpPr/>
          <p:nvPr/>
        </p:nvSpPr>
        <p:spPr>
          <a:xfrm>
            <a:off x="2653562" y="2175100"/>
            <a:ext cx="6748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Имеют средний/высокий уровень дохода, чтобы позволить себе наши услуги.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6"/>
          <p:cNvSpPr/>
          <p:nvPr/>
        </p:nvSpPr>
        <p:spPr>
          <a:xfrm>
            <a:off x="-441426" y="2075447"/>
            <a:ext cx="3309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Финансовое положение </a:t>
            </a:r>
            <a:endParaRPr b="1" i="0" sz="2400" u="none" cap="none" strike="noStrike">
              <a:solidFill>
                <a:schemeClr val="dk1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118" name="Google Shape;118;p16"/>
          <p:cNvSpPr/>
          <p:nvPr/>
        </p:nvSpPr>
        <p:spPr>
          <a:xfrm>
            <a:off x="3129895" y="3010925"/>
            <a:ext cx="4069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Мотивационные и </a:t>
            </a:r>
            <a:endParaRPr b="1" i="0" sz="2400" u="none" cap="none" strike="noStrike">
              <a:solidFill>
                <a:schemeClr val="dk1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личные характеристики: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9" name="Google Shape;119;p16"/>
          <p:cNvCxnSpPr/>
          <p:nvPr/>
        </p:nvCxnSpPr>
        <p:spPr>
          <a:xfrm>
            <a:off x="2483708" y="1201090"/>
            <a:ext cx="0" cy="1752600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0" name="Google Shape;120;p16"/>
          <p:cNvCxnSpPr/>
          <p:nvPr/>
        </p:nvCxnSpPr>
        <p:spPr>
          <a:xfrm>
            <a:off x="2114370" y="1698046"/>
            <a:ext cx="354600" cy="0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1" name="Google Shape;121;p16"/>
          <p:cNvCxnSpPr/>
          <p:nvPr/>
        </p:nvCxnSpPr>
        <p:spPr>
          <a:xfrm>
            <a:off x="2099671" y="2529043"/>
            <a:ext cx="384000" cy="0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22" name="Google Shape;12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89752" y="1608423"/>
            <a:ext cx="158510" cy="164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04454" y="2460168"/>
            <a:ext cx="158510" cy="164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1337" y="5690"/>
            <a:ext cx="3021470" cy="2923418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7"/>
          <p:cNvSpPr txBox="1"/>
          <p:nvPr/>
        </p:nvSpPr>
        <p:spPr>
          <a:xfrm>
            <a:off x="547213" y="258164"/>
            <a:ext cx="4012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ru-RU" sz="5400" u="none" cap="none" strike="noStrike">
                <a:solidFill>
                  <a:srgbClr val="735994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Проблема</a:t>
            </a:r>
            <a:endParaRPr b="0" i="0" sz="5400" u="none" cap="none" strike="noStrike">
              <a:solidFill>
                <a:srgbClr val="735994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130" name="Google Shape;130;p17"/>
          <p:cNvSpPr txBox="1"/>
          <p:nvPr/>
        </p:nvSpPr>
        <p:spPr>
          <a:xfrm>
            <a:off x="443986" y="2124995"/>
            <a:ext cx="597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pic>
        <p:nvPicPr>
          <p:cNvPr id="131" name="Google Shape;13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38029" y="2928983"/>
            <a:ext cx="3039707" cy="294771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7"/>
          <p:cNvSpPr/>
          <p:nvPr/>
        </p:nvSpPr>
        <p:spPr>
          <a:xfrm>
            <a:off x="7492116" y="2822730"/>
            <a:ext cx="3331500" cy="3160200"/>
          </a:xfrm>
          <a:prstGeom prst="ellipse">
            <a:avLst/>
          </a:prstGeom>
          <a:noFill/>
          <a:ln cap="flat" cmpd="sng" w="12700">
            <a:solidFill>
              <a:srgbClr val="8787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57464" y="2806364"/>
            <a:ext cx="91448" cy="85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65852" y="5278517"/>
            <a:ext cx="91448" cy="85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10002" y="3863913"/>
            <a:ext cx="128027" cy="121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5400000">
            <a:off x="8038877" y="2723278"/>
            <a:ext cx="350223" cy="25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083560" y="360169"/>
            <a:ext cx="2336443" cy="2313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869577" y="207111"/>
            <a:ext cx="2704991" cy="2615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017049" y="2598773"/>
            <a:ext cx="128027" cy="121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-5237678">
            <a:off x="5012279" y="389619"/>
            <a:ext cx="1834317" cy="160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86681" y="1190418"/>
            <a:ext cx="91448" cy="8535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7"/>
          <p:cNvSpPr txBox="1"/>
          <p:nvPr/>
        </p:nvSpPr>
        <p:spPr>
          <a:xfrm>
            <a:off x="575581" y="1181400"/>
            <a:ext cx="4915200" cy="8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Недостаток компетенций для работы с ВК</a:t>
            </a:r>
            <a:endParaRPr b="1" i="0" sz="2400" u="none" cap="none" strike="noStrike">
              <a:solidFill>
                <a:srgbClr val="00000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143" name="Google Shape;143;p17"/>
          <p:cNvSpPr txBox="1"/>
          <p:nvPr/>
        </p:nvSpPr>
        <p:spPr>
          <a:xfrm>
            <a:off x="547219" y="2645299"/>
            <a:ext cx="82533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ic Sans MS"/>
              <a:buAutoNum type="arabicPeriod"/>
            </a:pPr>
            <a:r>
              <a:rPr b="0" i="0" lang="ru-RU" sz="20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Оформление группы в ВК</a:t>
            </a:r>
            <a:endParaRPr b="0" i="0" sz="20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ic Sans MS"/>
              <a:buAutoNum type="arabicPeriod"/>
            </a:pPr>
            <a:r>
              <a:rPr b="0" i="0" lang="ru-RU" sz="20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Заполнение карточки товаров</a:t>
            </a:r>
            <a:endParaRPr b="0" i="0" sz="20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ic Sans MS"/>
              <a:buAutoNum type="arabicPeriod"/>
            </a:pPr>
            <a:r>
              <a:rPr b="0" i="0" lang="ru-RU" sz="20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Создание подборки товаров</a:t>
            </a:r>
            <a:endParaRPr b="0" i="0" sz="20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ic Sans MS"/>
              <a:buAutoNum type="arabicPeriod"/>
            </a:pPr>
            <a:r>
              <a:rPr b="0" i="0" lang="ru-RU" sz="20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Настройка рекламы в ВК</a:t>
            </a:r>
            <a:endParaRPr b="0" i="0" sz="20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ic Sans MS"/>
              <a:buAutoNum type="arabicPeriod"/>
            </a:pPr>
            <a:r>
              <a:rPr b="0" i="0" lang="ru-RU" sz="20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Юридическая консультация</a:t>
            </a:r>
            <a:endParaRPr b="0" i="0" sz="20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ic Sans MS"/>
              <a:buAutoNum type="arabicPeriod"/>
            </a:pPr>
            <a:r>
              <a:rPr b="0" i="0" lang="ru-RU" sz="20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Бухгалтерские услуги</a:t>
            </a:r>
            <a:endParaRPr b="0" i="0" sz="20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ic Sans MS"/>
              <a:buAutoNum type="arabicPeriod"/>
            </a:pPr>
            <a:r>
              <a:rPr b="0" i="0" lang="ru-RU" sz="20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Разработка мини приложения</a:t>
            </a:r>
            <a:endParaRPr b="0" i="0" sz="20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ic Sans MS"/>
              <a:buAutoNum type="arabicPeriod"/>
            </a:pPr>
            <a:r>
              <a:rPr b="0" i="0" lang="ru-RU" sz="20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Настройка чат бота</a:t>
            </a:r>
            <a:endParaRPr b="0" i="0" sz="20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9055" y="0"/>
            <a:ext cx="3021470" cy="2923418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8"/>
          <p:cNvSpPr txBox="1"/>
          <p:nvPr/>
        </p:nvSpPr>
        <p:spPr>
          <a:xfrm>
            <a:off x="547213" y="258164"/>
            <a:ext cx="3506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ru-RU" sz="5400" u="none" cap="none" strike="noStrike">
                <a:solidFill>
                  <a:srgbClr val="735994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Решение</a:t>
            </a:r>
            <a:endParaRPr b="0" i="0" sz="5400" u="none" cap="none" strike="noStrike">
              <a:solidFill>
                <a:srgbClr val="735994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150" name="Google Shape;150;p18"/>
          <p:cNvSpPr txBox="1"/>
          <p:nvPr/>
        </p:nvSpPr>
        <p:spPr>
          <a:xfrm>
            <a:off x="9" y="457157"/>
            <a:ext cx="3630000" cy="5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00000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151" name="Google Shape;151;p18"/>
          <p:cNvSpPr/>
          <p:nvPr/>
        </p:nvSpPr>
        <p:spPr>
          <a:xfrm>
            <a:off x="7492116" y="2822730"/>
            <a:ext cx="3307500" cy="3160200"/>
          </a:xfrm>
          <a:prstGeom prst="ellipse">
            <a:avLst/>
          </a:prstGeom>
          <a:noFill/>
          <a:ln cap="flat" cmpd="sng" w="12700">
            <a:solidFill>
              <a:srgbClr val="8787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60086" y="2803667"/>
            <a:ext cx="91448" cy="85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65852" y="5278517"/>
            <a:ext cx="91448" cy="85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10002" y="3863913"/>
            <a:ext cx="128027" cy="121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5400000">
            <a:off x="8149722" y="2714459"/>
            <a:ext cx="328025" cy="235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191278" y="354479"/>
            <a:ext cx="2336443" cy="2313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977295" y="201421"/>
            <a:ext cx="2704991" cy="2615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124767" y="2593083"/>
            <a:ext cx="128027" cy="121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-5237678">
            <a:off x="5119997" y="383929"/>
            <a:ext cx="1834317" cy="160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94399" y="1184728"/>
            <a:ext cx="91448" cy="85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8"/>
          <p:cNvPicPr preferRelativeResize="0"/>
          <p:nvPr/>
        </p:nvPicPr>
        <p:blipFill rotWithShape="1">
          <a:blip r:embed="rId11">
            <a:alphaModFix/>
          </a:blip>
          <a:srcRect b="784" l="22108" r="22480" t="1108"/>
          <a:stretch/>
        </p:blipFill>
        <p:spPr>
          <a:xfrm>
            <a:off x="6191466" y="362476"/>
            <a:ext cx="2321599" cy="2311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8"/>
          <p:cNvPicPr preferRelativeResize="0"/>
          <p:nvPr/>
        </p:nvPicPr>
        <p:blipFill rotWithShape="1">
          <a:blip r:embed="rId12">
            <a:alphaModFix/>
          </a:blip>
          <a:srcRect b="1661" l="22111" r="22597" t="1108"/>
          <a:stretch/>
        </p:blipFill>
        <p:spPr>
          <a:xfrm>
            <a:off x="7707707" y="2961863"/>
            <a:ext cx="2876461" cy="2844503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8"/>
          <p:cNvSpPr/>
          <p:nvPr/>
        </p:nvSpPr>
        <p:spPr>
          <a:xfrm>
            <a:off x="547236" y="2679937"/>
            <a:ext cx="6239100" cy="3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Наш продукт строится </a:t>
            </a:r>
            <a:r>
              <a:rPr b="1" i="0" lang="ru-RU" sz="20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на отечественных решениях</a:t>
            </a:r>
            <a:r>
              <a:rPr b="0" i="0" lang="ru-RU" sz="20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, предоставляемых экосистемой «ВКонтакте», а именно инфраструктуре мини-приложений. </a:t>
            </a:r>
            <a:endParaRPr b="0" i="0" sz="2000" u="none" cap="none" strike="noStrike">
              <a:solidFill>
                <a:srgbClr val="00000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Проект способствует импортозамещению в высокотехнологичных отраслях, помогая пользователям </a:t>
            </a:r>
            <a:r>
              <a:rPr b="1" i="0" lang="ru-RU" sz="20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быстро и безболезненно мигрировать</a:t>
            </a:r>
            <a:r>
              <a:rPr b="0" i="0" lang="ru-RU" sz="20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 из запрещенных на территории РФ площадок на отечественную платформу.</a:t>
            </a:r>
            <a:endParaRPr b="0" i="0" sz="2000" u="none" cap="none" strike="noStrike">
              <a:solidFill>
                <a:srgbClr val="00000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164" name="Google Shape;164;p18"/>
          <p:cNvSpPr/>
          <p:nvPr/>
        </p:nvSpPr>
        <p:spPr>
          <a:xfrm>
            <a:off x="547225" y="1576650"/>
            <a:ext cx="6239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Мини-приложение ВКонтакте для поиска высококлассных специалистов</a:t>
            </a:r>
            <a:endParaRPr b="1" i="0" sz="20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/>
          <p:cNvSpPr txBox="1"/>
          <p:nvPr/>
        </p:nvSpPr>
        <p:spPr>
          <a:xfrm>
            <a:off x="2150076" y="208025"/>
            <a:ext cx="6255900" cy="14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ru-RU" sz="4400" u="none" cap="none" strike="noStrike">
                <a:solidFill>
                  <a:srgbClr val="735994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Мини-приложение ВКонтакте</a:t>
            </a:r>
            <a:endParaRPr b="0" i="0" sz="4400" u="none" cap="none" strike="noStrike">
              <a:solidFill>
                <a:srgbClr val="735994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170" name="Google Shape;170;p19"/>
          <p:cNvSpPr txBox="1"/>
          <p:nvPr/>
        </p:nvSpPr>
        <p:spPr>
          <a:xfrm>
            <a:off x="1528835" y="1653262"/>
            <a:ext cx="7702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Почему «Вконтакте» – лучший выбор для «iTop»</a:t>
            </a:r>
            <a:endParaRPr b="1" i="0" sz="2400" u="none" cap="none" strike="noStrike">
              <a:solidFill>
                <a:srgbClr val="00000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pic>
        <p:nvPicPr>
          <p:cNvPr id="171" name="Google Shape;171;p19"/>
          <p:cNvPicPr preferRelativeResize="0"/>
          <p:nvPr/>
        </p:nvPicPr>
        <p:blipFill rotWithShape="1">
          <a:blip r:embed="rId3">
            <a:alphaModFix/>
          </a:blip>
          <a:srcRect b="23558" l="0" r="0" t="0"/>
          <a:stretch/>
        </p:blipFill>
        <p:spPr>
          <a:xfrm>
            <a:off x="1631077" y="2119496"/>
            <a:ext cx="7498449" cy="263722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9"/>
          <p:cNvSpPr txBox="1"/>
          <p:nvPr/>
        </p:nvSpPr>
        <p:spPr>
          <a:xfrm>
            <a:off x="1583781" y="4642923"/>
            <a:ext cx="364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Обширная аудитория</a:t>
            </a:r>
            <a:endParaRPr b="1" i="0" sz="2400" u="none" cap="none" strike="noStrike">
              <a:solidFill>
                <a:srgbClr val="00000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173" name="Google Shape;173;p19"/>
          <p:cNvSpPr txBox="1"/>
          <p:nvPr/>
        </p:nvSpPr>
        <p:spPr>
          <a:xfrm>
            <a:off x="5628489" y="4642922"/>
            <a:ext cx="3558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Разные точки входа</a:t>
            </a:r>
            <a:endParaRPr b="1" i="0" sz="2400" u="none" cap="none" strike="noStrike">
              <a:solidFill>
                <a:srgbClr val="00000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174" name="Google Shape;174;p19"/>
          <p:cNvSpPr txBox="1"/>
          <p:nvPr/>
        </p:nvSpPr>
        <p:spPr>
          <a:xfrm>
            <a:off x="1231613" y="5100018"/>
            <a:ext cx="4396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Миллионы потенциальных пользователей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9"/>
          <p:cNvSpPr txBox="1"/>
          <p:nvPr/>
        </p:nvSpPr>
        <p:spPr>
          <a:xfrm>
            <a:off x="5380301" y="5100018"/>
            <a:ext cx="4163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Каталог мини-приложений, группа, друзья, реклама</a:t>
            </a:r>
            <a:endParaRPr b="0" i="0" sz="2000" u="none" cap="none" strike="noStrike">
              <a:solidFill>
                <a:srgbClr val="00000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0" name="Google Shape;180;p20"/>
          <p:cNvCxnSpPr/>
          <p:nvPr/>
        </p:nvCxnSpPr>
        <p:spPr>
          <a:xfrm rot="10800000">
            <a:off x="1621177" y="2306648"/>
            <a:ext cx="2449500" cy="114300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1" name="Google Shape;181;p20"/>
          <p:cNvCxnSpPr/>
          <p:nvPr/>
        </p:nvCxnSpPr>
        <p:spPr>
          <a:xfrm flipH="1" rot="10800000">
            <a:off x="2153312" y="3540005"/>
            <a:ext cx="2043000" cy="656400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2" name="Google Shape;182;p20"/>
          <p:cNvCxnSpPr>
            <a:stCxn id="183" idx="2"/>
          </p:cNvCxnSpPr>
          <p:nvPr/>
        </p:nvCxnSpPr>
        <p:spPr>
          <a:xfrm>
            <a:off x="5482727" y="4059231"/>
            <a:ext cx="2400" cy="1136700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4" name="Google Shape;184;p20"/>
          <p:cNvCxnSpPr/>
          <p:nvPr/>
        </p:nvCxnSpPr>
        <p:spPr>
          <a:xfrm>
            <a:off x="6745916" y="3449146"/>
            <a:ext cx="1984500" cy="1061100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5" name="Google Shape;185;p20"/>
          <p:cNvCxnSpPr/>
          <p:nvPr/>
        </p:nvCxnSpPr>
        <p:spPr>
          <a:xfrm flipH="1" rot="10800000">
            <a:off x="6885053" y="2421033"/>
            <a:ext cx="2283600" cy="77700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6" name="Google Shape;186;p20"/>
          <p:cNvSpPr txBox="1"/>
          <p:nvPr/>
        </p:nvSpPr>
        <p:spPr>
          <a:xfrm>
            <a:off x="182597" y="360755"/>
            <a:ext cx="75996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ru-RU" sz="4800" u="none" cap="none" strike="noStrike">
                <a:solidFill>
                  <a:srgbClr val="735994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Наши сильные стороны</a:t>
            </a:r>
            <a:endParaRPr b="0" i="0" sz="4800" u="none" cap="none" strike="noStrike">
              <a:solidFill>
                <a:srgbClr val="735994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pic>
        <p:nvPicPr>
          <p:cNvPr id="183" name="Google Shape;18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19537" y="1541876"/>
            <a:ext cx="2526379" cy="251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0478" y="1935742"/>
            <a:ext cx="852468" cy="79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50902" y="3853898"/>
            <a:ext cx="852468" cy="805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71763" y="4479759"/>
            <a:ext cx="853800" cy="781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0"/>
          <p:cNvPicPr preferRelativeResize="0"/>
          <p:nvPr/>
        </p:nvPicPr>
        <p:blipFill rotWithShape="1">
          <a:blip r:embed="rId7">
            <a:alphaModFix/>
          </a:blip>
          <a:srcRect b="26672" l="75673" r="16908" t="53134"/>
          <a:stretch/>
        </p:blipFill>
        <p:spPr>
          <a:xfrm>
            <a:off x="7966103" y="3973408"/>
            <a:ext cx="979417" cy="979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0"/>
          <p:cNvPicPr preferRelativeResize="0"/>
          <p:nvPr/>
        </p:nvPicPr>
        <p:blipFill rotWithShape="1">
          <a:blip r:embed="rId7">
            <a:alphaModFix/>
          </a:blip>
          <a:srcRect b="83116" l="79444" r="12822" t="0"/>
          <a:stretch/>
        </p:blipFill>
        <p:spPr>
          <a:xfrm>
            <a:off x="8523737" y="2004542"/>
            <a:ext cx="1037969" cy="832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788258">
            <a:off x="5945672" y="1701924"/>
            <a:ext cx="993734" cy="1985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9737650">
            <a:off x="3970356" y="1843215"/>
            <a:ext cx="1117058" cy="2042228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0"/>
          <p:cNvSpPr/>
          <p:nvPr/>
        </p:nvSpPr>
        <p:spPr>
          <a:xfrm>
            <a:off x="4501569" y="2270989"/>
            <a:ext cx="18678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ru-RU" sz="6000" u="none" cap="none" strike="noStrike">
                <a:solidFill>
                  <a:schemeClr val="lt1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iTop</a:t>
            </a:r>
            <a:endParaRPr b="0" i="0" sz="6000" u="none" cap="none" strike="noStrike">
              <a:solidFill>
                <a:schemeClr val="lt1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pic>
        <p:nvPicPr>
          <p:cNvPr id="195" name="Google Shape;195;p2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738182" y="3973408"/>
            <a:ext cx="79255" cy="67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145264" y="1581437"/>
            <a:ext cx="79255" cy="67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467704" y="3706897"/>
            <a:ext cx="79255" cy="67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489257" y="1744639"/>
            <a:ext cx="79255" cy="67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flipH="1" rot="10800000">
            <a:off x="7914097" y="-504319"/>
            <a:ext cx="225572" cy="1810669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0"/>
          <p:cNvSpPr txBox="1"/>
          <p:nvPr/>
        </p:nvSpPr>
        <p:spPr>
          <a:xfrm>
            <a:off x="422284" y="2763849"/>
            <a:ext cx="2441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Мини-приложение в экосистеме «ВКонтакте»</a:t>
            </a:r>
            <a:endParaRPr b="1" i="0" sz="1800" u="none" cap="none" strike="noStrike">
              <a:solidFill>
                <a:srgbClr val="00000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201" name="Google Shape;201;p20"/>
          <p:cNvSpPr txBox="1"/>
          <p:nvPr/>
        </p:nvSpPr>
        <p:spPr>
          <a:xfrm>
            <a:off x="521027" y="4696012"/>
            <a:ext cx="2903700" cy="9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Платформа/агрегатор – как «Uber» или Яндекс.Такси</a:t>
            </a:r>
            <a:endParaRPr b="1" i="0" sz="1800" u="none" cap="none" strike="noStrike">
              <a:solidFill>
                <a:srgbClr val="00000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202" name="Google Shape;202;p20"/>
          <p:cNvSpPr txBox="1"/>
          <p:nvPr/>
        </p:nvSpPr>
        <p:spPr>
          <a:xfrm>
            <a:off x="3792895" y="5315420"/>
            <a:ext cx="3285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Маркетинговая стратегия на «теплую» аудиторию</a:t>
            </a:r>
            <a:endParaRPr b="1" i="0" sz="1800" u="none" cap="none" strike="noStrike">
              <a:solidFill>
                <a:srgbClr val="00000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203" name="Google Shape;203;p20"/>
          <p:cNvSpPr txBox="1"/>
          <p:nvPr/>
        </p:nvSpPr>
        <p:spPr>
          <a:xfrm>
            <a:off x="6812161" y="4933561"/>
            <a:ext cx="3348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Пользователь может быть и заказчиком, и исполнителем</a:t>
            </a:r>
            <a:endParaRPr b="1" i="0" sz="1800" u="none" cap="none" strike="noStrike">
              <a:solidFill>
                <a:srgbClr val="00000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204" name="Google Shape;204;p20"/>
          <p:cNvSpPr txBox="1"/>
          <p:nvPr/>
        </p:nvSpPr>
        <p:spPr>
          <a:xfrm>
            <a:off x="7749430" y="2763951"/>
            <a:ext cx="2667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Безопасная сделка – оплата после подтверждения</a:t>
            </a:r>
            <a:endParaRPr b="1" i="0" sz="1800" u="none" cap="none" strike="noStrike">
              <a:solidFill>
                <a:srgbClr val="00000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17832" y="3754669"/>
            <a:ext cx="1713124" cy="182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0" name="Google Shape;210;p21"/>
          <p:cNvCxnSpPr/>
          <p:nvPr/>
        </p:nvCxnSpPr>
        <p:spPr>
          <a:xfrm flipH="1" rot="10800000">
            <a:off x="6843689" y="1889341"/>
            <a:ext cx="1214100" cy="985800"/>
          </a:xfrm>
          <a:prstGeom prst="straightConnector1">
            <a:avLst/>
          </a:prstGeom>
          <a:noFill/>
          <a:ln cap="flat" cmpd="sng" w="9525">
            <a:solidFill>
              <a:srgbClr val="40404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11" name="Google Shape;211;p21"/>
          <p:cNvCxnSpPr/>
          <p:nvPr/>
        </p:nvCxnSpPr>
        <p:spPr>
          <a:xfrm>
            <a:off x="7106233" y="4493016"/>
            <a:ext cx="1465500" cy="570900"/>
          </a:xfrm>
          <a:prstGeom prst="straightConnector1">
            <a:avLst/>
          </a:prstGeom>
          <a:noFill/>
          <a:ln cap="flat" cmpd="sng" w="9525">
            <a:solidFill>
              <a:srgbClr val="404040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212" name="Google Shape;212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04659" y="4417910"/>
            <a:ext cx="682811" cy="6706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3" name="Google Shape;213;p21"/>
          <p:cNvCxnSpPr/>
          <p:nvPr/>
        </p:nvCxnSpPr>
        <p:spPr>
          <a:xfrm>
            <a:off x="7355910" y="3668473"/>
            <a:ext cx="1766100" cy="31200"/>
          </a:xfrm>
          <a:prstGeom prst="straightConnector1">
            <a:avLst/>
          </a:prstGeom>
          <a:noFill/>
          <a:ln cap="flat" cmpd="sng" w="28575">
            <a:solidFill>
              <a:srgbClr val="735994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214" name="Google Shape;214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22822" y="3492519"/>
            <a:ext cx="542591" cy="5243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5" name="Google Shape;215;p21"/>
          <p:cNvCxnSpPr>
            <a:stCxn id="216" idx="3"/>
            <a:endCxn id="217" idx="1"/>
          </p:cNvCxnSpPr>
          <p:nvPr/>
        </p:nvCxnSpPr>
        <p:spPr>
          <a:xfrm flipH="1" rot="10800000">
            <a:off x="1051104" y="3744697"/>
            <a:ext cx="1570800" cy="11400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18" name="Google Shape;218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71338" y="3482619"/>
            <a:ext cx="542591" cy="5243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9" name="Google Shape;219;p21"/>
          <p:cNvCxnSpPr/>
          <p:nvPr/>
        </p:nvCxnSpPr>
        <p:spPr>
          <a:xfrm flipH="1" rot="10800000">
            <a:off x="956357" y="2011537"/>
            <a:ext cx="1737000" cy="1650000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20" name="Google Shape;220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0601" y="3486099"/>
            <a:ext cx="542591" cy="524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87009" y="1561538"/>
            <a:ext cx="542591" cy="5243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2" name="Google Shape;222;p21"/>
          <p:cNvCxnSpPr/>
          <p:nvPr/>
        </p:nvCxnSpPr>
        <p:spPr>
          <a:xfrm flipH="1" rot="10800000">
            <a:off x="2983349" y="3754607"/>
            <a:ext cx="1701900" cy="1500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7" name="Google Shape;217;p21"/>
          <p:cNvSpPr txBox="1"/>
          <p:nvPr/>
        </p:nvSpPr>
        <p:spPr>
          <a:xfrm>
            <a:off x="2621888" y="3483159"/>
            <a:ext cx="402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3" name="Google Shape;223;p21"/>
          <p:cNvCxnSpPr>
            <a:stCxn id="224" idx="6"/>
            <a:endCxn id="221" idx="1"/>
          </p:cNvCxnSpPr>
          <p:nvPr/>
        </p:nvCxnSpPr>
        <p:spPr>
          <a:xfrm>
            <a:off x="1083301" y="1821938"/>
            <a:ext cx="1503600" cy="1800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5" name="Google Shape;225;p21"/>
          <p:cNvSpPr txBox="1"/>
          <p:nvPr/>
        </p:nvSpPr>
        <p:spPr>
          <a:xfrm>
            <a:off x="361592" y="451233"/>
            <a:ext cx="5778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ru-RU" sz="4800" u="none" cap="none" strike="noStrike">
                <a:solidFill>
                  <a:srgbClr val="735994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Монетизация</a:t>
            </a:r>
            <a:endParaRPr b="0" i="0" sz="4800" u="none" cap="none" strike="noStrike">
              <a:solidFill>
                <a:srgbClr val="735994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pic>
        <p:nvPicPr>
          <p:cNvPr id="226" name="Google Shape;226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94577" y="-506720"/>
            <a:ext cx="225572" cy="1810669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1"/>
          <p:cNvSpPr/>
          <p:nvPr/>
        </p:nvSpPr>
        <p:spPr>
          <a:xfrm>
            <a:off x="540601" y="1561538"/>
            <a:ext cx="542700" cy="520800"/>
          </a:xfrm>
          <a:prstGeom prst="ellipse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1"/>
          <p:cNvSpPr txBox="1"/>
          <p:nvPr/>
        </p:nvSpPr>
        <p:spPr>
          <a:xfrm>
            <a:off x="574631" y="1560329"/>
            <a:ext cx="481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1</a:t>
            </a:r>
            <a:endParaRPr b="0" i="0" sz="3200" u="none" cap="none" strike="noStrike">
              <a:solidFill>
                <a:schemeClr val="lt1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228" name="Google Shape;228;p21"/>
          <p:cNvSpPr txBox="1"/>
          <p:nvPr/>
        </p:nvSpPr>
        <p:spPr>
          <a:xfrm>
            <a:off x="2622476" y="1557595"/>
            <a:ext cx="444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2</a:t>
            </a:r>
            <a:endParaRPr b="0" i="0" sz="2800" u="none" cap="none" strike="noStrike">
              <a:solidFill>
                <a:schemeClr val="lt1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216" name="Google Shape;216;p21"/>
          <p:cNvSpPr txBox="1"/>
          <p:nvPr/>
        </p:nvSpPr>
        <p:spPr>
          <a:xfrm>
            <a:off x="569304" y="3494497"/>
            <a:ext cx="481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3</a:t>
            </a:r>
            <a:endParaRPr b="0" i="0" sz="2800" u="none" cap="none" strike="noStrike">
              <a:solidFill>
                <a:schemeClr val="lt1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229" name="Google Shape;229;p21"/>
          <p:cNvSpPr txBox="1"/>
          <p:nvPr/>
        </p:nvSpPr>
        <p:spPr>
          <a:xfrm>
            <a:off x="250051" y="2055246"/>
            <a:ext cx="1557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Заказчик публикует задание</a:t>
            </a:r>
            <a:endParaRPr b="0" i="0" sz="2000" u="none" cap="none" strike="noStrike">
              <a:solidFill>
                <a:srgbClr val="00000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230" name="Google Shape;230;p21"/>
          <p:cNvSpPr txBox="1"/>
          <p:nvPr/>
        </p:nvSpPr>
        <p:spPr>
          <a:xfrm>
            <a:off x="2693356" y="2055246"/>
            <a:ext cx="2001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Исполнитель оставляет заявки</a:t>
            </a:r>
            <a:endParaRPr b="0" i="0" sz="2000" u="none" cap="none" strike="noStrike">
              <a:solidFill>
                <a:srgbClr val="00000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231" name="Google Shape;231;p21"/>
          <p:cNvSpPr txBox="1"/>
          <p:nvPr/>
        </p:nvSpPr>
        <p:spPr>
          <a:xfrm>
            <a:off x="361592" y="4169678"/>
            <a:ext cx="1924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Заказчик вносит оплату</a:t>
            </a:r>
            <a:endParaRPr b="0" i="0" sz="2000" u="none" cap="none" strike="noStrike">
              <a:solidFill>
                <a:srgbClr val="00000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232" name="Google Shape;232;p21"/>
          <p:cNvSpPr txBox="1"/>
          <p:nvPr/>
        </p:nvSpPr>
        <p:spPr>
          <a:xfrm>
            <a:off x="2678476" y="4163749"/>
            <a:ext cx="26202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Исполнитель выполняет задание</a:t>
            </a:r>
            <a:endParaRPr b="0" i="0" sz="2000" u="none" cap="none" strike="noStrike">
              <a:solidFill>
                <a:srgbClr val="00000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233" name="Google Shape;233;p21"/>
          <p:cNvSpPr txBox="1"/>
          <p:nvPr/>
        </p:nvSpPr>
        <p:spPr>
          <a:xfrm>
            <a:off x="4586573" y="3488695"/>
            <a:ext cx="393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5</a:t>
            </a:r>
            <a:endParaRPr b="0" i="0" sz="1200" u="none" cap="none" strike="noStrike">
              <a:solidFill>
                <a:schemeClr val="lt1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234" name="Google Shape;234;p21"/>
          <p:cNvSpPr/>
          <p:nvPr/>
        </p:nvSpPr>
        <p:spPr>
          <a:xfrm>
            <a:off x="5297512" y="2833904"/>
            <a:ext cx="1921200" cy="1821600"/>
          </a:xfrm>
          <a:prstGeom prst="ellipse">
            <a:avLst/>
          </a:prstGeom>
          <a:solidFill>
            <a:srgbClr val="7359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1"/>
          <p:cNvSpPr txBox="1"/>
          <p:nvPr/>
        </p:nvSpPr>
        <p:spPr>
          <a:xfrm>
            <a:off x="5290760" y="3452903"/>
            <a:ext cx="1862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Финал</a:t>
            </a:r>
            <a:endParaRPr b="0" i="0" sz="2800" u="none" cap="none" strike="noStrike">
              <a:solidFill>
                <a:schemeClr val="lt1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236" name="Google Shape;236;p21"/>
          <p:cNvSpPr/>
          <p:nvPr/>
        </p:nvSpPr>
        <p:spPr>
          <a:xfrm rot="-864603">
            <a:off x="5124455" y="2658025"/>
            <a:ext cx="2174718" cy="2302999"/>
          </a:xfrm>
          <a:prstGeom prst="arc">
            <a:avLst>
              <a:gd fmla="val 17379725" name="adj1"/>
              <a:gd fmla="val 3049275" name="adj2"/>
            </a:avLst>
          </a:prstGeom>
          <a:noFill/>
          <a:ln cap="flat" cmpd="sng" w="9525">
            <a:solidFill>
              <a:srgbClr val="404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1"/>
          <p:cNvSpPr/>
          <p:nvPr/>
        </p:nvSpPr>
        <p:spPr>
          <a:xfrm>
            <a:off x="7232249" y="3607222"/>
            <a:ext cx="123600" cy="108600"/>
          </a:xfrm>
          <a:prstGeom prst="ellipse">
            <a:avLst/>
          </a:prstGeom>
          <a:solidFill>
            <a:srgbClr val="7359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1"/>
          <p:cNvSpPr/>
          <p:nvPr/>
        </p:nvSpPr>
        <p:spPr>
          <a:xfrm>
            <a:off x="6820829" y="2867433"/>
            <a:ext cx="45600" cy="45600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082393" y="4475065"/>
            <a:ext cx="48772" cy="42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88861" y="2656628"/>
            <a:ext cx="48772" cy="42676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1"/>
          <p:cNvSpPr/>
          <p:nvPr/>
        </p:nvSpPr>
        <p:spPr>
          <a:xfrm>
            <a:off x="7691756" y="3203177"/>
            <a:ext cx="1008300" cy="960600"/>
          </a:xfrm>
          <a:prstGeom prst="ellipse">
            <a:avLst/>
          </a:prstGeom>
          <a:solidFill>
            <a:srgbClr val="7359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21"/>
          <p:cNvSpPr txBox="1"/>
          <p:nvPr/>
        </p:nvSpPr>
        <p:spPr>
          <a:xfrm>
            <a:off x="7836491" y="3267965"/>
            <a:ext cx="5067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ru-RU" sz="4800" u="none" cap="none" strike="noStrike">
                <a:solidFill>
                  <a:schemeClr val="lt1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%</a:t>
            </a:r>
            <a:endParaRPr b="0" i="0" sz="4800" u="none" cap="none" strike="noStrike">
              <a:solidFill>
                <a:schemeClr val="lt1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243" name="Google Shape;243;p21"/>
          <p:cNvSpPr/>
          <p:nvPr/>
        </p:nvSpPr>
        <p:spPr>
          <a:xfrm>
            <a:off x="9184903" y="2983791"/>
            <a:ext cx="1410000" cy="1399200"/>
          </a:xfrm>
          <a:prstGeom prst="ellipse">
            <a:avLst/>
          </a:prstGeom>
          <a:solidFill>
            <a:srgbClr val="7359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21"/>
          <p:cNvSpPr txBox="1"/>
          <p:nvPr/>
        </p:nvSpPr>
        <p:spPr>
          <a:xfrm>
            <a:off x="9351492" y="3421853"/>
            <a:ext cx="107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iTop</a:t>
            </a:r>
            <a:endParaRPr b="0" i="0" sz="2800" u="none" cap="none" strike="noStrike">
              <a:solidFill>
                <a:schemeClr val="lt1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245" name="Google Shape;245;p21"/>
          <p:cNvSpPr/>
          <p:nvPr/>
        </p:nvSpPr>
        <p:spPr>
          <a:xfrm>
            <a:off x="7074858" y="2119058"/>
            <a:ext cx="679500" cy="670200"/>
          </a:xfrm>
          <a:prstGeom prst="ellipse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1"/>
          <p:cNvSpPr txBox="1"/>
          <p:nvPr/>
        </p:nvSpPr>
        <p:spPr>
          <a:xfrm>
            <a:off x="8571871" y="4953425"/>
            <a:ext cx="206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Исполнитель</a:t>
            </a:r>
            <a:endParaRPr b="0" i="0" sz="2000" u="none" cap="none" strike="noStrike">
              <a:solidFill>
                <a:srgbClr val="00000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247" name="Google Shape;247;p21"/>
          <p:cNvSpPr txBox="1"/>
          <p:nvPr/>
        </p:nvSpPr>
        <p:spPr>
          <a:xfrm>
            <a:off x="8093138" y="1676552"/>
            <a:ext cx="141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Заказчик</a:t>
            </a:r>
            <a:endParaRPr b="0" i="0" sz="2000" u="none" cap="none" strike="noStrike">
              <a:solidFill>
                <a:srgbClr val="000000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pic>
        <p:nvPicPr>
          <p:cNvPr id="248" name="Google Shape;248;p2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467877" y="4403460"/>
            <a:ext cx="737227" cy="73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024059" y="2069689"/>
            <a:ext cx="780627" cy="780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2"/>
          <p:cNvSpPr txBox="1"/>
          <p:nvPr/>
        </p:nvSpPr>
        <p:spPr>
          <a:xfrm rot="2157">
            <a:off x="10119743" y="5601879"/>
            <a:ext cx="4782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 ExtraBold"/>
              <a:buNone/>
            </a:pPr>
            <a:r>
              <a:rPr b="0" i="0" lang="ru-RU" sz="10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8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55" name="Google Shape;255;p22"/>
          <p:cNvSpPr txBox="1"/>
          <p:nvPr/>
        </p:nvSpPr>
        <p:spPr>
          <a:xfrm>
            <a:off x="163985" y="287682"/>
            <a:ext cx="10349700" cy="4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57A15"/>
              </a:buClr>
              <a:buSzPts val="2000"/>
              <a:buFont typeface="Montserrat"/>
              <a:buNone/>
            </a:pPr>
            <a:r>
              <a:rPr b="1" i="0" lang="ru-RU" sz="2000" u="none" cap="none" strike="noStrike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Финансовые показатели проекта</a:t>
            </a:r>
            <a:endParaRPr b="1" i="0" sz="2000" u="none" cap="none" strike="noStrike">
              <a:solidFill>
                <a:srgbClr val="99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56" name="Google Shape;256;p22"/>
          <p:cNvGraphicFramePr/>
          <p:nvPr/>
        </p:nvGraphicFramePr>
        <p:xfrm>
          <a:off x="261280" y="109125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{066A21F9-D583-4666-B64B-5FC3ABBB51C5}</a:tableStyleId>
              </a:tblPr>
              <a:tblGrid>
                <a:gridCol w="2358950"/>
                <a:gridCol w="1003800"/>
                <a:gridCol w="1003800"/>
                <a:gridCol w="1003800"/>
              </a:tblGrid>
              <a:tr h="274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i="1" sz="1200" u="none" cap="none" strike="noStrike">
                        <a:solidFill>
                          <a:srgbClr val="24406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75000" marL="750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44061"/>
                        </a:buClr>
                        <a:buSzPts val="1200"/>
                        <a:buFont typeface="Montserrat"/>
                        <a:buNone/>
                      </a:pPr>
                      <a:r>
                        <a:rPr lang="ru-RU" sz="1200" u="none" cap="none" strike="noStrike">
                          <a:solidFill>
                            <a:srgbClr val="24406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2024</a:t>
                      </a:r>
                      <a:endParaRPr sz="1200" u="none" cap="none" strike="noStrike">
                        <a:solidFill>
                          <a:srgbClr val="24406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75000" marL="750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44061"/>
                        </a:buClr>
                        <a:buSzPts val="1200"/>
                        <a:buFont typeface="Montserrat"/>
                        <a:buNone/>
                      </a:pPr>
                      <a:r>
                        <a:rPr lang="ru-RU" sz="1200" u="none" cap="none" strike="noStrike">
                          <a:solidFill>
                            <a:srgbClr val="24406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2025</a:t>
                      </a:r>
                      <a:endParaRPr sz="1200" u="none" cap="none" strike="noStrike">
                        <a:solidFill>
                          <a:srgbClr val="24406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75000" marL="750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44061"/>
                        </a:buClr>
                        <a:buSzPts val="1200"/>
                        <a:buFont typeface="Montserrat"/>
                        <a:buNone/>
                      </a:pPr>
                      <a:r>
                        <a:rPr lang="ru-RU" sz="1200" u="none" cap="none" strike="noStrike">
                          <a:solidFill>
                            <a:srgbClr val="24406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2026</a:t>
                      </a:r>
                      <a:endParaRPr sz="1200" u="none" cap="none" strike="noStrike">
                        <a:solidFill>
                          <a:srgbClr val="24406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75000" marL="750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E7CC3"/>
                    </a:solidFill>
                  </a:tcPr>
                </a:tc>
              </a:tr>
              <a:tr h="274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44061"/>
                        </a:buClr>
                        <a:buSzPts val="1000"/>
                        <a:buFont typeface="Times New Roman"/>
                        <a:buNone/>
                      </a:pPr>
                      <a:r>
                        <a:rPr lang="ru-RU" sz="1000" u="none" cap="none" strike="noStrike">
                          <a:solidFill>
                            <a:srgbClr val="24406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Объем продаж, ед.</a:t>
                      </a:r>
                      <a:endParaRPr sz="1000" u="none" cap="none" strike="noStrike">
                        <a:solidFill>
                          <a:srgbClr val="24406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5000" marL="750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rgbClr val="24406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24000</a:t>
                      </a:r>
                      <a:endParaRPr sz="1000" u="none" cap="none" strike="noStrike">
                        <a:solidFill>
                          <a:srgbClr val="24406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5000" marL="750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rgbClr val="24406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360000</a:t>
                      </a:r>
                      <a:endParaRPr sz="1000" u="none" cap="none" strike="noStrike">
                        <a:solidFill>
                          <a:srgbClr val="24406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5000" marL="750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rgbClr val="24406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960000</a:t>
                      </a:r>
                      <a:endParaRPr sz="1000" u="none" cap="none" strike="noStrike">
                        <a:solidFill>
                          <a:srgbClr val="24406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5000" marL="750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7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44061"/>
                        </a:buClr>
                        <a:buSzPts val="1000"/>
                        <a:buFont typeface="Times New Roman"/>
                        <a:buNone/>
                      </a:pPr>
                      <a:r>
                        <a:rPr lang="ru-RU" sz="1000" u="none" cap="none" strike="noStrike">
                          <a:solidFill>
                            <a:srgbClr val="24406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Количество клиентов</a:t>
                      </a:r>
                      <a:endParaRPr sz="1000" u="none" cap="none" strike="noStrike">
                        <a:solidFill>
                          <a:srgbClr val="24406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5000" marL="750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rgbClr val="24406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200</a:t>
                      </a:r>
                      <a:endParaRPr sz="1000" u="none" cap="none" strike="noStrike">
                        <a:solidFill>
                          <a:srgbClr val="24406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5000" marL="750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rgbClr val="24406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3000</a:t>
                      </a:r>
                      <a:endParaRPr sz="1000" u="none" cap="none" strike="noStrike">
                        <a:solidFill>
                          <a:srgbClr val="24406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5000" marL="750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rgbClr val="24406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8000</a:t>
                      </a:r>
                      <a:endParaRPr sz="1000" u="none" cap="none" strike="noStrike">
                        <a:solidFill>
                          <a:srgbClr val="24406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5000" marL="750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7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44061"/>
                        </a:buClr>
                        <a:buSzPts val="1000"/>
                        <a:buFont typeface="Times New Roman"/>
                        <a:buNone/>
                      </a:pPr>
                      <a:r>
                        <a:rPr lang="ru-RU" sz="1000" u="none" cap="none" strike="noStrike">
                          <a:solidFill>
                            <a:srgbClr val="24406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Средний чек, руб</a:t>
                      </a:r>
                      <a:endParaRPr sz="1000" u="none" cap="none" strike="noStrike">
                        <a:solidFill>
                          <a:srgbClr val="24406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5000" marL="750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rgbClr val="24406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2300</a:t>
                      </a:r>
                      <a:endParaRPr sz="1000" u="none" cap="none" strike="noStrike">
                        <a:solidFill>
                          <a:srgbClr val="24406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5000" marL="750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rgbClr val="24406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3000</a:t>
                      </a:r>
                      <a:endParaRPr sz="1000" u="none" cap="none" strike="noStrike">
                        <a:solidFill>
                          <a:srgbClr val="24406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5000" marL="750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rgbClr val="24406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4000</a:t>
                      </a:r>
                      <a:endParaRPr sz="1000" u="none" cap="none" strike="noStrike">
                        <a:solidFill>
                          <a:srgbClr val="24406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5000" marL="750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rgbClr val="24406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5000" marL="750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rgbClr val="24406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5000" marL="750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rgbClr val="24406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5000" marL="750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rgbClr val="24406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5000" marL="750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44061"/>
                        </a:buClr>
                        <a:buSzPts val="1000"/>
                        <a:buFont typeface="Times New Roman"/>
                        <a:buNone/>
                      </a:pPr>
                      <a:r>
                        <a:rPr lang="ru-RU" sz="1000" u="none" cap="none" strike="noStrike">
                          <a:solidFill>
                            <a:srgbClr val="24406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Выручка, тыс. руб.</a:t>
                      </a:r>
                      <a:endParaRPr sz="1600" u="none" cap="none" strike="noStrike"/>
                    </a:p>
                  </a:txBody>
                  <a:tcPr marT="0" marB="0" marR="75000" marL="750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rgbClr val="24406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55200</a:t>
                      </a:r>
                      <a:endParaRPr sz="1000" u="none" cap="none" strike="noStrike">
                        <a:solidFill>
                          <a:srgbClr val="24406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5000" marL="750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rgbClr val="24406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1080000</a:t>
                      </a:r>
                      <a:endParaRPr sz="1000" u="none" cap="none" strike="noStrike">
                        <a:solidFill>
                          <a:srgbClr val="24406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5000" marL="750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rgbClr val="24406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3840000</a:t>
                      </a:r>
                      <a:endParaRPr sz="1000" u="none" cap="none" strike="noStrike">
                        <a:solidFill>
                          <a:srgbClr val="24406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5000" marL="750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rgbClr val="24406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5000" marL="750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rgbClr val="24406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5000" marL="750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rgbClr val="24406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5000" marL="750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rgbClr val="24406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5000" marL="750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44061"/>
                        </a:buClr>
                        <a:buSzPts val="1000"/>
                        <a:buFont typeface="Times New Roman"/>
                        <a:buNone/>
                      </a:pPr>
                      <a:r>
                        <a:rPr lang="ru-RU" sz="1000" u="none" cap="none" strike="noStrike">
                          <a:solidFill>
                            <a:srgbClr val="24406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Расходы, тыс. руб., в т.ч.:</a:t>
                      </a:r>
                      <a:endParaRPr sz="1000" u="none" cap="none" strike="noStrike">
                        <a:solidFill>
                          <a:srgbClr val="24406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5000" marL="750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rgbClr val="24406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3725</a:t>
                      </a:r>
                      <a:endParaRPr sz="1000" u="none" cap="none" strike="noStrike">
                        <a:solidFill>
                          <a:srgbClr val="24406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5000" marL="750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rgbClr val="24406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12005</a:t>
                      </a:r>
                      <a:endParaRPr sz="1000" u="none" cap="none" strike="noStrike">
                        <a:solidFill>
                          <a:srgbClr val="24406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5000" marL="750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rgbClr val="24406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15365</a:t>
                      </a:r>
                      <a:endParaRPr sz="1000" u="none" cap="none" strike="noStrike">
                        <a:solidFill>
                          <a:srgbClr val="24406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5000" marL="750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100">
                <a:tc>
                  <a:txBody>
                    <a:bodyPr/>
                    <a:lstStyle/>
                    <a:p>
                      <a:pPr indent="127000" lvl="8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44061"/>
                        </a:buClr>
                        <a:buSzPts val="1000"/>
                        <a:buFont typeface="Times New Roman"/>
                        <a:buNone/>
                      </a:pPr>
                      <a:r>
                        <a:rPr lang="ru-RU" sz="1000" u="none" cap="none" strike="noStrike">
                          <a:solidFill>
                            <a:srgbClr val="24406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Переменные, тыс. руб.</a:t>
                      </a:r>
                      <a:endParaRPr sz="1600" u="none" cap="none" strike="noStrike"/>
                    </a:p>
                  </a:txBody>
                  <a:tcPr marT="0" marB="0" marR="75000" marL="750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rgbClr val="24406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2060</a:t>
                      </a:r>
                      <a:endParaRPr sz="1000" u="none" cap="none" strike="noStrike">
                        <a:solidFill>
                          <a:srgbClr val="24406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5000" marL="750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rgbClr val="24406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7925</a:t>
                      </a:r>
                      <a:endParaRPr sz="1000" u="none" cap="none" strike="noStrike">
                        <a:solidFill>
                          <a:srgbClr val="24406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5000" marL="750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rgbClr val="24406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8645</a:t>
                      </a:r>
                      <a:endParaRPr sz="1000" u="none" cap="none" strike="noStrike">
                        <a:solidFill>
                          <a:srgbClr val="24406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5000" marL="750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100">
                <a:tc>
                  <a:txBody>
                    <a:bodyPr/>
                    <a:lstStyle/>
                    <a:p>
                      <a:pPr indent="127000" lvl="6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44061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ru-RU" sz="1000" u="none" cap="none" strike="noStrike">
                          <a:solidFill>
                            <a:srgbClr val="24406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Постоянные, тыс. руб.</a:t>
                      </a:r>
                      <a:endParaRPr sz="1600" u="none" cap="none" strike="noStrike"/>
                    </a:p>
                  </a:txBody>
                  <a:tcPr marT="0" marB="0" marR="75000" marL="750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rgbClr val="24406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1665</a:t>
                      </a:r>
                      <a:endParaRPr sz="1000" u="none" cap="none" strike="noStrike">
                        <a:solidFill>
                          <a:srgbClr val="24406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5000" marL="750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rgbClr val="24406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4080</a:t>
                      </a:r>
                      <a:endParaRPr sz="1000" u="none" cap="none" strike="noStrike">
                        <a:solidFill>
                          <a:srgbClr val="24406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5000" marL="750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rgbClr val="24406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6720</a:t>
                      </a:r>
                      <a:endParaRPr sz="1000" u="none" cap="none" strike="noStrike">
                        <a:solidFill>
                          <a:srgbClr val="24406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5000" marL="750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rgbClr val="24406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5000" marL="750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rgbClr val="24406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5000" marL="750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rgbClr val="24406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5000" marL="750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rgbClr val="24406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5000" marL="750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2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44061"/>
                        </a:buClr>
                        <a:buSzPts val="1000"/>
                        <a:buFont typeface="Times New Roman"/>
                        <a:buNone/>
                      </a:pPr>
                      <a:r>
                        <a:rPr lang="ru-RU" sz="1000" u="none" cap="none" strike="noStrike">
                          <a:solidFill>
                            <a:srgbClr val="24406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Операционная прибыль, тыс. руб.</a:t>
                      </a:r>
                      <a:endParaRPr sz="1600" u="none" cap="none" strike="noStrike"/>
                    </a:p>
                  </a:txBody>
                  <a:tcPr marT="0" marB="0" marR="75000" marL="750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rgbClr val="24406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-965</a:t>
                      </a:r>
                      <a:endParaRPr sz="1000" u="none" cap="none" strike="noStrike">
                        <a:solidFill>
                          <a:srgbClr val="24406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5000" marL="750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rgbClr val="24406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41995</a:t>
                      </a:r>
                      <a:endParaRPr sz="1000" u="none" cap="none" strike="noStrike">
                        <a:solidFill>
                          <a:srgbClr val="24406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5000" marL="750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rgbClr val="24406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253435</a:t>
                      </a:r>
                      <a:endParaRPr sz="1000" u="none" cap="none" strike="noStrike">
                        <a:solidFill>
                          <a:srgbClr val="24406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5000" marL="750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44061"/>
                        </a:buClr>
                        <a:buSzPts val="1000"/>
                        <a:buFont typeface="Times New Roman"/>
                        <a:buNone/>
                      </a:pPr>
                      <a:r>
                        <a:rPr lang="ru-RU" sz="1000" u="none" cap="none" strike="noStrike">
                          <a:solidFill>
                            <a:srgbClr val="24406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Маржа, % </a:t>
                      </a:r>
                      <a:endParaRPr sz="1000" u="none" cap="none" strike="noStrike">
                        <a:solidFill>
                          <a:srgbClr val="24406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5000" marL="750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rgbClr val="24406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000" u="none" cap="none" strike="noStrike">
                        <a:solidFill>
                          <a:srgbClr val="24406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5000" marL="750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rgbClr val="24406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000" u="none" cap="none" strike="noStrike">
                        <a:solidFill>
                          <a:srgbClr val="24406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5000" marL="750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rgbClr val="24406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000" u="none" cap="none" strike="noStrike">
                        <a:solidFill>
                          <a:srgbClr val="24406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5000" marL="750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E7CC3"/>
                    </a:solidFill>
                  </a:tcPr>
                </a:tc>
              </a:tr>
              <a:tr h="274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rgbClr val="24406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5000" marL="750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rgbClr val="24406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5000" marL="750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rgbClr val="24406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5000" marL="750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rgbClr val="24406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5000" marL="750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44061"/>
                        </a:buClr>
                        <a:buSzPts val="1000"/>
                        <a:buFont typeface="Times New Roman"/>
                        <a:buNone/>
                      </a:pPr>
                      <a:r>
                        <a:rPr lang="ru-RU" sz="1000" u="none" cap="none" strike="noStrike">
                          <a:solidFill>
                            <a:srgbClr val="24406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Активы, тыс.руб.</a:t>
                      </a:r>
                      <a:endParaRPr sz="1000" u="none" cap="none" strike="noStrike">
                        <a:solidFill>
                          <a:srgbClr val="24406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5000" marL="750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rgbClr val="24406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4000</a:t>
                      </a:r>
                      <a:endParaRPr sz="1000" u="none" cap="none" strike="noStrike">
                        <a:solidFill>
                          <a:srgbClr val="24406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5000" marL="750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rgbClr val="24406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19000</a:t>
                      </a:r>
                      <a:endParaRPr sz="1000" u="none" cap="none" strike="noStrike">
                        <a:solidFill>
                          <a:srgbClr val="24406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5000" marL="750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rgbClr val="24406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26000</a:t>
                      </a:r>
                      <a:endParaRPr sz="1000" u="none" cap="none" strike="noStrike">
                        <a:solidFill>
                          <a:srgbClr val="24406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5000" marL="750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44061"/>
                        </a:buClr>
                        <a:buSzPts val="1000"/>
                        <a:buFont typeface="Times New Roman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rgbClr val="24406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5000" marL="750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rgbClr val="24406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5000" marL="750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rgbClr val="24406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5000" marL="750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rgbClr val="24406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5000" marL="75000" anchor="ctr">
                    <a:lnL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BCB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57" name="Google Shape;257;p22"/>
          <p:cNvSpPr/>
          <p:nvPr/>
        </p:nvSpPr>
        <p:spPr>
          <a:xfrm>
            <a:off x="5827170" y="686032"/>
            <a:ext cx="3632776" cy="2240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Google Shape;25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6950" y="3035976"/>
            <a:ext cx="4481836" cy="2763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2"/>
          <p:cNvSpPr txBox="1"/>
          <p:nvPr/>
        </p:nvSpPr>
        <p:spPr>
          <a:xfrm>
            <a:off x="6979571" y="2213679"/>
            <a:ext cx="8813100" cy="8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СРОК ОКУПАЕМОСТИ 3 года</a:t>
            </a:r>
            <a:endParaRPr b="0" i="0" sz="1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sng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