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7" r:id="rId4"/>
    <p:sldId id="287" r:id="rId5"/>
    <p:sldId id="261" r:id="rId6"/>
    <p:sldId id="267" r:id="rId7"/>
    <p:sldId id="286" r:id="rId8"/>
    <p:sldId id="260" r:id="rId9"/>
    <p:sldId id="288" r:id="rId10"/>
    <p:sldId id="289" r:id="rId11"/>
    <p:sldId id="290" r:id="rId12"/>
    <p:sldId id="291" r:id="rId13"/>
    <p:sldId id="292" r:id="rId14"/>
    <p:sldId id="259" r:id="rId15"/>
  </p:sldIdLst>
  <p:sldSz cx="12192000" cy="6858000"/>
  <p:notesSz cx="6858000" cy="9144000"/>
  <p:embeddedFontLst>
    <p:embeddedFont>
      <p:font typeface="Bahnschrift SemiCondensed" pitchFamily="34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ok Antiqua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01361C-15EC-4D89-A226-207C5DBF092E}" type="datetimeFigureOut">
              <a:rPr lang="ru-RU"/>
              <a:pPr>
                <a:defRPr/>
              </a:pPr>
              <a:t>07.07.2022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C8A77B-7C17-461A-A03A-B0E94F036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1A673D-AAAE-4245-9EBF-48CD39B88ED5}" type="datetimeFigureOut">
              <a:rPr lang="ru-RU"/>
              <a:pPr>
                <a:defRPr/>
              </a:pPr>
              <a:t>07.07.2022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2C0D72-3D0E-4339-AE65-E942BF027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1608138" y="590550"/>
            <a:ext cx="8975725" cy="5133975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: фигура 18">
            <a:extLst>
              <a:ext uri="{FF2B5EF4-FFF2-40B4-BE49-F238E27FC236}"/>
            </a:extLst>
          </p:cNvPr>
          <p:cNvSpPr/>
          <p:nvPr userDrawn="1"/>
        </p:nvSpPr>
        <p:spPr>
          <a:xfrm>
            <a:off x="1608138" y="590550"/>
            <a:ext cx="8975725" cy="5133975"/>
          </a:xfrm>
          <a:custGeom>
            <a:avLst/>
            <a:gdLst>
              <a:gd name="connsiteX0" fmla="*/ 0 w 2521132"/>
              <a:gd name="connsiteY0" fmla="*/ 1565932 h 1655762"/>
              <a:gd name="connsiteX1" fmla="*/ 2521132 w 2521132"/>
              <a:gd name="connsiteY1" fmla="*/ 1565932 h 1655762"/>
              <a:gd name="connsiteX2" fmla="*/ 2521132 w 2521132"/>
              <a:gd name="connsiteY2" fmla="*/ 1655762 h 1655762"/>
              <a:gd name="connsiteX3" fmla="*/ 0 w 2521132"/>
              <a:gd name="connsiteY3" fmla="*/ 1655762 h 1655762"/>
              <a:gd name="connsiteX4" fmla="*/ 0 w 2521132"/>
              <a:gd name="connsiteY4" fmla="*/ 0 h 1655762"/>
              <a:gd name="connsiteX5" fmla="*/ 2521132 w 2521132"/>
              <a:gd name="connsiteY5" fmla="*/ 0 h 1655762"/>
              <a:gd name="connsiteX6" fmla="*/ 2521132 w 2521132"/>
              <a:gd name="connsiteY6" fmla="*/ 89829 h 1655762"/>
              <a:gd name="connsiteX7" fmla="*/ 0 w 2521132"/>
              <a:gd name="connsiteY7" fmla="*/ 89829 h 16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32" h="1655762">
                <a:moveTo>
                  <a:pt x="0" y="1565932"/>
                </a:moveTo>
                <a:lnTo>
                  <a:pt x="2521132" y="1565932"/>
                </a:lnTo>
                <a:lnTo>
                  <a:pt x="2521132" y="1655762"/>
                </a:lnTo>
                <a:lnTo>
                  <a:pt x="0" y="1655762"/>
                </a:lnTo>
                <a:close/>
                <a:moveTo>
                  <a:pt x="0" y="0"/>
                </a:moveTo>
                <a:lnTo>
                  <a:pt x="2521132" y="0"/>
                </a:lnTo>
                <a:lnTo>
                  <a:pt x="2521132" y="89829"/>
                </a:lnTo>
                <a:lnTo>
                  <a:pt x="0" y="89829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257425" y="3535363"/>
            <a:ext cx="7677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: фигура 12">
            <a:extLst>
              <a:ext uri="{FF2B5EF4-FFF2-40B4-BE49-F238E27FC236}"/>
            </a:extLst>
          </p:cNvPr>
          <p:cNvSpPr/>
          <p:nvPr userDrawn="1"/>
        </p:nvSpPr>
        <p:spPr>
          <a:xfrm>
            <a:off x="1608138" y="590550"/>
            <a:ext cx="8975725" cy="5133975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F0377A2-F662-49F0-A32E-69EDB856F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6" y="1316659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654" y="2367616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0C96-CE42-4566-9E91-2ED7B8935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6" y="1316659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654" y="1316658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3" y="5679491"/>
            <a:ext cx="5729145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B7C8-9291-4AAA-9FF7-4A25B40188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5729145" cy="535298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60A5-09ED-487C-9DC2-A2341A36C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5729145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4" y="2367616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AFA2-989F-4548-9637-D33B22894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5679492"/>
            <a:ext cx="5729145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7FFD-E02B-4EFC-A642-2F4BA32E1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8522-0580-47AC-9DF5-F162719015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75" y="1316658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7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11131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1E8B-7CC0-40FE-B2DE-72F7A2979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6" y="4659801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66" y="4655714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75" y="1316658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7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11131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11119" y="4655713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6454-E8F1-4C13-93B1-386C600064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11103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5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66" y="2360636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11110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A226-24D3-42CA-A76D-A4FC202E4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6" y="4659801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75" y="1316658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11131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11119" y="4655713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698-69F1-4933-8538-B02C9D5D2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686" y="1316659"/>
            <a:ext cx="11839112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DCB8-B240-4757-8FD1-3CFC28491F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6" y="4659801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66" y="4655714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75" y="1316658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7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48CA-37FD-49F1-951C-4907B41B4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66" y="4655714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7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11131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11119" y="4655713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2924-722E-4CEB-88B6-11D1FFA37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11103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66" y="2360636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11110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DC94-F44C-43F7-83F5-D613CF7B6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5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66" y="2360636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CA32-2F9A-4416-82B9-37934BECB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11103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5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11110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CE56-0506-4582-BC8C-DE39A6DF4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6" y="4659801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75" y="1316658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43A1-0CBB-43CD-B9C1-E6FEF82E4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11131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11119" y="4655713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C078-3CF9-4FB6-9175-13EDA35D7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66" y="4655714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7" y="1316658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8ED0-DC1F-4A5E-AC58-FE5AF8F99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3750221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66" y="2360636"/>
            <a:ext cx="3750220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D796-B203-4506-8EBC-BF6C0108B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11103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11110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AD6F-8FFF-4F23-A332-413E2191E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60"/>
            <a:ext cx="11839112" cy="535298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7E90-614C-4DED-8C98-F57EC2581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575" y="1316658"/>
            <a:ext cx="3750224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6"/>
            <a:ext cx="3750224" cy="328522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553E-6BFF-48B3-BC23-7DD128E55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658D-C00E-4A01-BC4A-B63AA34AD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01376" y="1317612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71C2-501B-4C11-BE6A-F31DEE665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7804421" cy="535298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5091" y="1316658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2E06-8E28-4E80-A74A-B04F4721D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1376" y="1316658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9BA6-5C3E-4F3A-8D2E-092EBE174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6" y="1316659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149F-A61E-46E8-A694-E4866C6C9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01376" y="1317612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1782-D068-4155-80CF-ADD293AA0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7026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A9E2-CABD-4E36-ACA8-780D6FA16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1376" y="1316658"/>
            <a:ext cx="7804421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205C-453A-4B27-B047-B9AF4DDBD0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CD37-0903-4FDB-B694-A5BBB97E1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BE12-81A7-456E-A24C-8814F51EE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13919" y="39884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13920" y="1316657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55580" y="131209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EEFE-F364-4BF3-B22B-EC2D1D4CB9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55580" y="131209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D077-7CEB-4EDF-99A1-EBF7504B71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55580" y="131209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13919" y="39884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13920" y="1316657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75BF-E0BA-4127-ACEE-6C668E99B0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0645" y="1316657"/>
            <a:ext cx="3730708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AF35-360F-4FA6-B06C-5194BAEB3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13919" y="39884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13920" y="1316657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686" y="1316659"/>
            <a:ext cx="3750219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CD1E-A86A-4E11-8879-C087DB3EA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13919" y="39884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13920" y="1316657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241638" y="3988408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241639" y="1316659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66685" y="3987455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66686" y="1315706"/>
            <a:ext cx="3764159" cy="220504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EA14-E58A-4C70-820A-42058AB7F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6" y="1316659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ACCB-F36E-49FB-ACFA-443E9C2D2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6654" y="1316657"/>
            <a:ext cx="5729145" cy="535298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5729145" cy="535298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1417-CBBA-4B90-B304-0ADC6A67E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4" y="1316658"/>
            <a:ext cx="5729145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1316658"/>
            <a:ext cx="5729145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654" y="2367616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4" y="2367616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BDB9-C276-48FC-8235-47EDF374C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654" y="1316658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6686" y="1316658"/>
            <a:ext cx="5729145" cy="430202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653" y="5679491"/>
            <a:ext cx="5729145" cy="99014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5" y="5679492"/>
            <a:ext cx="5729145" cy="9901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398A-43CF-4036-ABCF-6812420F3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33769"/>
            <a:ext cx="11839113" cy="1008546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6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6654" y="1316659"/>
            <a:ext cx="5729145" cy="535297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6" y="1316659"/>
            <a:ext cx="5729145" cy="5352613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92F-F54A-4A50-8991-25B2B4B07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82550"/>
            <a:ext cx="625475" cy="43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  <a:cs typeface="+mn-cs"/>
              </a:defRPr>
            </a:lvl1pPr>
          </a:lstStyle>
          <a:p>
            <a:pPr>
              <a:defRPr/>
            </a:pPr>
            <a:fld id="{6BE94AE1-4432-49DF-B9C1-233A15FB1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4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ahnschrift SemiCondensed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nvkuzina@mail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eiNcoNR1-ak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nta.ru/articles/2010/12/07/concords/" TargetMode="Externa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disaster.ru/cvr.php?id=16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-iac.org/upload/iblock/ab7/report_a6-fdn_rus.pdf" TargetMode="External"/><Relationship Id="rId2" Type="http://schemas.openxmlformats.org/officeDocument/2006/relationships/hyperlink" Target="https://mak-iac.org/rassledovaniya/boing-737-800-a6-fdn-19-03-2016/" TargetMode="Externa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i.ru/watch/air-crash-investigation/411841" TargetMode="External"/><Relationship Id="rId2" Type="http://schemas.openxmlformats.org/officeDocument/2006/relationships/hyperlink" Target="https://www.natgeotv.com/ru/shows/natgeo/air-crash-investiga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vi.ru/watch/air-crash-investigation/411842" TargetMode="Externa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215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s://ic.pics.livejournal.com/teachron/67407322/3251921/3251921_9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3011488"/>
            <a:ext cx="69040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25" y="1133475"/>
            <a:ext cx="7677150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Катастрофы на транспорте в XX-XXI веке Автоматизация процессов управления и человеческий фактор: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3533775"/>
            <a:ext cx="7677150" cy="1655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методы могут  повысить безопасность?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3550" y="146050"/>
            <a:ext cx="1568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2288" y="4452938"/>
            <a:ext cx="76073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Государственного задания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исследования проблем безопасности РАН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на плановый период 2022 и 2023 годы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(НИР 0006-2021-0005).</a:t>
            </a:r>
          </a:p>
        </p:txBody>
      </p:sp>
      <p:sp>
        <p:nvSpPr>
          <p:cNvPr id="3080" name="Прямоугольник 5"/>
          <p:cNvSpPr>
            <a:spLocks noChangeArrowheads="1"/>
          </p:cNvSpPr>
          <p:nvPr/>
        </p:nvSpPr>
        <p:spPr bwMode="auto">
          <a:xfrm>
            <a:off x="7305675" y="5778500"/>
            <a:ext cx="469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вед.н.с. ЦИПБ РАН, доцент 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Н.В. Кузина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4"/>
          </p:nvPr>
        </p:nvSpPr>
        <p:spPr>
          <a:xfrm>
            <a:off x="166688" y="1104900"/>
            <a:ext cx="11642725" cy="5564188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Самолёт выполнял рейс S75220 из Магадана в Новосибирск. На борту находились 199 пассажиров и пять членов экипажа. Вскоре после взлёта экипаж отметил сильное обледенение самолёта, произошёл отказ приборов указателей скорости и высоты. Самолёт стал крениться и быстро терять высоту: примерно за 10 секунд борт потерял 2 700 м высоты. Самолёт удалось стабилизировать в небе над Якутией, после чего экипаж принял решение совершить посадку в Иркутске. 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Расследование обстоятельств и причин авиационного инцидента проводится силами центрального аппарата </a:t>
            </a:r>
            <a:r>
              <a:rPr lang="ru-RU" sz="1400" dirty="0" err="1" smtClean="0"/>
              <a:t>Росавиации</a:t>
            </a:r>
            <a:r>
              <a:rPr lang="ru-RU" sz="1400" dirty="0" smtClean="0"/>
              <a:t>, председатель комиссии по расследованию — начальник Управления инспекции по безопасности полётов </a:t>
            </a:r>
            <a:r>
              <a:rPr lang="ru-RU" sz="1400" dirty="0" err="1" smtClean="0"/>
              <a:t>Росавиации</a:t>
            </a:r>
            <a:r>
              <a:rPr lang="ru-RU" sz="1400" dirty="0" smtClean="0"/>
              <a:t> </a:t>
            </a:r>
            <a:r>
              <a:rPr lang="ru-RU" sz="1400" dirty="0" err="1" smtClean="0"/>
              <a:t>Анвар</a:t>
            </a:r>
            <a:r>
              <a:rPr lang="ru-RU" sz="1400" dirty="0" smtClean="0"/>
              <a:t> </a:t>
            </a:r>
            <a:r>
              <a:rPr lang="ru-RU" sz="1400" dirty="0" err="1" smtClean="0"/>
              <a:t>Шайкамалов</a:t>
            </a:r>
            <a:r>
              <a:rPr lang="ru-RU" sz="1400" dirty="0" smtClean="0"/>
              <a:t>. По факту инцидента возбуждено уголовное дело по признакам состава преступления, предусмотренного ч. 1 ст. 238 УК РФ («Оказание услуг, не отвечающих требованиям безопасности»). Экипаж отстранён от полётов на время расследования. В качестве классического </a:t>
            </a:r>
            <a:r>
              <a:rPr lang="ru-RU" sz="1400" dirty="0" err="1" smtClean="0"/>
              <a:t>обледенителя</a:t>
            </a:r>
            <a:r>
              <a:rPr lang="ru-RU" sz="1400" dirty="0" smtClean="0"/>
              <a:t> традиционно использовался ректифицированный этиловый спирт в концентрации 60 % (водно-спиртовой раствор).  Вероятно, данный состав мог быть заменен метанолом или </a:t>
            </a:r>
            <a:r>
              <a:rPr lang="ru-RU" sz="1400" dirty="0" err="1" smtClean="0"/>
              <a:t>изопропанолом</a:t>
            </a:r>
            <a:r>
              <a:rPr lang="ru-RU" sz="1400" dirty="0" smtClean="0"/>
              <a:t>, причем некачественным (в том числе с </a:t>
            </a:r>
            <a:r>
              <a:rPr lang="ru-RU" sz="1400" dirty="0" err="1" smtClean="0"/>
              <a:t>битрексом</a:t>
            </a:r>
            <a:r>
              <a:rPr lang="ru-RU" sz="1400" dirty="0" smtClean="0"/>
              <a:t>). Или жидкость «Арктика».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err="1" smtClean="0"/>
              <a:t>Авиаинцидент</a:t>
            </a:r>
            <a:r>
              <a:rPr lang="ru-RU" sz="1800" dirty="0" smtClean="0"/>
              <a:t> на рейсе Магадан-Новосибирск, 2 декабря 2021 г - </a:t>
            </a:r>
            <a:r>
              <a:rPr lang="ru-RU" sz="1800" dirty="0" err="1" smtClean="0"/>
              <a:t>Airbus</a:t>
            </a:r>
            <a:r>
              <a:rPr lang="ru-RU" sz="1800" dirty="0" smtClean="0"/>
              <a:t> A321-271N (бортовой номер VQ-BGU, серийный — 8620). Некачественный </a:t>
            </a:r>
            <a:r>
              <a:rPr lang="ru-RU" sz="1800" dirty="0" err="1" smtClean="0"/>
              <a:t>обледенитель</a:t>
            </a:r>
            <a:r>
              <a:rPr lang="ru-RU" sz="1800" dirty="0" smtClean="0"/>
              <a:t>. Борт и пассажиры были спасены благодаря действиям коллектива судна.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7978775" y="3881438"/>
            <a:ext cx="3529013" cy="1277937"/>
          </a:xfrm>
        </p:spPr>
        <p:txBody>
          <a:bodyPr/>
          <a:lstStyle/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err="1" smtClean="0"/>
              <a:t>Airbus</a:t>
            </a:r>
            <a:r>
              <a:rPr lang="ru-RU" sz="2400" dirty="0" smtClean="0"/>
              <a:t> A321  </a:t>
            </a:r>
          </a:p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компании </a:t>
            </a:r>
            <a:r>
              <a:rPr lang="en-US" sz="2400" dirty="0" smtClean="0"/>
              <a:t>S 7</a:t>
            </a:r>
            <a:endParaRPr lang="ru-RU" sz="2400" dirty="0"/>
          </a:p>
        </p:txBody>
      </p:sp>
      <p:pic>
        <p:nvPicPr>
          <p:cNvPr id="12293" name="Picture 2" descr="https://i.ytimg.com/vi/MhogB-NJFug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3321050"/>
            <a:ext cx="77025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6194425" y="1052513"/>
            <a:ext cx="5997575" cy="580548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На высоте 55—12 м режим работы двигателей был увеличен, что к моменту прохода торца полосы на высоте 12 м привело к росту приборной скорости до 304 км/ч, а к высоте 5 м — до 315 км/ч. Через 900 м от входного торца полосы и скорости 293 км/ч произошло первое касание полосы всеми колёсами с вертикальной перегрузкой не менее 2,55 </a:t>
            </a:r>
            <a:r>
              <a:rPr lang="ru-RU" sz="1400" dirty="0" err="1" smtClean="0"/>
              <a:t>g</a:t>
            </a:r>
            <a:r>
              <a:rPr lang="ru-RU" sz="1400" dirty="0" smtClean="0"/>
              <a:t> с последующим отскоком на высоту 2 м. Автоматический выпуск интерцепторов в режиме ручного управления не предусмотрен, ручной выпуск экипаж не производил. Через 2 с на приборной скорости 287 км/ч произошло повторное касание полосы с опережением на переднюю опору шасси с вертикальной перегрузкой не менее 5,85 </a:t>
            </a:r>
            <a:r>
              <a:rPr lang="ru-RU" sz="1400" dirty="0" err="1" smtClean="0"/>
              <a:t>g</a:t>
            </a:r>
            <a:r>
              <a:rPr lang="ru-RU" sz="1400" dirty="0" smtClean="0"/>
              <a:t>, после чего самолёт опять подскочил на высоту 6 м. Третье касание полосы произошло на скорости 258 км/ч с вертикальной перегрузкой не менее 5 </a:t>
            </a:r>
            <a:r>
              <a:rPr lang="ru-RU" sz="1400" dirty="0" err="1" smtClean="0"/>
              <a:t>g</a:t>
            </a:r>
            <a:r>
              <a:rPr lang="ru-RU" sz="1400" dirty="0" smtClean="0"/>
              <a:t>. Последовало разрушение конструкции с проливом топлива и пожаром. В 18:30:18 поступил первый сигнал о пожаре из заднего </a:t>
            </a:r>
            <a:r>
              <a:rPr lang="ru-RU" sz="1400" dirty="0" err="1" smtClean="0"/>
              <a:t>багажно-грузового</a:t>
            </a:r>
            <a:r>
              <a:rPr lang="ru-RU" sz="1400" dirty="0" smtClean="0"/>
              <a:t> отсека. Самолёт имел скорость около 185 км/ч и двигался по полосе на «брюхе» и передней опоре шасси — единственной уцелевшей после ударов . В 18:30:38 охваченный пламенем самолёт остановился. В 18:30:58 сработала система пожаротушения. Двигатели самолёта работали до момента прекращения записи параметрического самописца в 18:31:05. В это же время началась эвакуация пассажиров силами экипажа по двум надувным трапам в носовой части. В 18:32 к горящему самолёту прибыл первый расчёт аварийно-спасательной команды аэропорта и начал тушить пожар. Менее чем за две минуты к нему присоединились ещё пять расчётов. В 18:35 спасатели вошли в горящий лайнер. В 18:48 пожар был потушен, лайнер частично сгорел (полностью выгорела и разрушилась хвостовая часть).  Почти все погибшие пассажиры занимали места в хвостовой части самолёта (с 11 по 20 ряд).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0" y="1060450"/>
            <a:ext cx="6167438" cy="5694363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Согласно информационному письму </a:t>
            </a:r>
            <a:r>
              <a:rPr lang="ru-RU" sz="1400" dirty="0" err="1" smtClean="0"/>
              <a:t>Росавиации</a:t>
            </a:r>
            <a:r>
              <a:rPr lang="ru-RU" sz="1400" dirty="0" smtClean="0"/>
              <a:t> от 17.05.2019 № Исх-15665/02 «Информация по безопасности полётов № 7», события развивались следующим образом. В 18:03 экипаж самолёта произвёл взлёт с взлётно-посадочной полосы 24C. На высоте 215 м экипаж включил автопилот. В 18:08 на высоте около 2700 м и удалении около 30 км от аэродрома Шереметьево на борту был зарегистрирован сбой в работе электронных блоков с отключением автопилота и перехода системы управления в режим «</a:t>
            </a:r>
            <a:r>
              <a:rPr lang="ru-RU" sz="1400" dirty="0" err="1" smtClean="0"/>
              <a:t>direct</a:t>
            </a:r>
            <a:r>
              <a:rPr lang="ru-RU" sz="1400" dirty="0" smtClean="0"/>
              <a:t> </a:t>
            </a:r>
            <a:r>
              <a:rPr lang="ru-RU" sz="1400" dirty="0" err="1" smtClean="0"/>
              <a:t>mode</a:t>
            </a:r>
            <a:r>
              <a:rPr lang="ru-RU" sz="1400" dirty="0" smtClean="0"/>
              <a:t>». В этом режиме нужно управлять самолётом напрямую, без коррекции управляющих действий автоматикой. Через 30 с было зарегистрировано отключение автомата тяги. Пилотирование самолёта в ручном режиме взял на себя КВС. До нарушения электропитания осуществлялась радиосвязь с диспетчерами. В дальнейшем экипаж не смог связаться с диспетчером подхода на установленной частоте, затем радиосвязь была восстановлена на аварийной частоте. В 18:09:32 экипажем был установлен код ответчика 7600 (потеря радиосвязи). КВС принял решение о возврате на аэродром вылета. Заход на посадку выполнялся на полосу 24L с использованием </a:t>
            </a:r>
            <a:r>
              <a:rPr lang="ru-RU" sz="1400" dirty="0" err="1" smtClean="0"/>
              <a:t>курсо-глиссадной</a:t>
            </a:r>
            <a:r>
              <a:rPr lang="ru-RU" sz="1400" dirty="0" smtClean="0"/>
              <a:t> системы в ручном режиме. К моменту входа в глиссаду масса самолёта составляла около 42 600 кг, что на 1600 кг превышало максимально допустимую посадочную массу. В 18:26:31 экипажем был установлен код ответчика 7700, означающий аварийную ситуацию на борту. Снижение по глиссаде осуществлялось без существенных отклонений на скорости 287—296 км/ч при рекомендуемой скорости 287 км/ч. Заход производился в условиях бокового ветра силой до 16 м/с. На высоте 335—275 м зарегистрировано пять циклов предупреждения речевого информатора «</a:t>
            </a:r>
            <a:r>
              <a:rPr lang="ru-RU" sz="1400" dirty="0" err="1" smtClean="0"/>
              <a:t>go</a:t>
            </a:r>
            <a:r>
              <a:rPr lang="ru-RU" sz="1400" dirty="0" smtClean="0"/>
              <a:t> </a:t>
            </a:r>
            <a:r>
              <a:rPr lang="ru-RU" sz="1400" dirty="0" err="1" smtClean="0"/>
              <a:t>around</a:t>
            </a:r>
            <a:r>
              <a:rPr lang="ru-RU" sz="1400" dirty="0" smtClean="0"/>
              <a:t>, </a:t>
            </a:r>
            <a:r>
              <a:rPr lang="ru-RU" sz="1400" dirty="0" err="1" smtClean="0"/>
              <a:t>windshear</a:t>
            </a:r>
            <a:r>
              <a:rPr lang="ru-RU" sz="1400" dirty="0" smtClean="0"/>
              <a:t> </a:t>
            </a:r>
            <a:r>
              <a:rPr lang="ru-RU" sz="1400" dirty="0" err="1" smtClean="0"/>
              <a:t>ahead</a:t>
            </a:r>
            <a:r>
              <a:rPr lang="ru-RU" sz="1400" dirty="0" smtClean="0"/>
              <a:t>» (уходи на второй круг, сдвиг ветра).  С высоты 80 м самолёт стал уходить ниже глиссады, на высоте 55 м сработало предупреждение об уходе с глиссады. 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688" y="112713"/>
            <a:ext cx="12025312" cy="862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5 мая 2019 года </a:t>
            </a:r>
            <a:r>
              <a:rPr lang="ru-RU" sz="1800" dirty="0" err="1" smtClean="0"/>
              <a:t>Sukhoi</a:t>
            </a:r>
            <a:r>
              <a:rPr lang="ru-RU" sz="1800" dirty="0" smtClean="0"/>
              <a:t> </a:t>
            </a:r>
            <a:r>
              <a:rPr lang="ru-RU" sz="1800" dirty="0" err="1" smtClean="0"/>
              <a:t>Superjet</a:t>
            </a:r>
            <a:r>
              <a:rPr lang="ru-RU" sz="1800" dirty="0" smtClean="0"/>
              <a:t> 100-95B авиакомпании «Аэрофлот», плановый рейс SU1492 по маршруту Москва – Мурманск. Жесткая посадка и пожар в аэропорту Шереметьево. Из находившихся на его борту 78 человек (73 пассажира и 5 членов экипажа) погиб 41 (40 пассажиров и 1 член экипажа); выжили 37. 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6276975" y="1316038"/>
            <a:ext cx="5729288" cy="5353050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Ещё до вылета взорванных самолётов капитан милиции Михаил Артамонов задержал Нагаеву и </a:t>
            </a:r>
            <a:r>
              <a:rPr lang="ru-RU" sz="1400" dirty="0" err="1" smtClean="0"/>
              <a:t>Джебирханову</a:t>
            </a:r>
            <a:r>
              <a:rPr lang="ru-RU" sz="1400" dirty="0" smtClean="0"/>
              <a:t> в аэропорту Домодедово для проверки документов, но не обыскал их и отпустил. Смертницы на тот момент были одеты легко и, судя по всему, ещё без взрывчатки. B течение последующего часа они сели на свои рейсы. После терактов Артамонова обвинили в преступной халатности.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После того как террористки были отпущены Артамоновым, спекулянт </a:t>
            </a:r>
            <a:r>
              <a:rPr lang="ru-RU" sz="1400" dirty="0" err="1" smtClean="0"/>
              <a:t>Армен</a:t>
            </a:r>
            <a:r>
              <a:rPr lang="ru-RU" sz="1400" dirty="0" smtClean="0"/>
              <a:t> Арутюнян продал им билеты без предъявления паспортов. Нагаева приобрела билет на рейс WLG1303 за $ 170, а </a:t>
            </a:r>
            <a:r>
              <a:rPr lang="ru-RU" sz="1400" dirty="0" err="1" smtClean="0"/>
              <a:t>Джебирханова</a:t>
            </a:r>
            <a:r>
              <a:rPr lang="ru-RU" sz="1400" dirty="0" smtClean="0"/>
              <a:t> дала взятку в размере 2000 рублей Арутюняну за помощь в покупке билета. 1000 рублей было передано Арутюняном представителю авиакомпании «Сибирь» Николаю </a:t>
            </a:r>
            <a:r>
              <a:rPr lang="ru-RU" sz="1400" dirty="0" err="1" smtClean="0"/>
              <a:t>Коренкову</a:t>
            </a:r>
            <a:r>
              <a:rPr lang="ru-RU" sz="1400" dirty="0" smtClean="0"/>
              <a:t> за переоформление билета на более ранний рейс. Затем Нагаева и </a:t>
            </a:r>
            <a:r>
              <a:rPr lang="ru-RU" sz="1400" dirty="0" err="1" smtClean="0"/>
              <a:t>Джебирханова</a:t>
            </a:r>
            <a:r>
              <a:rPr lang="ru-RU" sz="1400" dirty="0" smtClean="0"/>
              <a:t> благополучно прошли предполётный контроль и попали на борт самолётов.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Сразу после терактов ответственность за них взяла террористическая организация «Бригады </a:t>
            </a:r>
            <a:r>
              <a:rPr lang="ru-RU" sz="1400" dirty="0" err="1" smtClean="0"/>
              <a:t>Исламбули</a:t>
            </a:r>
            <a:r>
              <a:rPr lang="ru-RU" sz="1400" dirty="0" smtClean="0"/>
              <a:t>». Но чеченский террорист Шамиль Басаев заявил, что теракты подготовил он. 17 сентября 2004 года он опубликовал на </a:t>
            </a:r>
            <a:r>
              <a:rPr lang="ru-RU" sz="1400" dirty="0" err="1" smtClean="0"/>
              <a:t>веб-сайте</a:t>
            </a:r>
            <a:r>
              <a:rPr lang="ru-RU" sz="1400" dirty="0" smtClean="0"/>
              <a:t> чеченских сепаратистов «Кавказ-центр» заявление, в котором утверждал, что теракты обошлись ему в $ 4000. 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66688" y="862013"/>
            <a:ext cx="6035675" cy="5807075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Практически одновременно в воздухе взорвались два авиалайнера: Ту-134А-3 авиакомпании «</a:t>
            </a:r>
            <a:r>
              <a:rPr lang="ru-RU" sz="1400" dirty="0" err="1" smtClean="0"/>
              <a:t>Волга-Авиаэкспресс</a:t>
            </a:r>
            <a:r>
              <a:rPr lang="ru-RU" sz="1400" dirty="0" smtClean="0"/>
              <a:t>» и Ту-154Б-2 авиакомпании «Сибирь». Оба лайнера вылетели из московского аэропорта Домодедово и через час с небольшим после взлёта были взорваны террористками-смертницами. Рейс 1303 рухнул на землю около населённого пункта </a:t>
            </a:r>
            <a:r>
              <a:rPr lang="ru-RU" sz="1400" dirty="0" err="1" smtClean="0"/>
              <a:t>Бучалки</a:t>
            </a:r>
            <a:r>
              <a:rPr lang="ru-RU" sz="1400" dirty="0" smtClean="0"/>
              <a:t>, а рейс 1047 потерпел катастрофу в районе посёлка Глубокий. Всего погибли 90 человек - 44 на борту рейса 1303 и 46 на рейсе 1047. Причиной гибели лайнера явилось «разрушение конструкции самолета в полете в результате воздействия заряда взрывчатого вещества в пассажирском салоне». Эпицентр взрыва находился с правой стороны, в районе 25-го ряда кресел. После взрыва в течение секунды произошла полная разгерметизация салона. Затем практически сразу у лайнера отделилась хвостовая часть. А остальные разрушились следом из-за перегрузок в неконтролируемом полете. Взрыв в самолёте устроила террористка-смертница — 37-летняя </a:t>
            </a:r>
            <a:r>
              <a:rPr lang="ru-RU" sz="1400" dirty="0" err="1" smtClean="0"/>
              <a:t>Сацита</a:t>
            </a:r>
            <a:r>
              <a:rPr lang="ru-RU" sz="1400" dirty="0" smtClean="0"/>
              <a:t> </a:t>
            </a:r>
            <a:r>
              <a:rPr lang="ru-RU" sz="1400" dirty="0" err="1" smtClean="0"/>
              <a:t>Джебирханова</a:t>
            </a:r>
            <a:r>
              <a:rPr lang="ru-RU" sz="1400" dirty="0" smtClean="0"/>
              <a:t>. Виновными в допуске лиц со взрывчаткой на борт оказались сотрудник ЛОВД "Домодедово" капитан милиции Михаил Артамонов, спекулянт авиабилетами </a:t>
            </a:r>
            <a:r>
              <a:rPr lang="ru-RU" sz="1400" dirty="0" err="1" smtClean="0"/>
              <a:t>Армен</a:t>
            </a:r>
            <a:r>
              <a:rPr lang="ru-RU" sz="1400" dirty="0" smtClean="0"/>
              <a:t> Арутюнян и сотрудник службы безопасности авиакомпании "Сибирь" Николай </a:t>
            </a:r>
            <a:r>
              <a:rPr lang="ru-RU" sz="1400" dirty="0" err="1" smtClean="0"/>
              <a:t>Коренков</a:t>
            </a:r>
            <a:r>
              <a:rPr lang="ru-RU" sz="1400" dirty="0" smtClean="0"/>
              <a:t>. В июне 2005 года Артамонов был осужден на 7 лет за халатность в связи с тем, что когда предполагаемые террористки прибыли в аэропорт, он их не обыскал. Позднее ему снизили наказание до шести лет. Арутюняна наказали 18 месяцами колонии за то, что он продал террористкам (если это были они) билеты, а </a:t>
            </a:r>
            <a:r>
              <a:rPr lang="ru-RU" sz="1400" dirty="0" err="1" smtClean="0"/>
              <a:t>Коренков</a:t>
            </a:r>
            <a:r>
              <a:rPr lang="ru-RU" sz="1400" dirty="0" smtClean="0"/>
              <a:t> получил такой же срок за то, что помог чеченкам пройти в самолеты, когда посадка официально уже закончилась.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592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Теракт на пассажирском рейсе по маршруту Домодедово – Сочи с самолетом Ту-154 RA-85556 авиакомпании «Сибирь» в районе г. Ростова. На борту находились 44 пассажира и 7 членов экипажа. 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6124575" y="1120775"/>
            <a:ext cx="5881688" cy="5737225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На следующий день премьер-министр Египта заявил, что власти страны учтут выводы расследования ФСБ.17 ноября ФСБ РФ обратилось к российской и международной общественности за содействием в установлении террористов. За сведения, способствующие задержанию преступников, было обещано вознаграждение в размере 50 000 000 $. По сообщению «</a:t>
            </a:r>
            <a:r>
              <a:rPr lang="ru-RU" sz="1400" dirty="0" err="1" smtClean="0"/>
              <a:t>Reuters</a:t>
            </a:r>
            <a:r>
              <a:rPr lang="ru-RU" sz="1400" dirty="0" smtClean="0"/>
              <a:t>», египетские власти задержали двоих сотрудников аэропорта; всего задержано 17 человек, из них двое подозреваются в содействии тем, кто заложил на борт бомбу, а также разыскиваются ещё двое сотрудников аэропорта, оставившие на время без присмотра сканер багажа. Египетские министры внутренних дел и гражданской авиации отрицают задержание сотрудников аэропорта. Экспертиза обломков самолёта и останков пассажиров показала, что взрыв, вероятно, произошёл в пределах 30—31 ряда сидений самолёта (в хвостовой части), предположительно место 31А. Взрывная волна затронула 27—32 ряды. Мощность взрывного устройства составила до 1 килограмма тротилового эквивалента.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80975" y="1130300"/>
            <a:ext cx="5840413" cy="5727700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Через 23 минуты после взлёта с экипажем была потеряна радиосвязь, а сам лайнер исчез с радаров. Поисковые группы египетского правительства обнаружили обломки самолёта около </a:t>
            </a:r>
            <a:r>
              <a:rPr lang="ru-RU" sz="1400" dirty="0" err="1" smtClean="0"/>
              <a:t>Нахля</a:t>
            </a:r>
            <a:r>
              <a:rPr lang="ru-RU" sz="1400" dirty="0" smtClean="0"/>
              <a:t>; погибли все находившиеся на его борту 224 человека — 217 пассажиров и 7 членов экипажа. По данным ФСБ РФ, в хвостовой части самолёта произошёл взрыв самодельного взрывного устройства (СВУ). Ответственность за теракт в первые дни после катастрофы взяло на себя </a:t>
            </a:r>
            <a:r>
              <a:rPr lang="ru-RU" sz="1400" dirty="0" err="1" smtClean="0"/>
              <a:t>Синайское</a:t>
            </a:r>
            <a:r>
              <a:rPr lang="ru-RU" sz="1400" dirty="0" smtClean="0"/>
              <a:t> подразделение террористической группировки «Исламское государство Ирака и Леванта» (ИГИЛ). Впоследствии было установлено, что СВУ находилось в отсеке негабаритного багажа в хвостовой части лайнера, куда оно было незаметно заложено и замаскировано нагромождением детских колясок и багажа сообщником </a:t>
            </a:r>
            <a:r>
              <a:rPr lang="ru-RU" sz="1400" dirty="0" err="1" smtClean="0"/>
              <a:t>ИГИЛовцев</a:t>
            </a:r>
            <a:r>
              <a:rPr lang="ru-RU" sz="1400" dirty="0" smtClean="0"/>
              <a:t> — сотрудником сервисной службы аэропорта Шарм-эш-Шейха. 7 ноября глава международной комиссии по расследованию </a:t>
            </a:r>
            <a:r>
              <a:rPr lang="ru-RU" sz="1400" dirty="0" err="1" smtClean="0"/>
              <a:t>Айман</a:t>
            </a:r>
            <a:r>
              <a:rPr lang="ru-RU" sz="1400" dirty="0" smtClean="0"/>
              <a:t> </a:t>
            </a:r>
            <a:r>
              <a:rPr lang="ru-RU" sz="1400" dirty="0" err="1" smtClean="0"/>
              <a:t>аль-Мукаддам</a:t>
            </a:r>
            <a:r>
              <a:rPr lang="ru-RU" sz="1400" dirty="0" smtClean="0"/>
              <a:t> на пресс-конференции обнародовал подробности расшифровки самописцев, сообщив, что на последних секундах записи речевого самописца слышен шум, природа которого будет установлена после спектрального анализа в специальной лаборатории. Последняя запись параметрического самописца фиксирует высоту 9415 метров и скорость 520 км/ч, при этом самолёт следовал под контролем автопилота, настроенного на набор высоты. 16 ноября глава ФСБ РФ Александр Бортников сообщил, что катастрофа произошла в результате теракта — сработало самодельное взрывное устройство мощностью до 1 килограмма в тротиловом эквиваленте. Это стало понятно после того, как на обломках самолёта и вещах пассажиров были обнаружены следы взрывчатого вещества, изготовленного не в России. 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Взрыв самолета 31 октября 2015 года над центральной частью </a:t>
            </a:r>
            <a:r>
              <a:rPr lang="ru-RU" sz="1800" dirty="0" err="1" smtClean="0"/>
              <a:t>Синайского</a:t>
            </a:r>
            <a:r>
              <a:rPr lang="ru-RU" sz="1800" dirty="0" smtClean="0"/>
              <a:t> полуострова, </a:t>
            </a:r>
            <a:r>
              <a:rPr lang="ru-RU" sz="1800" dirty="0" err="1" smtClean="0"/>
              <a:t>Airbus</a:t>
            </a:r>
            <a:r>
              <a:rPr lang="ru-RU" sz="1800" dirty="0" smtClean="0"/>
              <a:t> A321-231 российской авиакомпании «</a:t>
            </a:r>
            <a:r>
              <a:rPr lang="ru-RU" sz="1800" dirty="0" err="1" smtClean="0"/>
              <a:t>Когалымавиа</a:t>
            </a:r>
            <a:r>
              <a:rPr lang="ru-RU" sz="1800" dirty="0" smtClean="0"/>
              <a:t>» (торговая марка «</a:t>
            </a:r>
            <a:r>
              <a:rPr lang="ru-RU" sz="1800" dirty="0" err="1" smtClean="0"/>
              <a:t>Metrojet</a:t>
            </a:r>
            <a:r>
              <a:rPr lang="ru-RU" sz="1800" dirty="0" smtClean="0"/>
              <a:t>»), зафрахтованный туристическим оператором «</a:t>
            </a:r>
            <a:r>
              <a:rPr lang="ru-RU" sz="1800" dirty="0" err="1" smtClean="0"/>
              <a:t>Brisco</a:t>
            </a:r>
            <a:r>
              <a:rPr lang="ru-RU" sz="1800" dirty="0" smtClean="0"/>
              <a:t>», чартерный рейс 7К-9268 по маршруту Шарм-эш-Шейх—Санкт-Петербург.</a:t>
            </a:r>
            <a:endParaRPr lang="ru-RU" sz="1800" dirty="0"/>
          </a:p>
        </p:txBody>
      </p:sp>
      <p:pic>
        <p:nvPicPr>
          <p:cNvPr id="15365" name="Picture 2" descr="https://gdb.rferl.org/BE29FE3C-D492-4A9E-A247-61FF479CC029_cx0_cy15_cw0_w1200_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938" y="4489450"/>
            <a:ext cx="42100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657475" y="1914525"/>
            <a:ext cx="770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490663" y="4837113"/>
            <a:ext cx="3008312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+7(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915)4048277</a:t>
            </a:r>
          </a:p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  <a:hlinkClick r:id="rId2"/>
              </a:rPr>
              <a:t>nvkuzina@mail.ru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139950" y="447675"/>
            <a:ext cx="8083550" cy="9239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проводилось 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рамках Государственного задания Центра исследования проблем безопасности РАН на 2021 год и на плановый период 2022 и 2023 годы  (НИР 0006-2021-0005).</a:t>
            </a:r>
          </a:p>
        </p:txBody>
      </p:sp>
      <p:pic>
        <p:nvPicPr>
          <p:cNvPr id="16389" name="Picture 2" descr="https://sneg5.com/wp-content/uploads/%D0%9E%D1%82%D0%BA%D1%80%D1%8B%D1%82%D0%BE%D0%B5-%D0%BD%D0%B5%D0%B1%D0%BE-Tupolev_Tu-154M-Lk-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388" y="2962275"/>
            <a:ext cx="53911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38" y="198438"/>
            <a:ext cx="11860212" cy="646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Человеческий фактор (катастрофы на земле и в небе). </a:t>
            </a:r>
            <a:r>
              <a:rPr lang="ru-RU" sz="2000" b="1" dirty="0" smtClean="0">
                <a:solidFill>
                  <a:srgbClr val="C00000"/>
                </a:solidFill>
              </a:rPr>
              <a:t>Катастрофы на земле (в аэропортах) – крупнейшие авиационные происшествия в </a:t>
            </a:r>
            <a:r>
              <a:rPr lang="en-US" sz="2000" b="1" dirty="0" smtClean="0">
                <a:solidFill>
                  <a:srgbClr val="C00000"/>
                </a:solidFill>
              </a:rPr>
              <a:t>XX </a:t>
            </a:r>
            <a:r>
              <a:rPr lang="ru-RU" sz="2000" b="1" dirty="0" smtClean="0">
                <a:solidFill>
                  <a:srgbClr val="C00000"/>
                </a:solidFill>
              </a:rPr>
              <a:t>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0300" y="889000"/>
            <a:ext cx="5981700" cy="596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Катастрофа сверхзвукового пассажирского лайнера Конкорд  при взлете в аэропорту Шарля де Голля в Париже (после этого была  запрещена эксплуатация сверхзвукового пассажирского авиатранспорта).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363" y="1009650"/>
            <a:ext cx="5916612" cy="5848350"/>
          </a:xfrm>
        </p:spPr>
        <p:txBody>
          <a:bodyPr/>
          <a:lstStyle/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Катастрофа на о.Тенерифе (580 погибших) в 600 метрах от здания аэропорта (США, Нидерланды)</a:t>
            </a:r>
          </a:p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8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Четверть человеческих жертв в </a:t>
            </a:r>
            <a:r>
              <a:rPr lang="ru-RU" sz="1200" dirty="0" err="1" smtClean="0"/>
              <a:t>авиаистории</a:t>
            </a:r>
            <a:endParaRPr lang="ru-RU" sz="12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США происходила при выкатывании </a:t>
            </a:r>
            <a:r>
              <a:rPr lang="ru-RU" sz="1200" dirty="0" err="1" smtClean="0"/>
              <a:t>авиасудна</a:t>
            </a:r>
            <a:r>
              <a:rPr lang="ru-RU" sz="1200" dirty="0" smtClean="0"/>
              <a:t> за ВПП на взлете или посадке. Пример: Авиакатастрофа </a:t>
            </a:r>
            <a:r>
              <a:rPr lang="en-US" sz="1200" dirty="0" smtClean="0"/>
              <a:t>Boeing 707 </a:t>
            </a:r>
            <a:r>
              <a:rPr lang="ru-RU" sz="1200" dirty="0" smtClean="0"/>
              <a:t>в Париже </a:t>
            </a:r>
            <a:r>
              <a:rPr lang="en-US" sz="1200" dirty="0" smtClean="0"/>
              <a:t>Air France 007</a:t>
            </a:r>
            <a:r>
              <a:rPr lang="ru-RU" sz="1200" dirty="0" smtClean="0"/>
              <a:t> (не смог взлететь, на скорости 97 км выехал за пределы ВВП в Париже, аэропорт </a:t>
            </a:r>
            <a:r>
              <a:rPr lang="ru-RU" sz="1200" dirty="0" err="1" smtClean="0"/>
              <a:t>Орли</a:t>
            </a:r>
            <a:r>
              <a:rPr lang="ru-RU" sz="1200" dirty="0" smtClean="0"/>
              <a:t>. Врезался в дом и гараж. Пожар около 2 000 кв. метров, полностью уничтожил борт.  Погибли 138 чел. 8 экипаж (из 10). Выжило 2 стюардессы в хвостовой части (третья скончалась </a:t>
            </a:r>
            <a:r>
              <a:rPr lang="ru-RU" sz="1200" smtClean="0"/>
              <a:t>от ран) </a:t>
            </a:r>
            <a:r>
              <a:rPr lang="en-US" sz="1200" smtClean="0">
                <a:hlinkClick r:id="rId2"/>
              </a:rPr>
              <a:t>https</a:t>
            </a:r>
            <a:r>
              <a:rPr lang="en-US" sz="1200" dirty="0" smtClean="0">
                <a:hlinkClick r:id="rId2"/>
              </a:rPr>
              <a:t>://www.youtube.com/watch?v=eiNcoNR1-ak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4101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897063"/>
            <a:ext cx="67722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https://ic.pics.livejournal.com/teachron/67407322/3251921/3251921_9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8225" y="4475163"/>
            <a:ext cx="42608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https://i.pinimg.com/originals/c5/06/04/c506042a39d6cef031dd20899796667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1889125"/>
            <a:ext cx="42259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155575"/>
            <a:ext cx="11825288" cy="590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Выделим те факторы, которые существенным образом влияли на безопасность на транспорте </a:t>
            </a:r>
            <a:br>
              <a:rPr lang="ru-RU" sz="1800" dirty="0" smtClean="0"/>
            </a:br>
            <a:r>
              <a:rPr lang="ru-RU" sz="1800" dirty="0" smtClean="0"/>
              <a:t>на примере отечественной и зарубежной практики </a:t>
            </a:r>
            <a:r>
              <a:rPr lang="ru-RU" sz="1800" b="1" dirty="0" smtClean="0"/>
              <a:t>(коммерческие авиаперевозки)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175" y="819150"/>
            <a:ext cx="11947525" cy="59356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Уменьшение числа членов экипажа (коллектива транспортного средства) и частая замена специалистов в одной команде – отсутствие сработанных коллективов (слетанные коллективы практиковались в СССР).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/>
              <a:t>Снижение профессиональных, образовательных требований (в том числе платная подготовка кадров вне компании) и высокая ротация кадров, высокий процент мигрантов с иной культурой (и языком) в отрасли. Язык и акцент играл роль в катастрофах (как членов экипажа, так и особенно – диспетчеров). В данный момент международным языком является английский, но сотрудники владеют им не в равной степени, нередко представители нескольких национальностей и языков одновременно говорят в воздухе в ограниченные по времени сроки (исход ситуации решают секунды).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/>
              <a:t>Монетарная мотивация кадров (в ущерб безопасности), отсутствие корпоративной культуры.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Отсутствие установки на постоянный коллектив на коммерческом транспорте (сменный график работы). Часто в больших коммерческих компаниях специалисты оказываются на одном рейсе 1-2 раза, могут друг друга не знать: не знают личные качества, уровень профессионализма коллег. </a:t>
            </a:r>
            <a:r>
              <a:rPr lang="ru-RU" sz="1400" smtClean="0"/>
              <a:t>Образец сработанности (в СССР) – экипаж ТУ 154, состоящий как минимум из 4 человек (работа в такой команде вне сплоченного коллектива почти невозможна). Позже всех от эксплуатации данного судна отказалась компания Белавиа (Республика Беларусь).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Отсутствие возможностей для экипажа контролировать поведение пассажиров на борту и своевременно получать данные о разрушении транспортного средства или о намерениях его разрушения со стороны злоумышленников.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Отсутствие надежной защиты кабины и экипажа транспортного средства от взлома, убийства.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Снижение медицинских требований и требований к диспансеризации работников.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Требования по нормированию рабочего дня работников транспорта, часто доминирующие над логикой.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Низкие оклады работников. Премирование и выплаты зависят от количества часов в воздухе (переработки).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Наличие региональных компаний с ограниченными финансовыми ресурсами – более старый парк транспортных средств, больше экономии на техническом обслуживании на земле.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/>
              <a:t>Снижение качества образования в связи с дистанционной формой в пандемии, с неукомплектованностью тренажерами, учебным транспортом, в связи с коррупцией.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Чек-листы, стандартные операционные процедуры. Введение искусственного интеллекта в управление. В результате – утрата навыка «ручного» управления. При отказе автоматического управления специалист уже не может управлять сложной техникой (в большинстве случаев совершает необдуманные действия, ведущие к катастрофе).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/>
              <a:t>Выведение из обращения серий лайнеров в силу конструктивных недоработок или эмоционального реагирования на авиакатастрофы. Так произошло с Конкордами (сверхзвуковая пассажирская авиация),  ТУ-154 (Российская среднемагистральная пассажирская авиация).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Теракты из-за плохой работы служб контроля в аэропортах. 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Вирусные программы, на фоне использования ИИ и автоматического управления, вносящие сбой в работу данных программ, прежде всего отключающие оборудование или электроснабжение на судне.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sz="1400" smtClean="0">
                <a:solidFill>
                  <a:srgbClr val="C00000"/>
                </a:solidFill>
              </a:rPr>
              <a:t>Использование некачественных материалов (изолирующих, металла, стали, противоообледенителей и др.)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sz="1400" smtClean="0"/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sz="1400" smtClean="0"/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ru-RU" sz="1400" smtClean="0"/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6313" y="0"/>
            <a:ext cx="93503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834563" y="1035050"/>
            <a:ext cx="2357437" cy="5635625"/>
          </a:xfrm>
        </p:spPr>
        <p:txBody>
          <a:bodyPr/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Единственным человеком, понесшим личную ответственность за катастрофу "Конкорда", стал механик </a:t>
            </a:r>
            <a:r>
              <a:rPr lang="ru-RU" sz="1400" dirty="0" err="1" smtClean="0"/>
              <a:t>авиокомпании</a:t>
            </a:r>
            <a:r>
              <a:rPr lang="ru-RU" sz="1400" dirty="0" smtClean="0"/>
              <a:t> </a:t>
            </a:r>
            <a:r>
              <a:rPr lang="ru-RU" sz="1400" dirty="0" err="1" smtClean="0"/>
              <a:t>Continental</a:t>
            </a:r>
            <a:r>
              <a:rPr lang="ru-RU" sz="1400" dirty="0" smtClean="0"/>
              <a:t> Джон Тейлор. Суд признал его виновным в непреднамеренном убийстве и заочно приговорил к 15 месяцам тюремного заключения условно и штрафу в размере 2 тысяч евро. 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Роковая деталь Названы виновники катастрофы "Конкорда" в 2000 году. 12:29, 7 декабря 2010. </a:t>
            </a:r>
            <a:r>
              <a:rPr lang="ru-RU" sz="1400" b="1" dirty="0" smtClean="0">
                <a:solidFill>
                  <a:srgbClr val="002060"/>
                </a:solidFill>
                <a:hlinkClick r:id="rId2"/>
              </a:rPr>
              <a:t>https://lenta.ru/articles/2010/12/07/concords/</a:t>
            </a:r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Конец эры сверхзвуковой пассажирской авиации. Катастрофа Конкорда 25 июля 2000 года (Париж-Нью-Йорк). Погибли 113 человек — все находившиеся на борту самолёта 109 человек (100 пассажиров и 9 членов экипажа) и 4 человека на земле. 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0175" y="1017588"/>
            <a:ext cx="9574213" cy="5651500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Сверхзвуковой пассажирский авиалайнер </a:t>
            </a:r>
            <a:r>
              <a:rPr lang="ru-RU" sz="1400" dirty="0" err="1" smtClean="0"/>
              <a:t>Aérospatiale-BAC</a:t>
            </a:r>
            <a:r>
              <a:rPr lang="ru-RU" sz="1400" dirty="0" smtClean="0"/>
              <a:t> </a:t>
            </a:r>
            <a:r>
              <a:rPr lang="ru-RU" sz="1400" dirty="0" err="1" smtClean="0"/>
              <a:t>Concorde</a:t>
            </a:r>
            <a:r>
              <a:rPr lang="ru-RU" sz="1400" dirty="0" smtClean="0"/>
              <a:t> 101 авиакомпании </a:t>
            </a:r>
            <a:r>
              <a:rPr lang="ru-RU" sz="1400" dirty="0" err="1" smtClean="0"/>
              <a:t>Air</a:t>
            </a:r>
            <a:r>
              <a:rPr lang="ru-RU" sz="1400" dirty="0" smtClean="0"/>
              <a:t> </a:t>
            </a:r>
            <a:r>
              <a:rPr lang="ru-RU" sz="1400" dirty="0" err="1" smtClean="0"/>
              <a:t>France</a:t>
            </a:r>
            <a:r>
              <a:rPr lang="ru-RU" sz="1400" dirty="0" smtClean="0"/>
              <a:t> выполнял чартерный рейс AFR 4590 по маршруту Париж—Нью-Йорк, но во время разгона по ВПП у самолёта загорелся двигатель №1 (левый). Катастрофа положила конец эре (25 лет) сверхзвуковой пассажирской авиации (Конкорд, Ту-144). За несколько минут до взлёта рейса AFR 4590 на взлётную полосу №26R Международного аэропорта имени Шарля-де-Голля совершил посадку самолёт президента Франции Жака Ширака, вернувшегося из Японии с саммита «Большой восьмёрки».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747 в 16:38 </a:t>
            </a:r>
            <a:r>
              <a:rPr lang="ru-RU" sz="1400" dirty="0" err="1" smtClean="0"/>
              <a:t>заруливал</a:t>
            </a:r>
            <a:r>
              <a:rPr lang="ru-RU" sz="1400" dirty="0" smtClean="0"/>
              <a:t> на стоянку, с той же ВПП №26R совершал взлёт пассажирский авиалайнер </a:t>
            </a:r>
            <a:r>
              <a:rPr lang="ru-RU" sz="1400" dirty="0" err="1" smtClean="0"/>
              <a:t>McDonnell</a:t>
            </a:r>
            <a:r>
              <a:rPr lang="ru-RU" sz="1400" dirty="0" smtClean="0"/>
              <a:t> </a:t>
            </a:r>
            <a:r>
              <a:rPr lang="ru-RU" sz="1400" dirty="0" err="1" smtClean="0"/>
              <a:t>Douglas</a:t>
            </a:r>
            <a:r>
              <a:rPr lang="ru-RU" sz="1400" dirty="0" smtClean="0"/>
              <a:t> DC-10-30 американской авиакомпании </a:t>
            </a:r>
            <a:r>
              <a:rPr lang="ru-RU" sz="1400" dirty="0" err="1" smtClean="0"/>
              <a:t>Continental</a:t>
            </a:r>
            <a:r>
              <a:rPr lang="ru-RU" sz="1400" dirty="0" smtClean="0"/>
              <a:t> </a:t>
            </a:r>
            <a:r>
              <a:rPr lang="ru-RU" sz="1400" dirty="0" err="1" smtClean="0"/>
              <a:t>Airlines</a:t>
            </a:r>
            <a:r>
              <a:rPr lang="ru-RU" sz="1400" dirty="0" smtClean="0"/>
              <a:t> (борт N13067, рейс COA 055 Париж—</a:t>
            </a:r>
            <a:r>
              <a:rPr lang="ru-RU" sz="1400" dirty="0" err="1" smtClean="0"/>
              <a:t>Ньюарк</a:t>
            </a:r>
            <a:r>
              <a:rPr lang="ru-RU" sz="1400" dirty="0" smtClean="0"/>
              <a:t>). Во время разбега по ВПП от его двигателя №1 (левого) оторвалась титановая пластина — деталь, защищающая створки механизма реверса от износа. Такое повреждение не представляло опасности для DC-10.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Через 4 минуты, в 16:42 CEST (14:42 UTC), </a:t>
            </a:r>
            <a:r>
              <a:rPr lang="ru-RU" sz="1400" dirty="0" err="1" smtClean="0"/>
              <a:t>Aérospatiale-BAC</a:t>
            </a:r>
            <a:r>
              <a:rPr lang="ru-RU" sz="1400" dirty="0" smtClean="0"/>
              <a:t> </a:t>
            </a:r>
            <a:r>
              <a:rPr lang="ru-RU" sz="1400" dirty="0" err="1" smtClean="0"/>
              <a:t>Concorde</a:t>
            </a:r>
            <a:r>
              <a:rPr lang="ru-RU" sz="1400" dirty="0" smtClean="0"/>
              <a:t> 101 борт F-BTSC вырулил на взлётную полосу №26R. Во время разбега по ВПП на скорости примерно 280 км/ч лайнер наехал на металлический обломок от DC-10, вследствие чего покрышка правого первого колеса на левом шасси лопнула. Большой фрагмент покрышки, ударивший в крыло самолёта, вызвал повреждение обшивки и утечку авиатоплива из бака №5. Ещё один фрагмент покрышки перебил электропровод и вызвал короткое замыкание. Вытекающий из бака керосин тут же воспламенился от искры. Загоревшийся керосин стал причиной срабатывания пожарной сигнализации двигателя №2 (на левом крыле ближе к фюзеляжу) и его отключения экипажем. Впоследствии двигатель №1 «задохнулся» от горячих газов, не смог дальше работать в нормальном режиме и отключился. На командно-диспетчерском пункте аэропорта имени Шарля-де-Голля авиадиспетчер Жиль </a:t>
            </a:r>
            <a:r>
              <a:rPr lang="ru-RU" sz="1400" dirty="0" err="1" smtClean="0"/>
              <a:t>Ложлен</a:t>
            </a:r>
            <a:r>
              <a:rPr lang="ru-RU" sz="1400" dirty="0" smtClean="0"/>
              <a:t> обнаружил возгорание «Конкорда», о чём тут же сообщил экипажу. Самолёт уже заканчивал разбег по ВПП, поэтому пилоты не имели возможности прекратить взлёт и подняли горящий авиалайнер в воздух. КВС принял решение разогнать самолёт на трёх двигателях и посадить его в аэропорту </a:t>
            </a:r>
            <a:r>
              <a:rPr lang="ru-RU" sz="1400" dirty="0" err="1" smtClean="0"/>
              <a:t>Ле-Бурже</a:t>
            </a:r>
            <a:r>
              <a:rPr lang="ru-RU" sz="1400" dirty="0" smtClean="0"/>
              <a:t>, однако через несколько секунд после отрыва от ВПП по причине продолжающегося пожара отказал двигатель №1 (крайний на левом крыле) и самолёт начал крениться влево. Затем нос самолёта резко задрался вверх, рейс AFR 4590 потерял управление и в 16:44 CEST рухнул на небольшой отель «</a:t>
            </a:r>
            <a:r>
              <a:rPr lang="ru-RU" sz="1400" dirty="0" err="1" smtClean="0"/>
              <a:t>Hôtelissimo</a:t>
            </a:r>
            <a:r>
              <a:rPr lang="ru-RU" sz="1400" dirty="0" smtClean="0"/>
              <a:t> </a:t>
            </a:r>
            <a:r>
              <a:rPr lang="ru-RU" sz="1400" dirty="0" err="1" smtClean="0"/>
              <a:t>Les</a:t>
            </a:r>
            <a:r>
              <a:rPr lang="ru-RU" sz="1400" dirty="0" smtClean="0"/>
              <a:t> </a:t>
            </a:r>
            <a:r>
              <a:rPr lang="ru-RU" sz="1400" dirty="0" err="1" smtClean="0"/>
              <a:t>Relais</a:t>
            </a:r>
            <a:r>
              <a:rPr lang="ru-RU" sz="1400" dirty="0" smtClean="0"/>
              <a:t> </a:t>
            </a:r>
            <a:r>
              <a:rPr lang="ru-RU" sz="1400" dirty="0" err="1" smtClean="0"/>
              <a:t>Bleus</a:t>
            </a:r>
            <a:r>
              <a:rPr lang="ru-RU" sz="1400" dirty="0" smtClean="0"/>
              <a:t>» в муниципалитете </a:t>
            </a:r>
            <a:r>
              <a:rPr lang="ru-RU" sz="1400" dirty="0" err="1" smtClean="0"/>
              <a:t>Гонесс</a:t>
            </a:r>
            <a:r>
              <a:rPr lang="ru-RU" sz="1400" dirty="0" smtClean="0"/>
              <a:t> примерно в 3 километрах от аэропорта.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/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7288" y="1501775"/>
            <a:ext cx="5954712" cy="5356225"/>
          </a:xfrm>
        </p:spPr>
        <p:txBody>
          <a:bodyPr/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err="1" smtClean="0"/>
              <a:t>Boeing</a:t>
            </a:r>
            <a:r>
              <a:rPr lang="ru-RU" sz="1400" dirty="0" smtClean="0"/>
              <a:t> борт PH-BUF рейс KL</a:t>
            </a:r>
            <a:r>
              <a:rPr lang="en-US" sz="1400" dirty="0" smtClean="0"/>
              <a:t>M </a:t>
            </a:r>
            <a:r>
              <a:rPr lang="ru-RU" sz="1400" dirty="0" smtClean="0"/>
              <a:t>4805 находился ближе всего к порогу взлётной полосы</a:t>
            </a:r>
            <a:r>
              <a:rPr lang="en-US" sz="1400" dirty="0" smtClean="0"/>
              <a:t>. </a:t>
            </a:r>
            <a:r>
              <a:rPr lang="ru-RU" sz="1400" dirty="0" smtClean="0"/>
              <a:t>После почти 4-часового ожидания аэропорт </a:t>
            </a:r>
            <a:r>
              <a:rPr lang="ru-RU" sz="1400" dirty="0" err="1" smtClean="0"/>
              <a:t>Гран-Канария</a:t>
            </a:r>
            <a:r>
              <a:rPr lang="ru-RU" sz="1400" dirty="0" smtClean="0"/>
              <a:t> снова начал принимать рейсы. Экипаж рейса 1736 был готов к немедленному вылету и запросил диспетчерское разрешение на взлёт, однако не смог выполнить необходимые манёвры по выруливанию на взлётную полосу, поскольку был блокирован рейсом 4805 и заправочным автомобилем: командир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KLM решил дозаправиться, чтобы сэкономить время в </a:t>
            </a:r>
            <a:r>
              <a:rPr lang="ru-RU" sz="1400" dirty="0" err="1" smtClean="0"/>
              <a:t>Лас-Пальмас-де-Гран-Канарии</a:t>
            </a:r>
            <a:r>
              <a:rPr lang="ru-RU" sz="1400" dirty="0" smtClean="0"/>
              <a:t>. Во время сеанса радиосвязи с Амстердамом командиру </a:t>
            </a:r>
            <a:r>
              <a:rPr lang="ru-RU" sz="1400" dirty="0" err="1" smtClean="0"/>
              <a:t>Вельдхёйзену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Зантену</a:t>
            </a:r>
            <a:r>
              <a:rPr lang="ru-RU" sz="1400" dirty="0" smtClean="0"/>
              <a:t> было приказано осуществить вылет до 19:00 или</a:t>
            </a:r>
            <a:r>
              <a:rPr lang="en-US" sz="1400" dirty="0" smtClean="0"/>
              <a:t> </a:t>
            </a:r>
            <a:r>
              <a:rPr lang="ru-RU" sz="1400" dirty="0" smtClean="0"/>
              <a:t>ждать утра. Поэтому пилоты были заинтересованы в скорейшем завершении полёта. Не было согласованности в переговорах: пилоты </a:t>
            </a:r>
            <a:r>
              <a:rPr lang="ru-RU" sz="1400" dirty="0" err="1" smtClean="0"/>
              <a:t>Pan</a:t>
            </a:r>
            <a:r>
              <a:rPr lang="ru-RU" sz="1400" dirty="0" smtClean="0"/>
              <a:t> </a:t>
            </a:r>
            <a:r>
              <a:rPr lang="ru-RU" sz="1400" dirty="0" err="1" smtClean="0"/>
              <a:t>American</a:t>
            </a:r>
            <a:r>
              <a:rPr lang="ru-RU" sz="1400" dirty="0" smtClean="0"/>
              <a:t> и KLM постоянно вмешивались в разговор и перебивали друг друга. </a:t>
            </a:r>
            <a:r>
              <a:rPr lang="ru-RU" sz="1400" dirty="0" err="1" smtClean="0"/>
              <a:t>Якоб</a:t>
            </a:r>
            <a:r>
              <a:rPr lang="ru-RU" sz="1400" dirty="0" smtClean="0"/>
              <a:t> </a:t>
            </a:r>
            <a:r>
              <a:rPr lang="ru-RU" sz="1400" dirty="0" err="1" smtClean="0"/>
              <a:t>Вельтхёйзен</a:t>
            </a:r>
            <a:r>
              <a:rPr lang="ru-RU" sz="1400" dirty="0" smtClean="0"/>
              <a:t>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Зантен</a:t>
            </a:r>
            <a:r>
              <a:rPr lang="ru-RU" sz="1400" dirty="0" smtClean="0"/>
              <a:t> </a:t>
            </a:r>
            <a:r>
              <a:rPr lang="ru-RU" sz="1400" b="1" dirty="0" smtClean="0"/>
              <a:t> </a:t>
            </a:r>
            <a:r>
              <a:rPr lang="ru-RU" sz="1400" dirty="0" smtClean="0"/>
              <a:t>был лицом авиакомпании, отвечал за обучение новых сотрудников. Последние месяцы был сосредоточен на работе с </a:t>
            </a:r>
            <a:r>
              <a:rPr lang="ru-RU" sz="1400" dirty="0" err="1" smtClean="0"/>
              <a:t>авиасимуляторами</a:t>
            </a:r>
            <a:r>
              <a:rPr lang="ru-RU" sz="1400" dirty="0" smtClean="0"/>
              <a:t>. На </a:t>
            </a:r>
            <a:r>
              <a:rPr lang="ru-RU" sz="1400" dirty="0" err="1" smtClean="0"/>
              <a:t>авиасимуляторах</a:t>
            </a:r>
            <a:r>
              <a:rPr lang="ru-RU" sz="1400" dirty="0" smtClean="0"/>
              <a:t> нет авиадиспетчера, поэтому разговор с авиадиспетчером и предупреждения были проигнорированы по двум причинам: отсутствие полетов в последние месяцы, активная работа в искусственной среде плюс стремление соблюсти требование по ограничению рабочего времени. Катастрофа изменила язык авиадиспетчеров. Также ввело в обиход практику осознанного неподчинения </a:t>
            </a:r>
            <a:r>
              <a:rPr lang="ru-RU" sz="1400" b="1" dirty="0" smtClean="0"/>
              <a:t>(управление возможностями коллектива).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175" y="1484313"/>
            <a:ext cx="6003925" cy="5381625"/>
          </a:xfrm>
        </p:spPr>
        <p:txBody>
          <a:bodyPr/>
          <a:lstStyle/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Катастрофа случилась из-за испанского акцента диспетчера, а также из-за того, что торопились взлететь два лайнера различных по языку стран (диспетчер имел национальность испанец, английский был ему не родной, как и членам экипажа одного из авиалайнеров, осуществившим ошибку при взлете -  Нидерланды (</a:t>
            </a:r>
            <a:r>
              <a:rPr lang="en-US" sz="1400" dirty="0" smtClean="0"/>
              <a:t>KLM</a:t>
            </a:r>
            <a:r>
              <a:rPr lang="ru-RU" sz="1400" dirty="0" smtClean="0"/>
              <a:t>). Также в аэропорту не было радиолокатора (при сильном тумане). Выжили только экипаж и пассажиры носового участка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747 </a:t>
            </a:r>
            <a:r>
              <a:rPr lang="ru-RU" sz="1400" dirty="0" err="1" smtClean="0"/>
              <a:t>Pan</a:t>
            </a:r>
            <a:r>
              <a:rPr lang="ru-RU" sz="1400" dirty="0" smtClean="0"/>
              <a:t> </a:t>
            </a:r>
            <a:r>
              <a:rPr lang="ru-RU" sz="1400" dirty="0" err="1" smtClean="0"/>
              <a:t>American</a:t>
            </a:r>
            <a:r>
              <a:rPr lang="ru-RU" sz="1400" dirty="0" smtClean="0"/>
              <a:t>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27 марта 1977 года в крупнейшем аэропорту Канарских островов </a:t>
            </a:r>
            <a:r>
              <a:rPr lang="ru-RU" sz="1400" dirty="0" err="1" smtClean="0"/>
              <a:t>Гран-Канария</a:t>
            </a:r>
            <a:r>
              <a:rPr lang="ru-RU" sz="1400" dirty="0" smtClean="0"/>
              <a:t> в </a:t>
            </a:r>
            <a:r>
              <a:rPr lang="ru-RU" sz="1400" dirty="0" err="1" smtClean="0"/>
              <a:t>Лас-Пальмас-де-Гран-Канарии</a:t>
            </a:r>
            <a:r>
              <a:rPr lang="ru-RU" sz="1400" dirty="0" smtClean="0"/>
              <a:t> был совершён теракт «Движения за независимость и автономию Канарских островов». Из-за опасений повторных действий администрацией аэропорта было принято решение прекратить прием самолётов, направлявшихся в </a:t>
            </a:r>
            <a:r>
              <a:rPr lang="ru-RU" sz="1400" dirty="0" err="1" smtClean="0"/>
              <a:t>Лас-Пальмас-де-Гран-Канарию</a:t>
            </a:r>
            <a:r>
              <a:rPr lang="ru-RU" sz="1400" dirty="0" smtClean="0"/>
              <a:t>. </a:t>
            </a:r>
            <a:r>
              <a:rPr lang="ru-RU" sz="1400" dirty="0" err="1" smtClean="0"/>
              <a:t>Eдинственным</a:t>
            </a:r>
            <a:r>
              <a:rPr lang="ru-RU" sz="1400" dirty="0" smtClean="0"/>
              <a:t> аэропортом, подходящим для приёма крупных широкофюзеляжных самолётов, был аэропорт </a:t>
            </a:r>
            <a:r>
              <a:rPr lang="ru-RU" sz="1400" dirty="0" err="1" smtClean="0"/>
              <a:t>Лос-Родеос</a:t>
            </a:r>
            <a:r>
              <a:rPr lang="ru-RU" sz="1400" dirty="0" smtClean="0"/>
              <a:t> в г. </a:t>
            </a:r>
            <a:r>
              <a:rPr lang="ru-RU" sz="1400" dirty="0" err="1" smtClean="0"/>
              <a:t>Санта-Крус-де-Тенерифе</a:t>
            </a:r>
            <a:r>
              <a:rPr lang="ru-RU" sz="1400" dirty="0" smtClean="0"/>
              <a:t> на о. Тенерифе. Командир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</a:t>
            </a:r>
            <a:r>
              <a:rPr lang="ru-RU" sz="1400" dirty="0" err="1" smtClean="0"/>
              <a:t>Pan</a:t>
            </a:r>
            <a:r>
              <a:rPr lang="ru-RU" sz="1400" dirty="0" smtClean="0"/>
              <a:t> </a:t>
            </a:r>
            <a:r>
              <a:rPr lang="ru-RU" sz="1400" dirty="0" err="1" smtClean="0"/>
              <a:t>American</a:t>
            </a:r>
            <a:r>
              <a:rPr lang="ru-RU" sz="1400" dirty="0" smtClean="0"/>
              <a:t> при подлёте к Канарским островам имел достаточный запас авиатоплива и для удобства пассажиров предпочитал не совершать посадку в аэропорту </a:t>
            </a:r>
            <a:r>
              <a:rPr lang="ru-RU" sz="1400" dirty="0" err="1" smtClean="0"/>
              <a:t>Лос-Родеос</a:t>
            </a:r>
            <a:r>
              <a:rPr lang="ru-RU" sz="1400" dirty="0" smtClean="0"/>
              <a:t>, а остаться в зоне ожидания до открытия аэропорта </a:t>
            </a:r>
            <a:r>
              <a:rPr lang="ru-RU" sz="1400" dirty="0" err="1" smtClean="0"/>
              <a:t>Гран-Канария</a:t>
            </a:r>
            <a:r>
              <a:rPr lang="ru-RU" sz="1400" dirty="0" smtClean="0"/>
              <a:t>, но вынужден был подчиниться приказу диспетчера и приземлиться на острове Тенерифе.</a:t>
            </a:r>
            <a:r>
              <a:rPr lang="en-US" sz="1400" dirty="0" smtClean="0"/>
              <a:t> </a:t>
            </a:r>
            <a:r>
              <a:rPr lang="ru-RU" sz="1400" dirty="0" smtClean="0"/>
              <a:t>В результате закрытия </a:t>
            </a:r>
            <a:r>
              <a:rPr lang="ru-RU" sz="1400" dirty="0" err="1" smtClean="0"/>
              <a:t>Гран-Канария</a:t>
            </a:r>
            <a:r>
              <a:rPr lang="ru-RU" sz="1400" dirty="0" smtClean="0"/>
              <a:t> аэропорт </a:t>
            </a:r>
            <a:r>
              <a:rPr lang="ru-RU" sz="1400" dirty="0" err="1" smtClean="0"/>
              <a:t>Лос-Родеос</a:t>
            </a:r>
            <a:r>
              <a:rPr lang="ru-RU" sz="1400" dirty="0" smtClean="0"/>
              <a:t> </a:t>
            </a:r>
            <a:r>
              <a:rPr lang="ru-RU" sz="1400" dirty="0" err="1" smtClean="0"/>
              <a:t>oказался</a:t>
            </a:r>
            <a:r>
              <a:rPr lang="ru-RU" sz="1400" dirty="0" smtClean="0"/>
              <a:t> перегружен (воскресный день) самолёты, не принятые </a:t>
            </a:r>
            <a:r>
              <a:rPr lang="ru-RU" sz="1400" dirty="0" err="1" smtClean="0"/>
              <a:t>Лас-Пальмас-де-Гран-Канарией</a:t>
            </a:r>
            <a:r>
              <a:rPr lang="ru-RU" sz="1400" dirty="0" smtClean="0"/>
              <a:t>, заняли все стоянки на </a:t>
            </a:r>
            <a:r>
              <a:rPr lang="ru-RU" sz="1400" dirty="0" err="1" smtClean="0"/>
              <a:t>Лос-Родеос</a:t>
            </a:r>
            <a:r>
              <a:rPr lang="ru-RU" sz="1400" dirty="0" smtClean="0"/>
              <a:t>, стояли на рулёжных дорожках. </a:t>
            </a:r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3" y="7938"/>
            <a:ext cx="12028487" cy="1477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Крупнейшая в истории авиации катастрофа 27 марта 1977 года на острове Тенерифе. На взлётной полосе аэропорта </a:t>
            </a:r>
            <a:r>
              <a:rPr lang="ru-RU" sz="2000" dirty="0" err="1" smtClean="0"/>
              <a:t>Лос-Родеос</a:t>
            </a:r>
            <a:r>
              <a:rPr lang="ru-RU" sz="2000" dirty="0" smtClean="0"/>
              <a:t> столкнулись авиалайнеры </a:t>
            </a:r>
            <a:r>
              <a:rPr lang="ru-RU" sz="2000" dirty="0" err="1" smtClean="0"/>
              <a:t>Boeing</a:t>
            </a:r>
            <a:r>
              <a:rPr lang="ru-RU" sz="2000" dirty="0" smtClean="0"/>
              <a:t> 747-206B авиакомпании KLM и </a:t>
            </a:r>
            <a:r>
              <a:rPr lang="ru-RU" sz="2000" dirty="0" err="1" smtClean="0"/>
              <a:t>Boeing</a:t>
            </a:r>
            <a:r>
              <a:rPr lang="ru-RU" sz="2000" dirty="0" smtClean="0"/>
              <a:t> 747-121 авиакомпании </a:t>
            </a:r>
            <a:r>
              <a:rPr lang="ru-RU" sz="2000" dirty="0" err="1" smtClean="0"/>
              <a:t>Pan</a:t>
            </a:r>
            <a:r>
              <a:rPr lang="ru-RU" sz="2000" dirty="0" smtClean="0"/>
              <a:t> </a:t>
            </a:r>
            <a:r>
              <a:rPr lang="ru-RU" sz="2000" dirty="0" err="1" smtClean="0"/>
              <a:t>American</a:t>
            </a:r>
            <a:r>
              <a:rPr lang="ru-RU" sz="2000" dirty="0" smtClean="0"/>
              <a:t>. В катастрофе </a:t>
            </a:r>
            <a:r>
              <a:rPr lang="ru-RU" sz="2000" b="1" dirty="0" smtClean="0"/>
              <a:t>погибли 583 человека </a:t>
            </a:r>
            <a:r>
              <a:rPr lang="ru-RU" sz="2000" dirty="0" smtClean="0"/>
              <a:t>- все 248 человек на борту рейса 4805 (</a:t>
            </a:r>
            <a:r>
              <a:rPr lang="en-US" sz="2000" dirty="0" smtClean="0"/>
              <a:t>KLM) </a:t>
            </a:r>
            <a:r>
              <a:rPr lang="ru-RU" sz="2000" dirty="0" smtClean="0"/>
              <a:t>и 335 человек на борту рейса 1736 </a:t>
            </a:r>
            <a:r>
              <a:rPr lang="en-US" sz="2000" dirty="0" smtClean="0"/>
              <a:t> (PA) </a:t>
            </a:r>
            <a:r>
              <a:rPr lang="ru-RU" sz="2000" dirty="0" smtClean="0"/>
              <a:t>из 396. Выжить удалось 61 человеку (борт </a:t>
            </a:r>
            <a:r>
              <a:rPr lang="en-US" sz="2000" dirty="0" smtClean="0"/>
              <a:t>PA)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4900" y="1120775"/>
            <a:ext cx="5821363" cy="5548313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На борт лайнера в Анапе поднялись 160 пассажиров: 115 взрослых и 45 детей, шестеро из которых были до 2 лет, а возраст 39 - не достигал 12 лет. На пути следования самолет ожидали два очага грозы, в которых наблюдались сильные ливни и даже град. Через восемь минут после начала полета диспетчер контроля из Ростова-на-Дону связался с рейсом и предупредил о мощных грозах с сильным градом. При этом он забыл обозначить высоту грозового фронта, которая достигала необычно высоких значений — 12-13 км. На маршруте полёта рейса 612 на участке до Донецка находились две зоны грозовой активности: одна - зона ответственности Ростовского районного диспетчерского центра), а вторая — около Донецка (зона ответственности Харьковского районного диспетчерского центра). Авиадиспетчер в Харькове в это время вёл переговоры с рейсом TK 1451 авиакомпании  </a:t>
            </a:r>
            <a:r>
              <a:rPr lang="en-US" sz="1400" dirty="0" smtClean="0"/>
              <a:t>Turkish Airlines</a:t>
            </a:r>
            <a:r>
              <a:rPr lang="ru-RU" sz="1400" dirty="0" smtClean="0"/>
              <a:t> (рейс 062), контакт установить не получалось, вследствие чего пилот-стажер ТУ-154 взял роль ведущего самолет Турции на себя и в последние минуты перед гибелью авиалайнер был включен в ситуацию общения с турецким бортом, отвлекаясь от опасной ситуации.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Впоследствии в окончательном отчёте расследования следователи предположили, что свою роль в неправильной оценке ситуации мог сыграть характер командира </a:t>
            </a:r>
            <a:r>
              <a:rPr lang="ru-RU" sz="1400" dirty="0" err="1" smtClean="0"/>
              <a:t>Корогодина</a:t>
            </a:r>
            <a:r>
              <a:rPr lang="ru-RU" sz="1400" dirty="0" smtClean="0"/>
              <a:t>, который, по мнению следователей, в свою очередь мог недооценивать опасности и имел склонность к риску (поднял самолет для обхода грозы выше максимально возможного для его технических показателей – более 11 900 метров), в результате чего самолет ушел в штопор.</a:t>
            </a:r>
            <a:endParaRPr lang="ru-RU" sz="1400" u="sng" dirty="0"/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Гибель в грозу ТУ 154 -  22 августа 2006 года – во многом из-за того, что экипаж спасал ситуацию с переговорами турецкого </a:t>
            </a:r>
            <a:r>
              <a:rPr lang="ru-RU" sz="2000" dirty="0" err="1" smtClean="0"/>
              <a:t>авиаборта</a:t>
            </a:r>
            <a:r>
              <a:rPr lang="ru-RU" sz="2000" dirty="0" smtClean="0"/>
              <a:t> и диспетчеров из Харькова, не понимавших друг друга (предупреждали о грозе). После инцидента запрещена эксплуатация ТУ – 154.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0650" y="1095375"/>
            <a:ext cx="5961063" cy="5641975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Утром 22 августа 2006 года экипаж командира </a:t>
            </a:r>
            <a:r>
              <a:rPr lang="ru-RU" sz="1400" dirty="0" err="1" smtClean="0"/>
              <a:t>И.И.Корогодина</a:t>
            </a:r>
            <a:r>
              <a:rPr lang="ru-RU" sz="1400" dirty="0" smtClean="0"/>
              <a:t> (49 лет, знак «7000 часов» (1997), планка «10 000 часов» (2003), нагрудный знак «Отличник воздушного транспорта» (2004) и звание «Ветеран авиапредприятия „Пулково“» (2006), имел статус </a:t>
            </a:r>
            <a:r>
              <a:rPr lang="ru-RU" sz="1400" dirty="0" err="1" smtClean="0"/>
              <a:t>КВС-инструктора</a:t>
            </a:r>
            <a:r>
              <a:rPr lang="ru-RU" sz="1400" dirty="0" smtClean="0"/>
              <a:t>), после прохождения медосмотра, заступил на работу в базовом аэропорту Пулково. Ему предстояло выполнить регулярный пассажирский рейс PLK-611 (ПЛК-611) в Анапу, в баки самолёта при этом было залито авиатопливо из расчёта на выполнение и обратного рейса.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Полёт до Анапы продолжительностью 2 часа 32 минуты прошёл без отклонений, и в 09:10 рейс 611 приземлился в </a:t>
            </a:r>
            <a:r>
              <a:rPr lang="ru-RU" sz="1400" dirty="0" err="1" smtClean="0"/>
              <a:t>анапском</a:t>
            </a:r>
            <a:r>
              <a:rPr lang="ru-RU" sz="1400" dirty="0" smtClean="0"/>
              <a:t> аэропорту Витязево. Здесь экипаж начал готовиться к выполнению обратного рейса в Санкт-Петербург — PLK-612 (ПЛК-612).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В 09:30 по прогнозу погоды, без учёта фактической погоды и без запасного аэродрома, КВС принял решение на вылет. При этом в прогнозе было указано, что над Донецкой областью могут быть грозы с градом и ливнем, облака с верхней границей до 12 000 метров, а также пересечение холодного фронта с волнами. Предполётная подготовка на вылет в Санкт-Петербург была выполнена в полном объёме.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В кабине пилотов находилось 5 человек, в кресле второго пилота – стажер (имел учебный налет 189 часов, в основном на АН-2). Квалифицированный опытный второй пилот 1947 года рождения В.В.Онищенко находился в откидном кресле, его включение в ситуацию опоздало и не спасло ситуацию.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Катастрофа Ту-154М а/к 'Пулково' в районе Донецка [расшифровка переговоров] Авиационные происшествия, инциденты и авиакатастрофы в СССР и России. Факты, история, статистика. </a:t>
            </a:r>
            <a:r>
              <a:rPr lang="ru-RU" sz="1400" b="1" dirty="0" smtClean="0">
                <a:solidFill>
                  <a:srgbClr val="002060"/>
                </a:solidFill>
                <a:hlinkClick r:id="rId2"/>
              </a:rPr>
              <a:t>http://www.airdisaster.ru/cvr.php?id=16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6688" y="1316038"/>
            <a:ext cx="7804150" cy="5353050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В течение 2 часов, ночью, при сложных погодных условиях авиалайнер пытался два раза совершить заход на посадку в аэропорту Ростова-на-Дону и в итоге после второй неудачной попытки во время набора высоты лайнер начал резкое снижение и на большой скорости рухнул на землю около ВПП. Экипаж рейса FZ981 состоял из 7 человек — 2 пилота и 5 бортпроводников. Состав пилотов — разные национальности и языки: Командир воздушного судна (КВС) — 38-летний </a:t>
            </a:r>
            <a:r>
              <a:rPr lang="ru-RU" sz="1400" dirty="0" err="1" smtClean="0"/>
              <a:t>Аристос</a:t>
            </a:r>
            <a:r>
              <a:rPr lang="ru-RU" sz="1400" dirty="0" smtClean="0"/>
              <a:t> </a:t>
            </a:r>
            <a:r>
              <a:rPr lang="ru-RU" sz="1400" dirty="0" err="1" smtClean="0"/>
              <a:t>Сократус</a:t>
            </a:r>
            <a:r>
              <a:rPr lang="ru-RU" sz="1400" dirty="0" smtClean="0"/>
              <a:t> (греч. </a:t>
            </a:r>
            <a:r>
              <a:rPr lang="ru-RU" sz="1400" dirty="0" err="1" smtClean="0"/>
              <a:t>Άριστος Σωκράτους</a:t>
            </a:r>
            <a:r>
              <a:rPr lang="ru-RU" sz="1400" dirty="0" smtClean="0"/>
              <a:t>), киприот. Налетал 5965 часов, 4682 из них на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737 (1056 из них в качестве КВС). Получил допуск к полётам в качестве командира за 1,5 года до катастрофы (минимальный налёт для работы КВС во </a:t>
            </a:r>
            <a:r>
              <a:rPr lang="ru-RU" sz="1400" dirty="0" err="1" smtClean="0"/>
              <a:t>Flydubai</a:t>
            </a:r>
            <a:r>
              <a:rPr lang="ru-RU" sz="1400" dirty="0" smtClean="0"/>
              <a:t> равен 5000 часов). Начал лётную карьеру 23 апреля 2004 года в кипрской бюджетной авиакомпании </a:t>
            </a:r>
            <a:r>
              <a:rPr lang="ru-RU" sz="1400" dirty="0" err="1" smtClean="0"/>
              <a:t>Helios</a:t>
            </a:r>
            <a:r>
              <a:rPr lang="ru-RU" sz="1400" dirty="0" smtClean="0"/>
              <a:t> </a:t>
            </a:r>
            <a:r>
              <a:rPr lang="ru-RU" sz="1400" dirty="0" err="1" smtClean="0"/>
              <a:t>Airways</a:t>
            </a:r>
            <a:r>
              <a:rPr lang="ru-RU" sz="1400" dirty="0" smtClean="0"/>
              <a:t>, но потерял работу из-за банкротства авиакомпании после авиакатастрофы в 2005 году. После этого он работал пилотом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737 </a:t>
            </a:r>
            <a:r>
              <a:rPr lang="ru-RU" sz="1400" dirty="0" err="1" smtClean="0"/>
              <a:t>Classic</a:t>
            </a:r>
            <a:r>
              <a:rPr lang="ru-RU" sz="1400" dirty="0" smtClean="0"/>
              <a:t> в авиакомпаниях XL </a:t>
            </a:r>
            <a:r>
              <a:rPr lang="ru-RU" sz="1400" dirty="0" err="1" smtClean="0"/>
              <a:t>Airways</a:t>
            </a:r>
            <a:r>
              <a:rPr lang="ru-RU" sz="1400" dirty="0" smtClean="0"/>
              <a:t> UK (с 23 декабря 2006 года по 12 сентября 2008 года) и </a:t>
            </a:r>
            <a:r>
              <a:rPr lang="ru-RU" sz="1400" dirty="0" err="1" smtClean="0"/>
              <a:t>Malaysia</a:t>
            </a:r>
            <a:r>
              <a:rPr lang="ru-RU" sz="1400" dirty="0" smtClean="0"/>
              <a:t> </a:t>
            </a:r>
            <a:r>
              <a:rPr lang="ru-RU" sz="1400" dirty="0" err="1" smtClean="0"/>
              <a:t>Airlines</a:t>
            </a:r>
            <a:r>
              <a:rPr lang="ru-RU" sz="1400" dirty="0" smtClean="0"/>
              <a:t> (с 12 февраля 2011 года по 12 сентября 2012 года), а 30 сентября 2012 года устроился в авиакомпанию </a:t>
            </a:r>
            <a:r>
              <a:rPr lang="ru-RU" sz="1400" dirty="0" err="1" smtClean="0"/>
              <a:t>Flydubai</a:t>
            </a:r>
            <a:r>
              <a:rPr lang="ru-RU" sz="1400" dirty="0" smtClean="0"/>
              <a:t>, в которой проработал 3 года и 5 месяцев и был квалифицирован на второго пилота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737-800 (в январе 2015 года был повышен до командира). На момент рейса в Ростов-на-Дону подал заявление об уходе, так как уже получил предложение от авиакомпании </a:t>
            </a:r>
            <a:r>
              <a:rPr lang="ru-RU" sz="1400" dirty="0" err="1" smtClean="0"/>
              <a:t>Ryanair</a:t>
            </a:r>
            <a:r>
              <a:rPr lang="ru-RU" sz="1400" dirty="0" smtClean="0"/>
              <a:t>. Как сообщили «BBC» его коллеги по авиакомпании, одной из основных причин его увольнения стало сильное переутомление. Супруга КВС была беременна их первым ребёнком в то время, когда произошла катастрофа.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Второй пилот — 37-летний </a:t>
            </a:r>
            <a:r>
              <a:rPr lang="ru-RU" sz="1400" dirty="0" err="1" smtClean="0"/>
              <a:t>Алехандро</a:t>
            </a:r>
            <a:r>
              <a:rPr lang="ru-RU" sz="1400" dirty="0" smtClean="0"/>
              <a:t> </a:t>
            </a:r>
            <a:r>
              <a:rPr lang="ru-RU" sz="1400" dirty="0" err="1" smtClean="0"/>
              <a:t>Алава</a:t>
            </a:r>
            <a:r>
              <a:rPr lang="ru-RU" sz="1400" dirty="0" smtClean="0"/>
              <a:t> </a:t>
            </a:r>
            <a:r>
              <a:rPr lang="ru-RU" sz="1400" dirty="0" err="1" smtClean="0"/>
              <a:t>Крус</a:t>
            </a:r>
            <a:r>
              <a:rPr lang="ru-RU" sz="1400" dirty="0" smtClean="0"/>
              <a:t> (исп. </a:t>
            </a:r>
            <a:r>
              <a:rPr lang="ru-RU" sz="1400" dirty="0" err="1" smtClean="0"/>
              <a:t>Alejandro</a:t>
            </a:r>
            <a:r>
              <a:rPr lang="ru-RU" sz="1400" dirty="0" smtClean="0"/>
              <a:t> </a:t>
            </a:r>
            <a:r>
              <a:rPr lang="ru-RU" sz="1400" dirty="0" err="1" smtClean="0"/>
              <a:t>Álava</a:t>
            </a:r>
            <a:r>
              <a:rPr lang="ru-RU" sz="1400" dirty="0" smtClean="0"/>
              <a:t> </a:t>
            </a:r>
            <a:r>
              <a:rPr lang="ru-RU" sz="1400" dirty="0" err="1" smtClean="0"/>
              <a:t>Cruz</a:t>
            </a:r>
            <a:r>
              <a:rPr lang="ru-RU" sz="1400" dirty="0" smtClean="0"/>
              <a:t>), испанец. Налетал 5767 часов (в основном на лёгких или турбовинтовых самолётах </a:t>
            </a:r>
            <a:r>
              <a:rPr lang="ru-RU" sz="1400" dirty="0" err="1" smtClean="0"/>
              <a:t>Cessna</a:t>
            </a:r>
            <a:r>
              <a:rPr lang="ru-RU" sz="1400" dirty="0" smtClean="0"/>
              <a:t> 421, ATR 42/72, а также на </a:t>
            </a:r>
            <a:r>
              <a:rPr lang="ru-RU" sz="1400" dirty="0" err="1" smtClean="0"/>
              <a:t>Airbus</a:t>
            </a:r>
            <a:r>
              <a:rPr lang="ru-RU" sz="1400" dirty="0" smtClean="0"/>
              <a:t> A320), свыше 1100 из них на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737. Устроился в авиакомпанию </a:t>
            </a:r>
            <a:r>
              <a:rPr lang="ru-RU" sz="1400" dirty="0" err="1" smtClean="0"/>
              <a:t>Flydubai</a:t>
            </a:r>
            <a:r>
              <a:rPr lang="ru-RU" sz="1400" dirty="0" smtClean="0"/>
              <a:t> 24 августа 2014 года (проработал в ней 1 год и 6 месяцев), проработав ранее в небольших региональных авиакомпаниях — </a:t>
            </a:r>
            <a:r>
              <a:rPr lang="ru-RU" sz="1400" dirty="0" err="1" smtClean="0"/>
              <a:t>канарской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Naysa</a:t>
            </a:r>
            <a:r>
              <a:rPr lang="ru-RU" sz="1400" dirty="0" smtClean="0"/>
              <a:t> (с 25 февраля 2009 года по 17 апреля 2014 года) и польских </a:t>
            </a:r>
            <a:r>
              <a:rPr lang="ru-RU" sz="1400" dirty="0" err="1" smtClean="0"/>
              <a:t>White</a:t>
            </a:r>
            <a:r>
              <a:rPr lang="ru-RU" sz="1400" dirty="0" smtClean="0"/>
              <a:t> </a:t>
            </a:r>
            <a:r>
              <a:rPr lang="ru-RU" sz="1400" dirty="0" err="1" smtClean="0"/>
              <a:t>Eagle</a:t>
            </a:r>
            <a:r>
              <a:rPr lang="ru-RU" sz="1400" dirty="0" smtClean="0"/>
              <a:t> </a:t>
            </a:r>
            <a:r>
              <a:rPr lang="ru-RU" sz="1400" dirty="0" err="1" smtClean="0"/>
              <a:t>Aviation</a:t>
            </a:r>
            <a:r>
              <a:rPr lang="ru-RU" sz="1400" dirty="0" smtClean="0"/>
              <a:t> и </a:t>
            </a:r>
            <a:r>
              <a:rPr lang="ru-RU" sz="1400" dirty="0" err="1" smtClean="0"/>
              <a:t>Bingo</a:t>
            </a:r>
            <a:r>
              <a:rPr lang="ru-RU" sz="1400" dirty="0" smtClean="0"/>
              <a:t> </a:t>
            </a:r>
            <a:r>
              <a:rPr lang="ru-RU" sz="1400" dirty="0" err="1" smtClean="0"/>
              <a:t>Airways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1090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Катастрофа под Ростовом-на-Дону самолета  ОАЭ ночью при высокой влажности и ветре (плохое понимание российских диспетчеров и реалий) 19 марта 2016 года. Авиалайнер </a:t>
            </a:r>
            <a:r>
              <a:rPr lang="ru-RU" sz="1800" dirty="0" err="1" smtClean="0"/>
              <a:t>Boeing</a:t>
            </a:r>
            <a:r>
              <a:rPr lang="ru-RU" sz="1800" dirty="0" smtClean="0"/>
              <a:t> 737-8KN авиакомпании </a:t>
            </a:r>
            <a:r>
              <a:rPr lang="ru-RU" sz="1800" dirty="0" err="1" smtClean="0"/>
              <a:t>Flydubai</a:t>
            </a:r>
            <a:r>
              <a:rPr lang="ru-RU" sz="1800" dirty="0" smtClean="0"/>
              <a:t> выполнял регулярный пассажирский рейс FZ981 по маршруту </a:t>
            </a:r>
            <a:r>
              <a:rPr lang="ru-RU" sz="1800" dirty="0" err="1" smtClean="0"/>
              <a:t>Дубай-Ростов-на-Дону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48625" y="1311275"/>
            <a:ext cx="4143375" cy="5546725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Столкновение с землей произошло на скорости более 600 км/ч с углом  на пикирование более 50°.</a:t>
            </a:r>
            <a:br>
              <a:rPr lang="ru-RU" sz="1400" dirty="0" smtClean="0"/>
            </a:br>
            <a:r>
              <a:rPr lang="ru-RU" sz="1400" dirty="0" smtClean="0"/>
              <a:t>Указывается, что комиссия по расследованию среди прочего рассматривала «исследование </a:t>
            </a:r>
            <a:r>
              <a:rPr lang="ru-RU" sz="1400" dirty="0" err="1" smtClean="0"/>
              <a:t>психо-эмоционального</a:t>
            </a:r>
            <a:r>
              <a:rPr lang="ru-RU" sz="1400" dirty="0" smtClean="0"/>
              <a:t> и физиологического состояния членов экипажа с учётом данных о режиме труда и отдыха», а также «работу по сбору и анализу информации о подготовке экипажа». 25 ноября 2019 года МАК опубликовал окончательный отчёт расследования причин катастрофы рейса FZ981. Эксперты пришли к выводу, что катастрофа произошла из-за ошибочных действий экипажа.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Расследование МАК:    Боинг 737-800 А6-FDN 19.03.2016 [ход расследования] База расследований </a:t>
            </a:r>
            <a:r>
              <a:rPr lang="ru-RU" sz="1400" dirty="0" err="1" smtClean="0"/>
              <a:t>авиапроисшествий</a:t>
            </a:r>
            <a:r>
              <a:rPr lang="ru-RU" sz="1400" dirty="0" smtClean="0"/>
              <a:t> </a:t>
            </a:r>
            <a:r>
              <a:rPr lang="ru-RU" sz="1400" u="sng" dirty="0" smtClean="0">
                <a:hlinkClick r:id="rId2"/>
              </a:rPr>
              <a:t>https://mak-iac.org/rassledovaniya/boing-737-800-a6-fdn-19-03-2016/</a:t>
            </a:r>
            <a:r>
              <a:rPr lang="ru-RU" sz="1400" dirty="0" smtClean="0"/>
              <a:t>)   Окончательный отчет по результатам расследования авиационного происшествия.  Самолет </a:t>
            </a:r>
            <a:r>
              <a:rPr lang="ru-RU" sz="1400" dirty="0" err="1" smtClean="0"/>
              <a:t>Boeing</a:t>
            </a:r>
            <a:r>
              <a:rPr lang="ru-RU" sz="1400" dirty="0" smtClean="0"/>
              <a:t> 737-8KN.  199 с. Межгосударственный авиационный комитет комиссия по расследованию авиационных происшествий. </a:t>
            </a:r>
            <a:r>
              <a:rPr lang="en-US" sz="1400" dirty="0" smtClean="0"/>
              <a:t>URL</a:t>
            </a:r>
            <a:r>
              <a:rPr lang="ru-RU" sz="1400" dirty="0" smtClean="0"/>
              <a:t>: </a:t>
            </a:r>
            <a:r>
              <a:rPr lang="en-US" sz="1400" dirty="0" smtClean="0"/>
              <a:t> </a:t>
            </a:r>
            <a:r>
              <a:rPr lang="en-US" sz="1400" u="sng" dirty="0" smtClean="0">
                <a:hlinkClick r:id="rId3"/>
              </a:rPr>
              <a:t>https</a:t>
            </a:r>
            <a:r>
              <a:rPr lang="ru-RU" sz="1400" u="sng" dirty="0" smtClean="0">
                <a:hlinkClick r:id="rId3"/>
              </a:rPr>
              <a:t>://</a:t>
            </a:r>
            <a:r>
              <a:rPr lang="en-US" sz="1400" u="sng" dirty="0" err="1" smtClean="0">
                <a:hlinkClick r:id="rId3"/>
              </a:rPr>
              <a:t>mak</a:t>
            </a:r>
            <a:r>
              <a:rPr lang="ru-RU" sz="1400" u="sng" dirty="0" smtClean="0">
                <a:hlinkClick r:id="rId3"/>
              </a:rPr>
              <a:t>-</a:t>
            </a:r>
            <a:r>
              <a:rPr lang="en-US" sz="1400" u="sng" dirty="0" err="1" smtClean="0">
                <a:hlinkClick r:id="rId3"/>
              </a:rPr>
              <a:t>iac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smtClean="0">
                <a:hlinkClick r:id="rId3"/>
              </a:rPr>
              <a:t>org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smtClean="0">
                <a:hlinkClick r:id="rId3"/>
              </a:rPr>
              <a:t>upload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iblock</a:t>
            </a:r>
            <a:r>
              <a:rPr lang="ru-RU" sz="1400" u="sng" dirty="0" smtClean="0">
                <a:hlinkClick r:id="rId3"/>
              </a:rPr>
              <a:t>/</a:t>
            </a:r>
            <a:r>
              <a:rPr lang="en-US" sz="1400" u="sng" dirty="0" err="1" smtClean="0">
                <a:hlinkClick r:id="rId3"/>
              </a:rPr>
              <a:t>ab</a:t>
            </a:r>
            <a:r>
              <a:rPr lang="ru-RU" sz="1400" u="sng" dirty="0" smtClean="0">
                <a:hlinkClick r:id="rId3"/>
              </a:rPr>
              <a:t>7/</a:t>
            </a:r>
            <a:r>
              <a:rPr lang="en-US" sz="1400" u="sng" dirty="0" smtClean="0">
                <a:hlinkClick r:id="rId3"/>
              </a:rPr>
              <a:t>report</a:t>
            </a:r>
            <a:r>
              <a:rPr lang="ru-RU" sz="1400" u="sng" dirty="0" smtClean="0">
                <a:hlinkClick r:id="rId3"/>
              </a:rPr>
              <a:t>_</a:t>
            </a:r>
            <a:r>
              <a:rPr lang="en-US" sz="1400" u="sng" dirty="0" smtClean="0">
                <a:hlinkClick r:id="rId3"/>
              </a:rPr>
              <a:t>a</a:t>
            </a:r>
            <a:r>
              <a:rPr lang="ru-RU" sz="1400" u="sng" dirty="0" smtClean="0">
                <a:hlinkClick r:id="rId3"/>
              </a:rPr>
              <a:t>6-</a:t>
            </a:r>
            <a:r>
              <a:rPr lang="en-US" sz="1400" u="sng" dirty="0" err="1" smtClean="0">
                <a:hlinkClick r:id="rId3"/>
              </a:rPr>
              <a:t>fdn</a:t>
            </a:r>
            <a:r>
              <a:rPr lang="ru-RU" sz="1400" u="sng" dirty="0" smtClean="0">
                <a:hlinkClick r:id="rId3"/>
              </a:rPr>
              <a:t>_</a:t>
            </a:r>
            <a:r>
              <a:rPr lang="en-US" sz="1400" u="sng" dirty="0" err="1" smtClean="0">
                <a:hlinkClick r:id="rId3"/>
              </a:rPr>
              <a:t>rus</a:t>
            </a:r>
            <a:r>
              <a:rPr lang="ru-RU" sz="1400" u="sng" dirty="0" smtClean="0">
                <a:hlinkClick r:id="rId3"/>
              </a:rPr>
              <a:t>.</a:t>
            </a:r>
            <a:r>
              <a:rPr lang="en-US" sz="1400" u="sng" dirty="0" err="1" smtClean="0">
                <a:hlinkClick r:id="rId3"/>
              </a:rPr>
              <a:t>pdf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2038" y="1198563"/>
            <a:ext cx="5864225" cy="5470525"/>
          </a:xfrm>
        </p:spPr>
        <p:txBody>
          <a:bodyPr/>
          <a:lstStyle/>
          <a:p>
            <a:pPr marL="0" indent="0" eaLnBrk="1" fontAlgn="auto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 smtClean="0"/>
          </a:p>
          <a:p>
            <a:pPr marL="0" indent="0" eaLnBrk="1" fontAlgn="auto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 smtClean="0"/>
          </a:p>
          <a:p>
            <a:pPr marL="0" indent="0" eaLnBrk="1" fontAlgn="auto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 smtClean="0"/>
          </a:p>
          <a:p>
            <a:pPr marL="0" indent="0" eaLnBrk="1" fontAlgn="auto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/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88" y="1316038"/>
            <a:ext cx="5729287" cy="5353050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b="1" dirty="0" smtClean="0"/>
              <a:t>Суицид второго пилота </a:t>
            </a:r>
            <a:r>
              <a:rPr lang="ru-RU" sz="1400" dirty="0" smtClean="0"/>
              <a:t>–.27-летнего Андреаса </a:t>
            </a:r>
            <a:r>
              <a:rPr lang="ru-RU" sz="1400" dirty="0" err="1" smtClean="0"/>
              <a:t>Любитца</a:t>
            </a:r>
            <a:r>
              <a:rPr lang="ru-RU" sz="1400" dirty="0" smtClean="0"/>
              <a:t>  из небольшого немецкого города </a:t>
            </a:r>
            <a:r>
              <a:rPr lang="ru-RU" sz="1400" dirty="0" err="1" smtClean="0"/>
              <a:t>Монтабаур</a:t>
            </a:r>
            <a:r>
              <a:rPr lang="ru-RU" sz="1400" dirty="0" smtClean="0"/>
              <a:t>. После выхода из кабины командира корабля в туалет пилот заблокировал дверь в кабину (пробовал такой же маневр как репетицию при выходе КВС из кабины и при первом полете в этот день) и уничтожил самолет: через 30 минут после взлёта самолёт внезапно перешёл в быстрое снижение (до 300 метров) и ещё через 10 минут врезался в горный склон в Прованских Альпах и полностью разрушился. Все находившиеся на его борту 150 человек погибли. У пилота была сильная депрессия и страх потери зрения (запрет летать).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Психическое заболевание второго пилота Андреаса </a:t>
            </a:r>
            <a:r>
              <a:rPr lang="ru-RU" sz="1400" dirty="0" err="1" smtClean="0"/>
              <a:t>Любитца</a:t>
            </a:r>
            <a:r>
              <a:rPr lang="ru-RU" sz="1400" dirty="0" smtClean="0"/>
              <a:t>, диагностированное более чем 40 врачами (41 врач был им посещен за последние месяцы в связи с депрессией и страхом утраты зрения и профессии), к которым он обращался за помощью частным образом, не было известно в компании (несмотря на запрет врачей для него летать).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1400" dirty="0" smtClean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err="1" smtClean="0"/>
              <a:t>Авиаинциденту</a:t>
            </a:r>
            <a:r>
              <a:rPr lang="ru-RU" sz="1400" dirty="0" smtClean="0"/>
              <a:t> посвящен фильм </a:t>
            </a:r>
            <a:r>
              <a:rPr lang="ru-RU" sz="1400" dirty="0" err="1" smtClean="0"/>
              <a:t>National</a:t>
            </a:r>
            <a:r>
              <a:rPr lang="ru-RU" sz="1400" dirty="0" smtClean="0"/>
              <a:t> </a:t>
            </a:r>
            <a:r>
              <a:rPr lang="ru-RU" sz="1400" dirty="0" err="1" smtClean="0"/>
              <a:t>Geographic</a:t>
            </a:r>
            <a:r>
              <a:rPr lang="ru-RU" sz="1400" dirty="0" smtClean="0"/>
              <a:t> (</a:t>
            </a:r>
            <a:r>
              <a:rPr lang="ru-RU" sz="1400" dirty="0" smtClean="0">
                <a:hlinkClick r:id="rId2"/>
              </a:rPr>
              <a:t>https://www.natgeotv.com/ru/shows/natgeo/air-crash-investigation</a:t>
            </a:r>
            <a:r>
              <a:rPr lang="ru-RU" sz="1400" dirty="0" smtClean="0"/>
              <a:t>) из цикла «Расследования авиакатастроф»: 1 сезон 4 серия (Убийство в облаках) (Программа Расследования авиакатастроф: 1 сезон 4 серия </a:t>
            </a:r>
            <a:r>
              <a:rPr lang="ru-RU" sz="1400" u="sng" dirty="0" smtClean="0">
                <a:hlinkClick r:id="rId3"/>
              </a:rPr>
              <a:t>https://www.ivi.ru/watch/air-crash-investigation/411841</a:t>
            </a:r>
            <a:r>
              <a:rPr lang="ru-RU" sz="1400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8" y="133350"/>
            <a:ext cx="11839575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Катастрофа в Альпах 24 марта 2015 года между городами </a:t>
            </a:r>
            <a:r>
              <a:rPr lang="ru-RU" sz="2000" dirty="0" err="1" smtClean="0"/>
              <a:t>Динь-ле-Бен</a:t>
            </a:r>
            <a:r>
              <a:rPr lang="ru-RU" sz="2000" dirty="0" smtClean="0"/>
              <a:t> и </a:t>
            </a:r>
            <a:r>
              <a:rPr lang="ru-RU" sz="2000" dirty="0" err="1" smtClean="0"/>
              <a:t>Барселоннет</a:t>
            </a:r>
            <a:r>
              <a:rPr lang="ru-RU" sz="2000" dirty="0" smtClean="0"/>
              <a:t>. Авиалайнер </a:t>
            </a:r>
            <a:r>
              <a:rPr lang="ru-RU" sz="2000" dirty="0" err="1" smtClean="0"/>
              <a:t>Airbus</a:t>
            </a:r>
            <a:r>
              <a:rPr lang="ru-RU" sz="2000" dirty="0" smtClean="0"/>
              <a:t> A320-211 авиакомпании </a:t>
            </a:r>
            <a:r>
              <a:rPr lang="ru-RU" sz="2000" dirty="0" err="1" smtClean="0"/>
              <a:t>Germanwings</a:t>
            </a:r>
            <a:r>
              <a:rPr lang="ru-RU" sz="2000" dirty="0" smtClean="0"/>
              <a:t> выполнял обратный пассажирский рейс 4U9525 по маршруту Барселона-Дюссельдорф, 144 пассажира и 6 членов экипажа.</a:t>
            </a:r>
            <a:endParaRPr lang="ru-RU" sz="2000" dirty="0"/>
          </a:p>
        </p:txBody>
      </p:sp>
      <p:pic>
        <p:nvPicPr>
          <p:cNvPr id="10245" name="Picture 2" descr="https://militaryarms.ru/wp-content/uploads/2019/09/mesto-gibeli-a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9838" y="1336675"/>
            <a:ext cx="5556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575" y="1303338"/>
            <a:ext cx="8091488" cy="5365750"/>
          </a:xfrm>
        </p:spPr>
        <p:txBody>
          <a:bodyPr/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35-летний пассажир Дэвид А. </a:t>
            </a:r>
            <a:r>
              <a:rPr lang="ru-RU" sz="1400" dirty="0" err="1" smtClean="0"/>
              <a:t>Бёрк</a:t>
            </a:r>
            <a:r>
              <a:rPr lang="ru-RU" sz="1400" dirty="0" smtClean="0"/>
              <a:t> пронес на борт револьвер 44 </a:t>
            </a:r>
            <a:r>
              <a:rPr lang="ru-RU" sz="1400" dirty="0" err="1" smtClean="0"/>
              <a:t>Magnum</a:t>
            </a:r>
            <a:r>
              <a:rPr lang="ru-RU" sz="1400" dirty="0" smtClean="0"/>
              <a:t> и открыл стрельбу. Первым он убил пассажира </a:t>
            </a:r>
            <a:r>
              <a:rPr lang="ru-RU" sz="1400" dirty="0" err="1" smtClean="0"/>
              <a:t>Рэймонда</a:t>
            </a:r>
            <a:r>
              <a:rPr lang="ru-RU" sz="1400" dirty="0" smtClean="0"/>
              <a:t> Ф. Томсона, своего бывшего начальника. Незадолго до этого он подбросил ему уже во время полета записку на гигиеническом пакете (была найдена на месте взрыва): «Привет, </a:t>
            </a:r>
            <a:r>
              <a:rPr lang="ru-RU" sz="1400" dirty="0" err="1" smtClean="0"/>
              <a:t>Рэй</a:t>
            </a:r>
            <a:r>
              <a:rPr lang="ru-RU" sz="1400" dirty="0" smtClean="0"/>
              <a:t>. Думаю, в том, что всё заканчивается именно этим, есть некая ирония. Я попросил у тебя снисхождения для моей семьи, помнишь? Я его не получил. И ты не получишь!» (англ.) </a:t>
            </a:r>
            <a:r>
              <a:rPr lang="ru-RU" sz="1400" b="1" dirty="0" smtClean="0"/>
              <a:t>"</a:t>
            </a:r>
            <a:r>
              <a:rPr lang="ru-RU" sz="1400" b="1" dirty="0" err="1" smtClean="0"/>
              <a:t>Hi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Ray</a:t>
            </a:r>
            <a:r>
              <a:rPr lang="ru-RU" sz="1400" b="1" dirty="0" smtClean="0"/>
              <a:t>. </a:t>
            </a:r>
            <a:r>
              <a:rPr lang="en-US" sz="1400" b="1" dirty="0" smtClean="0"/>
              <a:t>I think it's sort of ironical that we end up like this. I asked for some leniency for my family, remember? Well I got none. </a:t>
            </a:r>
            <a:r>
              <a:rPr lang="ru-RU" sz="1400" b="1" dirty="0" err="1" smtClean="0"/>
              <a:t>And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you'll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get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none</a:t>
            </a:r>
            <a:r>
              <a:rPr lang="ru-RU" sz="1400" b="1" dirty="0" smtClean="0"/>
              <a:t>!". </a:t>
            </a:r>
            <a:r>
              <a:rPr lang="ru-RU" sz="1400" dirty="0" smtClean="0"/>
              <a:t>Затем </a:t>
            </a:r>
            <a:r>
              <a:rPr lang="ru-RU" sz="1400" dirty="0" err="1" smtClean="0"/>
              <a:t>Бёрк</a:t>
            </a:r>
            <a:r>
              <a:rPr lang="ru-RU" sz="1400" dirty="0" smtClean="0"/>
              <a:t> пошёл в кабину пилотов, в которую смогла скрыться одна из стюардесс. Она успела сказать командиру (отразилось на самописце): Командир, у нас проблема!. КВС спросил: В чём проблема?. Вбежав в кабину, Дэвид </a:t>
            </a:r>
            <a:r>
              <a:rPr lang="ru-RU" sz="1400" dirty="0" err="1" smtClean="0"/>
              <a:t>Бёрк</a:t>
            </a:r>
            <a:r>
              <a:rPr lang="ru-RU" sz="1400" dirty="0" smtClean="0"/>
              <a:t> ответил: Я проблема!.</a:t>
            </a:r>
            <a:br>
              <a:rPr lang="ru-RU" sz="1400" dirty="0" smtClean="0"/>
            </a:br>
            <a:r>
              <a:rPr lang="ru-RU" sz="1400" dirty="0" smtClean="0"/>
              <a:t>Застрелив стюардессу и обоих пилотов, он  ввёл самолёт в отвесное пикирование. Затем он вышел из кабины пилотов, застрелил находившегося на борту в качестве пассажира </a:t>
            </a:r>
            <a:r>
              <a:rPr lang="ru-RU" sz="1400" dirty="0" err="1" smtClean="0"/>
              <a:t>шеф-пилота</a:t>
            </a:r>
            <a:r>
              <a:rPr lang="ru-RU" sz="1400" dirty="0" smtClean="0"/>
              <a:t> авиакомпании PSA Джона Конте, который шёл к кабине, и сел на пол. Во время пикирования на высокой тяге двигателей самолёт перешёл звуковой барьер (1200 км/ч) и на скорости 1240 км/ч рейс PSA 1771 врезался в холмы близ </a:t>
            </a:r>
            <a:r>
              <a:rPr lang="ru-RU" sz="1400" dirty="0" err="1" smtClean="0"/>
              <a:t>Пасо-Роблеса</a:t>
            </a:r>
            <a:r>
              <a:rPr lang="ru-RU" sz="1400" dirty="0" smtClean="0"/>
              <a:t> (Калифорния) и полностью разрушился. Погибли все 43 человека на борту (5 из них были застрелены до падения). Причиной катастрофы стало то, что сотрудник авиакомпании </a:t>
            </a:r>
            <a:r>
              <a:rPr lang="ru-RU" sz="1400" dirty="0" err="1" smtClean="0"/>
              <a:t>USAir</a:t>
            </a:r>
            <a:r>
              <a:rPr lang="ru-RU" sz="1400" dirty="0" smtClean="0"/>
              <a:t> («материнской» авиакомпании PSA) Дэвид А. </a:t>
            </a:r>
            <a:r>
              <a:rPr lang="ru-RU" sz="1400" dirty="0" err="1" smtClean="0"/>
              <a:t>Бёрк</a:t>
            </a:r>
            <a:r>
              <a:rPr lang="ru-RU" sz="1400" dirty="0" smtClean="0"/>
              <a:t> был уволен за кражу выручки из самолётного бара (до этого его могли арестовать за попытку нелегальной перевозки кокаина из Ямайки в США). </a:t>
            </a:r>
            <a:endParaRPr lang="ru-RU" sz="1400" dirty="0"/>
          </a:p>
        </p:txBody>
      </p:sp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33350"/>
            <a:ext cx="11730038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Катастрофа </a:t>
            </a:r>
            <a:r>
              <a:rPr lang="en-US" sz="1800" dirty="0" err="1" smtClean="0"/>
              <a:t>BAe</a:t>
            </a:r>
            <a:r>
              <a:rPr lang="en-US" sz="1800" dirty="0" smtClean="0"/>
              <a:t> 146 </a:t>
            </a:r>
            <a:r>
              <a:rPr lang="ru-RU" sz="1800" dirty="0" smtClean="0"/>
              <a:t>авиакомпании </a:t>
            </a:r>
            <a:r>
              <a:rPr lang="en-US" sz="1800" dirty="0" smtClean="0"/>
              <a:t>Pacific Southwest Airlines (PSA)</a:t>
            </a:r>
            <a:r>
              <a:rPr lang="ru-RU" sz="1800" dirty="0" smtClean="0"/>
              <a:t> под </a:t>
            </a:r>
            <a:r>
              <a:rPr lang="ru-RU" sz="1800" dirty="0" err="1" smtClean="0"/>
              <a:t>Пасо-Роблесом</a:t>
            </a:r>
            <a:r>
              <a:rPr lang="ru-RU" sz="1800" dirty="0" smtClean="0"/>
              <a:t> 7 декабря 1987 года. Уволенный сотрудник компании, взявший билет на борт, смог убить членов экипажа и перевести самолет в штопор.  Все находившиеся на его борту 43 человека (38 пассажиров и 5 членов экипажа) погибли. 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80425" y="1285875"/>
            <a:ext cx="3525838" cy="5383213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 smtClean="0"/>
              <a:t>Расследования авиакатастроф: 1 сезон 5 серия (В поисках виновных) </a:t>
            </a:r>
            <a:r>
              <a:rPr lang="ru-RU" sz="1400" dirty="0" smtClean="0">
                <a:hlinkClick r:id="rId2"/>
              </a:rPr>
              <a:t>https://www.ivi.ru/watch/air-crash-investigation/411842</a:t>
            </a:r>
            <a:endParaRPr lang="ru-RU" sz="1400" dirty="0"/>
          </a:p>
        </p:txBody>
      </p:sp>
      <p:pic>
        <p:nvPicPr>
          <p:cNvPr id="11269" name="Picture 2" descr="https://upload.wikimedia.org/wikipedia/commons/thumb/e/ed/PSA_06-01568.jpg/440px-PSA_06-01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2717800"/>
            <a:ext cx="347821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2959</Words>
  <Application>Microsoft Office PowerPoint</Application>
  <PresentationFormat>Произвольный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Bahnschrift SemiCondensed</vt:lpstr>
      <vt:lpstr>Calibri</vt:lpstr>
      <vt:lpstr>Book Antiqua</vt:lpstr>
      <vt:lpstr>Times New Roman</vt:lpstr>
      <vt:lpstr>Wingdings</vt:lpstr>
      <vt:lpstr>Тема Office</vt:lpstr>
      <vt:lpstr>Катастрофы на транспорте в XX-XXI веке Автоматизация процессов управления и человеческий фактор: </vt:lpstr>
      <vt:lpstr>Человеческий фактор (катастрофы на земле и в небе). Катастрофы на земле (в аэропортах) – крупнейшие авиационные происшествия в XX в.</vt:lpstr>
      <vt:lpstr>Выделим те факторы, которые существенным образом влияли на безопасность на транспорте  на примере отечественной и зарубежной практики (коммерческие авиаперевозки)</vt:lpstr>
      <vt:lpstr>Конец эры сверхзвуковой пассажирской авиации. Катастрофа Конкорда 25 июля 2000 года (Париж-Нью-Йорк). Погибли 113 человек — все находившиеся на борту самолёта 109 человек (100 пассажиров и 9 членов экипажа) и 4 человека на земле. </vt:lpstr>
      <vt:lpstr>Крупнейшая в истории авиации катастрофа 27 марта 1977 года на острове Тенерифе. На взлётной полосе аэропорта Лос-Родеос столкнулись авиалайнеры Boeing 747-206B авиакомпании KLM и Boeing 747-121 авиакомпании Pan American. В катастрофе погибли 583 человека - все 248 человек на борту рейса 4805 (KLM) и 335 человек на борту рейса 1736  (PA) из 396. Выжить удалось 61 человеку (борт PA).</vt:lpstr>
      <vt:lpstr>Гибель в грозу ТУ 154 -  22 августа 2006 года – во многом из-за того, что экипаж спасал ситуацию с переговорами турецкого авиаборта и диспетчеров из Харькова, не понимавших друг друга (предупреждали о грозе). После инцидента запрещена эксплуатация ТУ – 154.</vt:lpstr>
      <vt:lpstr>Катастрофа под Ростовом-на-Дону самолета  ОАЭ ночью при высокой влажности и ветре (плохое понимание российских диспетчеров и реалий) 19 марта 2016 года. Авиалайнер Boeing 737-8KN авиакомпании Flydubai выполнял регулярный пассажирский рейс FZ981 по маршруту Дубай-Ростов-на-Дону.</vt:lpstr>
      <vt:lpstr>Катастрофа в Альпах 24 марта 2015 года между городами Динь-ле-Бен и Барселоннет. Авиалайнер Airbus A320-211 авиакомпании Germanwings выполнял обратный пассажирский рейс 4U9525 по маршруту Барселона-Дюссельдорф, 144 пассажира и 6 членов экипажа.</vt:lpstr>
      <vt:lpstr>Катастрофа BAe 146 авиакомпании Pacific Southwest Airlines (PSA) под Пасо-Роблесом 7 декабря 1987 года. Уволенный сотрудник компании, взявший билет на борт, смог убить членов экипажа и перевести самолет в штопор.  Все находившиеся на его борту 43 человека (38 пассажиров и 5 членов экипажа) погибли. </vt:lpstr>
      <vt:lpstr>Авиаинцидент на рейсе Магадан-Новосибирск, 2 декабря 2021 г - Airbus A321-271N (бортовой номер VQ-BGU, серийный — 8620). Некачественный обледенитель. Борт и пассажиры были спасены благодаря действиям коллектива судна.</vt:lpstr>
      <vt:lpstr>5 мая 2019 года Sukhoi Superjet 100-95B авиакомпании «Аэрофлот», плановый рейс SU1492 по маршруту Москва – Мурманск. Жесткая посадка и пожар в аэропорту Шереметьево. Из находившихся на его борту 78 человек (73 пассажира и 5 членов экипажа) погиб 41 (40 пассажиров и 1 член экипажа); выжили 37. </vt:lpstr>
      <vt:lpstr>Теракт на пассажирском рейсе по маршруту Домодедово – Сочи с самолетом Ту-154 RA-85556 авиакомпании «Сибирь» в районе г. Ростова. На борту находились 44 пассажира и 7 членов экипажа. </vt:lpstr>
      <vt:lpstr>Взрыв самолета 31 октября 2015 года над центральной частью Синайского полуострова, Airbus A321-231 российской авиакомпании «Когалымавиа» (торговая марка «Metrojet»), зафрахтованный туристическим оператором «Brisco», чартерный рейс 7К-9268 по маршруту Шарм-эш-Шейх—Санкт-Петербург.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Kuzina</dc:creator>
  <dc:description>fonik.ru</dc:description>
  <cp:lastModifiedBy>Natalia Kuzina</cp:lastModifiedBy>
  <cp:revision>212</cp:revision>
  <dcterms:created xsi:type="dcterms:W3CDTF">2020-05-03T07:48:59Z</dcterms:created>
  <dcterms:modified xsi:type="dcterms:W3CDTF">2022-07-07T07:04:25Z</dcterms:modified>
</cp:coreProperties>
</file>