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324" r:id="rId4"/>
    <p:sldId id="258" r:id="rId5"/>
    <p:sldId id="259" r:id="rId6"/>
    <p:sldId id="260" r:id="rId7"/>
    <p:sldId id="261" r:id="rId8"/>
    <p:sldId id="262" r:id="rId9"/>
    <p:sldId id="272" r:id="rId10"/>
    <p:sldId id="264" r:id="rId11"/>
    <p:sldId id="265" r:id="rId12"/>
    <p:sldId id="268" r:id="rId13"/>
    <p:sldId id="269" r:id="rId14"/>
    <p:sldId id="270" r:id="rId15"/>
    <p:sldId id="314" r:id="rId16"/>
    <p:sldId id="315" r:id="rId17"/>
    <p:sldId id="316" r:id="rId18"/>
    <p:sldId id="318" r:id="rId19"/>
    <p:sldId id="317" r:id="rId20"/>
    <p:sldId id="320" r:id="rId21"/>
    <p:sldId id="319" r:id="rId22"/>
    <p:sldId id="321" r:id="rId23"/>
    <p:sldId id="322" r:id="rId24"/>
    <p:sldId id="323" r:id="rId25"/>
  </p:sldIdLst>
  <p:sldSz cx="15119350" cy="10691813"/>
  <p:notesSz cx="9928225" cy="14357350"/>
  <p:embeddedFontLst>
    <p:embeddedFont>
      <p:font typeface="Arial Black" pitchFamily="34" charset="0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43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986">
          <p15:clr>
            <a:srgbClr val="A4A3A4"/>
          </p15:clr>
        </p15:guide>
        <p15:guide id="4" orient="horz" pos="2234">
          <p15:clr>
            <a:srgbClr val="A4A3A4"/>
          </p15:clr>
        </p15:guide>
        <p15:guide id="5" pos="5148">
          <p15:clr>
            <a:srgbClr val="A4A3A4"/>
          </p15:clr>
        </p15:guide>
        <p15:guide id="6" pos="9253">
          <p15:clr>
            <a:srgbClr val="A4A3A4"/>
          </p15:clr>
        </p15:guide>
        <p15:guide id="7" orient="horz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B2E13A2-21F0-498D-9D80-8EF4AEAD761E}">
  <a:tblStyle styleId="{5B2E13A2-21F0-498D-9D80-8EF4AEAD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90" autoAdjust="0"/>
    <p:restoredTop sz="94660"/>
  </p:normalViewPr>
  <p:slideViewPr>
    <p:cSldViewPr snapToGrid="0">
      <p:cViewPr>
        <p:scale>
          <a:sx n="60" d="100"/>
          <a:sy n="60" d="100"/>
        </p:scale>
        <p:origin x="-797" y="38"/>
      </p:cViewPr>
      <p:guideLst>
        <p:guide orient="horz" pos="6543"/>
        <p:guide orient="horz" pos="238"/>
        <p:guide orient="horz" pos="986"/>
        <p:guide orient="horz" pos="2234"/>
        <p:guide orient="horz" pos="2846"/>
        <p:guide pos="5148"/>
        <p:guide pos="9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704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704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92823" y="6909481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5b65a272a_0_183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35b65a27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5b65a272a_0_226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35b65a272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b65a272a_0_24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5b65a272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23209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97082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97550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82157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9586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09903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87154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8317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3324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4250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b65a272a_0_8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35b65a27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5b65a272a_0_9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5b65a2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5b65a272a_0_10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35b65a272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b65a272a_0_144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35b65a27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5b65a272a_0_15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35b65a272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8894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75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90807" y="383495"/>
            <a:ext cx="6988970" cy="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0575" y="1175275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1800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6848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8831362" y="482439"/>
            <a:ext cx="3921258" cy="350037"/>
            <a:chOff x="8831362" y="482439"/>
            <a:chExt cx="3921258" cy="350037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39719" y="566571"/>
              <a:ext cx="377856" cy="18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1362" y="517741"/>
              <a:ext cx="684611" cy="27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6971" y="572129"/>
              <a:ext cx="342986" cy="170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99194" y="603704"/>
              <a:ext cx="591288" cy="10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7">
              <a:alphaModFix amt="35000"/>
            </a:blip>
            <a:srcRect/>
            <a:stretch/>
          </p:blipFill>
          <p:spPr>
            <a:xfrm>
              <a:off x="12466814" y="482439"/>
              <a:ext cx="285806" cy="35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Изображение выглядит как текст&#10;&#10;Автоматически созданное описани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5210" y="517300"/>
              <a:ext cx="892524" cy="280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692" y="468741"/>
            <a:ext cx="4495188" cy="3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561" y="432931"/>
            <a:ext cx="1439533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397" y="213194"/>
            <a:ext cx="12300444" cy="117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16278" y="10166465"/>
            <a:ext cx="3477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25" tIns="37300" rIns="74625" bIns="373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72778" y="1501472"/>
            <a:ext cx="73260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72778" y="486959"/>
            <a:ext cx="73260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67277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3"/>
          </p:nvPr>
        </p:nvSpPr>
        <p:spPr>
          <a:xfrm>
            <a:off x="67335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7277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5"/>
          </p:nvPr>
        </p:nvSpPr>
        <p:spPr>
          <a:xfrm>
            <a:off x="424468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424526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424468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8"/>
          </p:nvPr>
        </p:nvSpPr>
        <p:spPr>
          <a:xfrm>
            <a:off x="7816599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9"/>
          </p:nvPr>
        </p:nvSpPr>
        <p:spPr>
          <a:xfrm>
            <a:off x="7817172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body" idx="13"/>
          </p:nvPr>
        </p:nvSpPr>
        <p:spPr>
          <a:xfrm>
            <a:off x="7816599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4"/>
          </p:nvPr>
        </p:nvSpPr>
        <p:spPr>
          <a:xfrm>
            <a:off x="11388510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pic" idx="15"/>
          </p:nvPr>
        </p:nvSpPr>
        <p:spPr>
          <a:xfrm>
            <a:off x="11389083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16"/>
          </p:nvPr>
        </p:nvSpPr>
        <p:spPr>
          <a:xfrm>
            <a:off x="11388510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739724"/>
            <a:ext cx="13040439" cy="9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vk.cc/ceTiw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vkuzina@mail.ru" TargetMode="External"/><Relationship Id="rId4" Type="http://schemas.openxmlformats.org/officeDocument/2006/relationships/hyperlink" Target="https://vk.cc/ceTiwj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hyperlink" Target="http://www.lazma.ru/rus/catalo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zma.ru/rus/catalog/index.php?rubrid=1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kibertimka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 dirty="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</a:t>
            </a:r>
            <a:r>
              <a:rPr lang="ru-RU" sz="5700" i="0" u="none" strike="noStrike" cap="none" dirty="0" err="1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НастоящееБудущее</a:t>
            </a:r>
            <a:endParaRPr sz="8500" i="0" u="none" strike="noStrike" cap="none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158" y="1677935"/>
            <a:ext cx="996480" cy="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360" y="604471"/>
            <a:ext cx="1206866" cy="5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05775" y="750550"/>
            <a:ext cx="741154" cy="4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14415" y="852445"/>
            <a:ext cx="1072350" cy="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1402852" y="1685317"/>
            <a:ext cx="1154677" cy="42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3383" y="1601996"/>
            <a:ext cx="1464274" cy="5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/>
        </p:nvSpPr>
        <p:spPr>
          <a:xfrm>
            <a:off x="758638" y="9957337"/>
            <a:ext cx="391053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i="1" dirty="0">
                <a:solidFill>
                  <a:schemeClr val="dk1"/>
                </a:solidFill>
              </a:rPr>
              <a:t>Ссылка на проект: </a:t>
            </a:r>
            <a:r>
              <a:rPr lang="en-US" i="1" dirty="0">
                <a:solidFill>
                  <a:schemeClr val="dk1"/>
                </a:solidFill>
                <a:hlinkClick r:id="rId9"/>
              </a:rPr>
              <a:t>https://vk.cc/ceTiwj</a:t>
            </a:r>
            <a:r>
              <a:rPr lang="ru-RU" i="1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37266" y="2220043"/>
            <a:ext cx="7619325" cy="7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640080" y="3840480"/>
            <a:ext cx="9444713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4000" b="1" i="1" dirty="0" smtClean="0"/>
              <a:t>Разработка технологии и протокола фиксации и обработки данных об индивидуальных ценностно-мотивационных системах и </a:t>
            </a:r>
            <a:r>
              <a:rPr lang="ru-RU" sz="4000" b="1" i="1" dirty="0" err="1" smtClean="0"/>
              <a:t>абреакции</a:t>
            </a:r>
            <a:r>
              <a:rPr lang="ru-RU" sz="4000" b="1" i="1" dirty="0" smtClean="0"/>
              <a:t>, предопределяющих поведение и вызывающих аффект, при записи лазерной допплеровской </a:t>
            </a:r>
            <a:r>
              <a:rPr lang="ru-RU" sz="4000" b="1" i="1" dirty="0" err="1" smtClean="0"/>
              <a:t>флоуметрии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микрокапилляров</a:t>
            </a:r>
            <a:endParaRPr lang="ru-RU" sz="4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016D024-CD67-4EB9-8447-D33F8B67F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783976"/>
              </p:ext>
            </p:extLst>
          </p:nvPr>
        </p:nvGraphicFramePr>
        <p:xfrm>
          <a:off x="790799" y="2319595"/>
          <a:ext cx="13144020" cy="7467600"/>
        </p:xfrm>
        <a:graphic>
          <a:graphicData uri="http://schemas.openxmlformats.org/drawingml/2006/table">
            <a:tbl>
              <a:tblPr firstRow="1" bandRow="1"/>
              <a:tblGrid>
                <a:gridCol w="13144020">
                  <a:extLst>
                    <a:ext uri="{9D8B030D-6E8A-4147-A177-3AD203B41FA5}">
                      <a16:colId xmlns:a16="http://schemas.microsoft.com/office/drawing/2014/main" xmlns="" val="2588956097"/>
                    </a:ext>
                  </a:extLst>
                </a:gridCol>
              </a:tblGrid>
              <a:tr h="17152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Планируемая к созданию</a:t>
                      </a:r>
                      <a:r>
                        <a:rPr lang="ru-RU" sz="3200" b="0" baseline="0" dirty="0">
                          <a:latin typeface="+mn-lt"/>
                        </a:rPr>
                        <a:t> интеллектуальная собственность: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Автоматизированная электронная система описания поведенческих триггеров и ценностно-мотивационных </a:t>
                      </a:r>
                      <a:r>
                        <a:rPr lang="ru-RU" sz="2800" b="0" dirty="0" err="1">
                          <a:latin typeface="+mn-lt"/>
                        </a:rPr>
                        <a:t>микрострессоров</a:t>
                      </a:r>
                      <a:r>
                        <a:rPr lang="ru-RU" sz="2800" b="0" dirty="0">
                          <a:latin typeface="+mn-lt"/>
                        </a:rPr>
                        <a:t> респондента </a:t>
                      </a:r>
                      <a:r>
                        <a:rPr lang="ru-RU" sz="2800" b="0" baseline="0" dirty="0">
                          <a:latin typeface="+mn-lt"/>
                        </a:rPr>
                        <a:t> (</a:t>
                      </a:r>
                      <a:r>
                        <a:rPr lang="ru-RU" sz="2800" b="0" dirty="0" err="1">
                          <a:latin typeface="+mn-lt"/>
                        </a:rPr>
                        <a:t>валидизированная</a:t>
                      </a:r>
                      <a:r>
                        <a:rPr lang="ru-RU" sz="2800" b="0" dirty="0">
                          <a:latin typeface="+mn-lt"/>
                        </a:rPr>
                        <a:t> методика психодиагностики),  являющаяся модификацией ранее разработанного Протокола результатов лазерной допплеровской </a:t>
                      </a:r>
                      <a:r>
                        <a:rPr lang="ru-RU" sz="2800" b="0" dirty="0" err="1">
                          <a:latin typeface="+mn-lt"/>
                        </a:rPr>
                        <a:t>флуометрии</a:t>
                      </a:r>
                      <a:r>
                        <a:rPr lang="ru-RU" sz="2800" b="0" dirty="0">
                          <a:latin typeface="+mn-lt"/>
                        </a:rPr>
                        <a:t> при использовании медицинского прибора ЛАЗМА-ПФ (в 1-6 отведениях). </a:t>
                      </a:r>
                    </a:p>
                    <a:p>
                      <a:pPr algn="just"/>
                      <a:endParaRPr lang="ru-RU" sz="28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Полезная модель, патент на методику использования прибора с целью профилактики  </a:t>
                      </a:r>
                      <a:r>
                        <a:rPr lang="ru-RU" sz="2800" b="0" dirty="0" err="1">
                          <a:latin typeface="+mn-lt"/>
                        </a:rPr>
                        <a:t>шутингов</a:t>
                      </a:r>
                      <a:r>
                        <a:rPr lang="ru-RU" sz="2800" b="0" dirty="0">
                          <a:latin typeface="+mn-lt"/>
                        </a:rPr>
                        <a:t>,</a:t>
                      </a:r>
                      <a:r>
                        <a:rPr lang="ru-RU" sz="2800" b="0" baseline="0" dirty="0">
                          <a:latin typeface="+mn-lt"/>
                        </a:rPr>
                        <a:t> отклоняющегося поведения в случае образовательных учреждений и служб персонала (в том числе МВД); </a:t>
                      </a:r>
                      <a:r>
                        <a:rPr lang="ru-RU" sz="2800" b="0" dirty="0">
                          <a:latin typeface="+mn-lt"/>
                        </a:rPr>
                        <a:t>повторных правонарушений лиц, освобождающихся по УДО из мест лишения свободы. </a:t>
                      </a:r>
                      <a:endParaRPr lang="ru-RU" sz="2800" b="0" dirty="0" smtClean="0">
                        <a:latin typeface="+mn-lt"/>
                      </a:endParaRPr>
                    </a:p>
                    <a:p>
                      <a:pPr algn="just"/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Проведение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пилотного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эксперимента на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предприятии по организации авиаперевозок.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87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1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992700" y="2316950"/>
            <a:ext cx="13234200" cy="1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</a:rPr>
              <a:t>Что есть, кто владеет? Что делаем дальше, на каких рынках, за чей счёт?</a:t>
            </a:r>
            <a:r>
              <a:rPr lang="ru-RU" sz="2500" b="1">
                <a:solidFill>
                  <a:schemeClr val="lt1"/>
                </a:solidFill>
              </a:rPr>
              <a:t> </a:t>
            </a:r>
            <a:br>
              <a:rPr lang="ru-RU" sz="2500" b="1">
                <a:solidFill>
                  <a:schemeClr val="lt1"/>
                </a:solidFill>
              </a:rPr>
            </a:br>
            <a:r>
              <a:rPr lang="ru-RU" sz="2500" b="1">
                <a:solidFill>
                  <a:schemeClr val="lt1"/>
                </a:solidFill>
              </a:rPr>
              <a:t>(удалить это после заполнения слайда)</a:t>
            </a:r>
            <a:endParaRPr sz="2500" b="1" i="0" u="none" strike="noStrike" cap="none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Интеллектуальная собственность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844C7D37-36F5-4EDF-A04C-9452A91ED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947203"/>
              </p:ext>
            </p:extLst>
          </p:nvPr>
        </p:nvGraphicFramePr>
        <p:xfrm>
          <a:off x="892450" y="2465546"/>
          <a:ext cx="13472101" cy="5760720"/>
        </p:xfrm>
        <a:graphic>
          <a:graphicData uri="http://schemas.openxmlformats.org/drawingml/2006/table">
            <a:tbl>
              <a:tblPr firstRow="1" bandRow="1"/>
              <a:tblGrid>
                <a:gridCol w="13472101">
                  <a:extLst>
                    <a:ext uri="{9D8B030D-6E8A-4147-A177-3AD203B41FA5}">
                      <a16:colId xmlns:a16="http://schemas.microsoft.com/office/drawing/2014/main" xmlns="" val="2046363143"/>
                    </a:ext>
                  </a:extLst>
                </a:gridCol>
              </a:tblGrid>
              <a:tr h="200835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Научно-технический и практический задел</a:t>
                      </a:r>
                      <a:r>
                        <a:rPr lang="ru-RU" sz="3200" b="0" dirty="0">
                          <a:latin typeface="+mn-lt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Патенты на приборы ЛАКК-1, ЛАКК-2 и другие модификации, а также на доработанный для нужд методики медицинский прибор (ЛАЗМА-ПФ; 2018 г.) – ООО «ЛАЗМА»;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Доклады на международных и общероссийских конференциях и научные публикации авторов прибора (н.рук. проекта В.В. Сидоров и др.) и автора предлагаемой методики (Н.В. Кузина и др.), отражающие суть методики и ее апробацию на протяжении более чем 10 лет (более 20 научных публикаций Кузиной Н.В. и ее учеников – молодых практикующих врачей по её методике;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Молодежь в пространстве массовой культуры: вопросы социальной безопасности, Красноярск, 2021 – 270 с. (Монография)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06800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610325" y="3474656"/>
            <a:ext cx="13898700" cy="4610565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225937" y="3775510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939339" y="3474656"/>
            <a:ext cx="13233861" cy="40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chemeClr val="bg1"/>
                </a:solidFill>
              </a:rPr>
              <a:t>Предлагаем</a:t>
            </a:r>
            <a:r>
              <a:rPr lang="ru-RU" sz="2500" b="1" dirty="0" smtClean="0">
                <a:solidFill>
                  <a:schemeClr val="bg1"/>
                </a:solidFill>
              </a:rPr>
              <a:t> стать полигоном </a:t>
            </a:r>
            <a:r>
              <a:rPr lang="ru-RU" sz="2500" b="1" dirty="0" smtClean="0">
                <a:solidFill>
                  <a:schemeClr val="bg1"/>
                </a:solidFill>
              </a:rPr>
              <a:t>для исследования авиатранспортному </a:t>
            </a:r>
            <a:r>
              <a:rPr lang="ru-RU" sz="2500" b="1" dirty="0" smtClean="0">
                <a:solidFill>
                  <a:schemeClr val="bg1"/>
                </a:solidFill>
              </a:rPr>
              <a:t>предприятию – использовать прибор </a:t>
            </a:r>
            <a:r>
              <a:rPr lang="ru-RU" sz="2500" b="1" dirty="0" smtClean="0">
                <a:solidFill>
                  <a:schemeClr val="bg1"/>
                </a:solidFill>
              </a:rPr>
              <a:t>(аренда или покупка 2-3 экз.) при </a:t>
            </a:r>
            <a:r>
              <a:rPr lang="ru-RU" sz="2500" b="1" dirty="0" smtClean="0">
                <a:solidFill>
                  <a:schemeClr val="bg1"/>
                </a:solidFill>
              </a:rPr>
              <a:t>занятиях на тренажерах (в том числе тренажерах </a:t>
            </a:r>
            <a:r>
              <a:rPr lang="en-US" sz="2500" b="1" dirty="0" smtClean="0">
                <a:solidFill>
                  <a:schemeClr val="bg1"/>
                </a:solidFill>
              </a:rPr>
              <a:t>VR</a:t>
            </a:r>
            <a:r>
              <a:rPr lang="ru-RU" sz="2500" b="1" dirty="0" smtClean="0">
                <a:solidFill>
                  <a:schemeClr val="bg1"/>
                </a:solidFill>
              </a:rPr>
              <a:t>) как индивидуальных, так и коллективных, посредством записи и расшифровки лазерной допплеровской </a:t>
            </a:r>
            <a:r>
              <a:rPr lang="ru-RU" sz="2500" b="1" dirty="0" err="1" smtClean="0">
                <a:solidFill>
                  <a:schemeClr val="bg1"/>
                </a:solidFill>
              </a:rPr>
              <a:t>флоуметрии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микрокапилляров</a:t>
            </a:r>
            <a:r>
              <a:rPr lang="ru-RU" sz="2500" b="1" dirty="0" smtClean="0">
                <a:solidFill>
                  <a:schemeClr val="bg1"/>
                </a:solidFill>
              </a:rPr>
              <a:t> человека с помощью медицинского изделия (прибора) «ЛАЗМА-ПФ» в 1-6 </a:t>
            </a:r>
            <a:r>
              <a:rPr lang="ru-RU" sz="2500" b="1" dirty="0" smtClean="0">
                <a:solidFill>
                  <a:schemeClr val="bg1"/>
                </a:solidFill>
              </a:rPr>
              <a:t>отведениях; нашу бесплатную консультативную поддержку.</a:t>
            </a:r>
            <a:endParaRPr lang="ru-RU" sz="2500" b="1" dirty="0" smtClean="0">
              <a:solidFill>
                <a:schemeClr val="bg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Использование прибора поможет более целесообразно вести кадровую политику и повысит безаварийность.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257" name="Google Shape;257;p24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Предложение для Партнера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4">
            <a:alphaModFix amt="48000"/>
          </a:blip>
          <a:srcRect l="12509" t="15044" r="19245" b="34925"/>
          <a:stretch/>
        </p:blipFill>
        <p:spPr>
          <a:xfrm>
            <a:off x="2305827" y="472962"/>
            <a:ext cx="13331950" cy="10218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543B0690-731A-41A7-8CBF-853E4EAD2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5429856"/>
              </p:ext>
            </p:extLst>
          </p:nvPr>
        </p:nvGraphicFramePr>
        <p:xfrm>
          <a:off x="444500" y="2185015"/>
          <a:ext cx="14093825" cy="52825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94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5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9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3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03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ФИО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Роль в проекте, должность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Обязанности в проекте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Образование и регалии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/>
                        <a:t>Кузина Н.В.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Канд.филол.н</a:t>
                      </a:r>
                      <a:r>
                        <a:rPr lang="ru-RU" sz="1800" dirty="0"/>
                        <a:t>., доцент ВАК</a:t>
                      </a:r>
                      <a:r>
                        <a:rPr lang="ru-RU" sz="1800"/>
                        <a:t>, </a:t>
                      </a:r>
                      <a:r>
                        <a:rPr lang="ru-RU" sz="1800" smtClean="0"/>
                        <a:t>клинический </a:t>
                      </a:r>
                      <a:r>
                        <a:rPr lang="ru-RU" sz="1800" dirty="0"/>
                        <a:t>психолог, фармацевт.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Разработчик методики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Филолог, психолог, фармацевт, педагог, </a:t>
                      </a:r>
                      <a:r>
                        <a:rPr lang="ru-RU" sz="1800" dirty="0" err="1"/>
                        <a:t>кфн</a:t>
                      </a:r>
                      <a:r>
                        <a:rPr lang="ru-RU" sz="1800" dirty="0"/>
                        <a:t>., доцент.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Сидоров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Научный руководитель, гендиректор ООО НПП «</a:t>
                      </a:r>
                      <a:r>
                        <a:rPr lang="ru-RU" sz="1800" dirty="0" err="1"/>
                        <a:t>Лазма</a:t>
                      </a:r>
                      <a:r>
                        <a:rPr lang="ru-RU" sz="1800" dirty="0"/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Разработка, доработка под методику  медицинского прибора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Инженер, </a:t>
                      </a:r>
                      <a:r>
                        <a:rPr lang="ru-RU" sz="1800" dirty="0" err="1"/>
                        <a:t>канд.технич.наук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/>
                        <a:t>Кузина Л.Б.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Зав. отделом ВНИИК, н.с. ЦИПБ РАН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Участник проекта и </a:t>
                      </a:r>
                      <a:r>
                        <a:rPr lang="ru-RU" sz="1800" dirty="0" err="1"/>
                        <a:t>валидизатор</a:t>
                      </a:r>
                      <a:r>
                        <a:rPr lang="ru-RU" sz="1800" dirty="0"/>
                        <a:t> методики на полигонах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Аспирант 4-г. по </a:t>
                      </a:r>
                      <a:r>
                        <a:rPr lang="ru-RU" sz="1800" dirty="0" err="1"/>
                        <a:t>технич</a:t>
                      </a:r>
                      <a:r>
                        <a:rPr lang="ru-RU" sz="1800" dirty="0"/>
                        <a:t>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наукам, офиц. </a:t>
                      </a:r>
                      <a:r>
                        <a:rPr lang="ru-RU" sz="1800" dirty="0" err="1"/>
                        <a:t>п</a:t>
                      </a:r>
                      <a:r>
                        <a:rPr lang="ru-RU" sz="1800" dirty="0" err="1" smtClean="0"/>
                        <a:t>редст</a:t>
                      </a:r>
                      <a:r>
                        <a:rPr lang="ru-RU" sz="1800" dirty="0"/>
                        <a:t>. </a:t>
                      </a:r>
                      <a:r>
                        <a:rPr lang="ru-RU" sz="1800" dirty="0" err="1"/>
                        <a:t>к</a:t>
                      </a:r>
                      <a:r>
                        <a:rPr lang="ru-RU" sz="1800" dirty="0" err="1" smtClean="0"/>
                        <a:t>иберспорт</a:t>
                      </a:r>
                      <a:r>
                        <a:rPr lang="ru-RU" sz="1800" dirty="0"/>
                        <a:t>.</a:t>
                      </a:r>
                      <a:r>
                        <a:rPr lang="ru-RU" sz="1800" baseline="0" dirty="0"/>
                        <a:t> секции РГАУ-МСХА им. К.А.Тимирязева.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Молчанов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инженер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Доработка прибора и ИС под методику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МГТУ им. Баумана: «</a:t>
                      </a:r>
                      <a:r>
                        <a:rPr lang="ru-RU" sz="2000" dirty="0" err="1"/>
                        <a:t>Биотех.и</a:t>
                      </a:r>
                      <a:r>
                        <a:rPr lang="ru-RU" sz="2000" dirty="0"/>
                        <a:t> мед. аппараты и системы»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Коростылев К.А.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ведущий инженер – программист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Ответственный за программное обеспечение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МГТУ им. Баумана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CB2F7C20-98E8-456D-BB40-332EF8BF7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427829"/>
              </p:ext>
            </p:extLst>
          </p:nvPr>
        </p:nvGraphicFramePr>
        <p:xfrm>
          <a:off x="469899" y="8407400"/>
          <a:ext cx="8443541" cy="20248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58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24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Опыт команды в</a:t>
                      </a:r>
                      <a:r>
                        <a:rPr lang="ru-RU" sz="1400" b="0" baseline="0" dirty="0"/>
                        <a:t> выполнении НИОКР и коммерциализации инновационной продукции</a:t>
                      </a:r>
                      <a:r>
                        <a:rPr lang="ru-RU" sz="1400" b="0" dirty="0"/>
                        <a:t>: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Опыт разработки и коммерциализации медицинской лазерной аппаратуры бренда «ЛАЗМА» (более 20 лет), опыт выполнения НИОКР у всего коллектива – более 20-30 лет (каждый участник)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294967295"/>
          </p:nvPr>
        </p:nvSpPr>
        <p:spPr>
          <a:xfrm>
            <a:off x="408360" y="5734890"/>
            <a:ext cx="9946942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3900"/>
            </a:pPr>
            <a:r>
              <a:rPr lang="ru-RU" sz="2400" b="1" dirty="0" smtClean="0"/>
              <a:t>контакты</a:t>
            </a:r>
            <a:endParaRPr lang="ru-RU" sz="2400" b="1" dirty="0"/>
          </a:p>
        </p:txBody>
      </p:sp>
      <p:graphicFrame>
        <p:nvGraphicFramePr>
          <p:cNvPr id="293" name="Google Shape;293;p26"/>
          <p:cNvGraphicFramePr/>
          <p:nvPr>
            <p:extLst>
              <p:ext uri="{D42A27DB-BD31-4B8C-83A1-F6EECF244321}">
                <p14:modId xmlns:p14="http://schemas.microsoft.com/office/powerpoint/2010/main" xmlns="" val="1884063628"/>
              </p:ext>
            </p:extLst>
          </p:nvPr>
        </p:nvGraphicFramePr>
        <p:xfrm>
          <a:off x="408360" y="7872020"/>
          <a:ext cx="14076830" cy="2044505"/>
        </p:xfrm>
        <a:graphic>
          <a:graphicData uri="http://schemas.openxmlformats.org/drawingml/2006/table">
            <a:tbl>
              <a:tblPr>
                <a:noFill/>
                <a:tableStyleId>{5B2E13A2-21F0-498D-9D80-8EF4AEAD761E}</a:tableStyleId>
              </a:tblPr>
              <a:tblGrid>
                <a:gridCol w="1431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4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7281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2000" b="1" dirty="0">
                          <a:solidFill>
                            <a:schemeClr val="dk1"/>
                          </a:solidFill>
                        </a:rPr>
                        <a:t>Проект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i="1" dirty="0">
                          <a:solidFill>
                            <a:schemeClr val="dk1"/>
                          </a:solidFill>
                          <a:hlinkClick r:id="rId4"/>
                        </a:rPr>
                        <a:t>https://vk.cc/ceTiwj</a:t>
                      </a:r>
                      <a:r>
                        <a:rPr lang="ru-RU" sz="2000" i="1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12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>
                          <a:solidFill>
                            <a:schemeClr val="dk1"/>
                          </a:solidFill>
                        </a:rPr>
                        <a:t>Телефон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</a:rPr>
                        <a:t>+7915-404-82-77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12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err="1">
                          <a:solidFill>
                            <a:schemeClr val="dk1"/>
                          </a:solidFill>
                        </a:rPr>
                        <a:t>email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hlinkClick r:id="rId5"/>
                        </a:rPr>
                        <a:t>nvkuzina@mail.ru</a:t>
                      </a:r>
                      <a:r>
                        <a:rPr lang="ru-RU" sz="20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Google Shape;100;p12">
            <a:extLst>
              <a:ext uri="{FF2B5EF4-FFF2-40B4-BE49-F238E27FC236}">
                <a16:creationId xmlns:a16="http://schemas.microsoft.com/office/drawing/2014/main" xmlns="" id="{19575C2C-11F6-4320-86B7-4099EDB87C52}"/>
              </a:ext>
            </a:extLst>
          </p:cNvPr>
          <p:cNvSpPr txBox="1">
            <a:spLocks/>
          </p:cNvSpPr>
          <p:nvPr/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600"/>
            </a:pPr>
            <a:r>
              <a:rPr lang="ru-RU" sz="570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lang="ru-RU" sz="8500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" name="Google Shape;101;p12">
            <a:extLst>
              <a:ext uri="{FF2B5EF4-FFF2-40B4-BE49-F238E27FC236}">
                <a16:creationId xmlns:a16="http://schemas.microsoft.com/office/drawing/2014/main" xmlns="" id="{22B24340-37F0-4DFC-AEBE-A2B03F904DCE}"/>
              </a:ext>
            </a:extLst>
          </p:cNvPr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C4C4BF3-0B8C-4D61-8374-45E2A84B4453}"/>
              </a:ext>
            </a:extLst>
          </p:cNvPr>
          <p:cNvSpPr txBox="1">
            <a:spLocks/>
          </p:cNvSpPr>
          <p:nvPr/>
        </p:nvSpPr>
        <p:spPr>
          <a:xfrm>
            <a:off x="1879610" y="406357"/>
            <a:ext cx="12565592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</a:t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зондирования ткани лазерным излучением на руке респондента</a:t>
            </a:r>
          </a:p>
        </p:txBody>
      </p:sp>
      <p:pic>
        <p:nvPicPr>
          <p:cNvPr id="9" name="Picture 7" descr="рис1">
            <a:extLst>
              <a:ext uri="{FF2B5EF4-FFF2-40B4-BE49-F238E27FC236}">
                <a16:creationId xmlns:a16="http://schemas.microsoft.com/office/drawing/2014/main" xmlns="" id="{8F77FB96-9823-4DCD-9992-16520C7A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000" y="2144391"/>
            <a:ext cx="5274132" cy="35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рис2">
            <a:extLst>
              <a:ext uri="{FF2B5EF4-FFF2-40B4-BE49-F238E27FC236}">
                <a16:creationId xmlns:a16="http://schemas.microsoft.com/office/drawing/2014/main" xmlns="" id="{63547522-3522-440D-9024-77A6330E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1081" y="6497921"/>
            <a:ext cx="5387980" cy="3539188"/>
          </a:xfrm>
          <a:prstGeom prst="rect">
            <a:avLst/>
          </a:prstGeom>
          <a:noFill/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EDC8C549-2307-4C07-BAE7-DA23EC44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050" y="2144392"/>
            <a:ext cx="8008152" cy="77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Лазерный луч отражается от эритроцитов  в мелких сосудах:  микрокапиллярах, артериолах,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венулах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на отдельном участке, площадью около 5 мм. Это позволяет осуществить вейвлет-анализ, изучить постоянную и переменные составляющие кровотока и соответственно трофики тканей; получить данные  по активным и пассивным факторам регуляции  кровенаполнения МЦР: активные - эндотелиальный, нейрогенный, миогенный; пассивные – сердечная и дыхательная волна.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Москва, Технопарк "Строгино«, ООО НПП "ЛАЗМА"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6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6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7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0303BEF-09C3-4B6C-A0C3-DC8A2F9AF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20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CE9BDC0-E45F-4FC1-BBE0-5842BB4143E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5C8C5A08-9C41-4CFA-9FF2-DF32605D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3E8E4B-3294-4C21-9F28-719BDE1B5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5" name="Рисунок 1">
            <a:extLst>
              <a:ext uri="{FF2B5EF4-FFF2-40B4-BE49-F238E27FC236}">
                <a16:creationId xmlns:a16="http://schemas.microsoft.com/office/drawing/2014/main" xmlns="" id="{3B411385-1572-4558-89A9-8EB66EF8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1857" y="903539"/>
            <a:ext cx="10638243" cy="73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625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9C1AB-243C-4F83-A783-AD8E42053C2D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6F4B5B47-5F70-4D2C-BDCF-F54ACED1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A02A62-B4D5-4DFD-AE46-66C67878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1C2D7BB1-2789-4102-B9CA-7B03CA3E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2357" y="877226"/>
            <a:ext cx="11156443" cy="74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436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3EAEF-99FE-436F-93BC-648D7A8A8D17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ED214411-E159-4F83-887C-25E593F5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EB0344-660B-4462-BE78-592A61287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34696C37-870E-4E4B-8B11-FE0FDDB1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23548"/>
            <a:ext cx="9453647" cy="70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86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0E34B-1929-4394-A57E-F97D62F8423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85FBD88-EDBD-4E9B-B0D1-D5817BE1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FA87CC-1972-4407-9713-7D84BC61E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23845DB7-5511-445C-B13A-3E47B4F9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3731" y="903610"/>
            <a:ext cx="10841869" cy="72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040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790798" y="304800"/>
            <a:ext cx="12264801" cy="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Проблема: аварийность авиатранспорта, сложность отбора и подготовки кадров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xmlns="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121400" y="1028700"/>
            <a:ext cx="8661400" cy="8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 настоящее время в профессиональном образовании, предусматривающем частое участие специалиста в ситуациях, имеющих выраженную угрозу жизни (например, в Минздраве России – в медицинском образовании), к сожалению, констатируется недостаточная эффективность обучения с помощью формирования устойчивых навыков при реализации стандартных процедур, описанных в специальных </a:t>
            </a:r>
            <a:r>
              <a:rPr lang="ru-RU" sz="2400" dirty="0" err="1" smtClean="0"/>
              <a:t>чек-листах</a:t>
            </a:r>
            <a:r>
              <a:rPr lang="ru-RU" sz="2400" dirty="0" smtClean="0"/>
              <a:t>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Данный тип образования и допуска в специальность (в медицине – аккредитации специалиста) был построен на образцах образования, сложившихся в авиационной отрасли.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А именно —</a:t>
            </a:r>
            <a:r>
              <a:rPr lang="en-US" sz="2400" dirty="0" smtClean="0"/>
              <a:t> </a:t>
            </a:r>
            <a:r>
              <a:rPr lang="ru-RU" sz="2400" dirty="0" smtClean="0"/>
              <a:t>на формировании автоматизированных </a:t>
            </a:r>
            <a:r>
              <a:rPr lang="ru-RU" sz="2400" dirty="0" err="1" smtClean="0"/>
              <a:t>ультра-мгновенных</a:t>
            </a:r>
            <a:r>
              <a:rPr lang="ru-RU" sz="2400" dirty="0" smtClean="0"/>
              <a:t> стандартных</a:t>
            </a:r>
            <a:r>
              <a:rPr lang="en-US" sz="2400" dirty="0" smtClean="0"/>
              <a:t> </a:t>
            </a:r>
            <a:r>
              <a:rPr lang="ru-RU" sz="2400" dirty="0" smtClean="0"/>
              <a:t> реакции в сложных, но типичных ситуациях, для выполнения профессиональных действий —</a:t>
            </a:r>
            <a:r>
              <a:rPr lang="en-US" sz="2400" dirty="0" smtClean="0"/>
              <a:t> </a:t>
            </a:r>
            <a:r>
              <a:rPr lang="ru-RU" sz="2400" dirty="0" smtClean="0"/>
              <a:t>путем автоматизации и унификации действий, выполняемых по </a:t>
            </a:r>
            <a:r>
              <a:rPr lang="ru-RU" sz="2400" dirty="0" err="1" smtClean="0"/>
              <a:t>чек-листам</a:t>
            </a:r>
            <a:r>
              <a:rPr lang="ru-RU" sz="2400" dirty="0" smtClean="0"/>
              <a:t>. В настоящее время, например, Минздрав России признал, что после реформы медицинского образования компетенции врачей, обученных по данной методике, не повысились, что потребовало возвращения прежней системы образования и разработки новой системы квалификационных требований. 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В подготовке специалистов в сфере транспорта данные изменения начали происходить с 1980-х годов, вначале за рубежом. Главным ориентиром новой модели обучения стала методика управления возможностями коллектива (</a:t>
            </a:r>
            <a:r>
              <a:rPr lang="en-US" sz="1800" dirty="0" smtClean="0"/>
              <a:t>CRM </a:t>
            </a:r>
            <a:r>
              <a:rPr lang="ru-RU" sz="1800" dirty="0" smtClean="0"/>
              <a:t>- </a:t>
            </a:r>
            <a:r>
              <a:rPr lang="en-US" sz="1800" dirty="0" smtClean="0"/>
              <a:t>Crew resource management</a:t>
            </a:r>
            <a:r>
              <a:rPr lang="ru-RU" sz="1800" b="1" dirty="0" smtClean="0"/>
              <a:t>) </a:t>
            </a:r>
            <a:r>
              <a:rPr lang="ru-RU" sz="1800" dirty="0" smtClean="0"/>
              <a:t>и </a:t>
            </a:r>
            <a:r>
              <a:rPr lang="en-US" sz="1800" dirty="0" smtClean="0"/>
              <a:t>soft skills </a:t>
            </a:r>
            <a:r>
              <a:rPr lang="ru-RU" sz="1800" dirty="0" smtClean="0"/>
              <a:t>транспортном обучении с начала 21 века</a:t>
            </a:r>
            <a:r>
              <a:rPr lang="en-US" sz="1800" dirty="0" smtClean="0"/>
              <a:t> </a:t>
            </a:r>
            <a:r>
              <a:rPr lang="ru-RU" sz="1800" dirty="0" smtClean="0"/>
              <a:t>уже отходят от собственно обучения —</a:t>
            </a:r>
            <a:r>
              <a:rPr lang="en-US" sz="1800" dirty="0" smtClean="0"/>
              <a:t> </a:t>
            </a:r>
            <a:r>
              <a:rPr lang="ru-RU" sz="1800" dirty="0" smtClean="0"/>
              <a:t>привития —</a:t>
            </a:r>
            <a:r>
              <a:rPr lang="en-US" sz="1800" dirty="0" smtClean="0"/>
              <a:t> </a:t>
            </a:r>
            <a:r>
              <a:rPr lang="ru-RU" sz="1800" dirty="0" smtClean="0"/>
              <a:t>навыков реакций на сложные ситуации по </a:t>
            </a:r>
            <a:r>
              <a:rPr lang="ru-RU" sz="1800" dirty="0" err="1" smtClean="0"/>
              <a:t>чек-листам</a:t>
            </a:r>
            <a:r>
              <a:rPr lang="ru-RU" sz="1800" dirty="0" smtClean="0"/>
              <a:t> (стандартным операционным процедурам), а переходят к методике</a:t>
            </a:r>
            <a:r>
              <a:rPr lang="en-US" sz="1800" dirty="0" smtClean="0"/>
              <a:t> </a:t>
            </a:r>
            <a:r>
              <a:rPr lang="ru-RU" sz="1800" dirty="0" smtClean="0"/>
              <a:t>управления возможностями коллектива (</a:t>
            </a:r>
            <a:r>
              <a:rPr lang="en-US" sz="1800" dirty="0" smtClean="0"/>
              <a:t>CRM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Российские физиологи описали механизмы сбоя реакций  в ситуации неконтролируемого стресса. В результате возникает как индивидуальное неадекватное ситуации усилие, так и </a:t>
            </a:r>
            <a:r>
              <a:rPr lang="ru-RU" sz="1800" dirty="0" err="1" smtClean="0"/>
              <a:t>неконгруэнтное</a:t>
            </a:r>
            <a:r>
              <a:rPr lang="ru-RU" sz="1800" dirty="0" smtClean="0"/>
              <a:t> взаимодействие членов экипажей воздушных судов и наземных служб.  Негативные эффекты неконтролируемого стресса могут быть скомпенсированы  именно благодаря развитию управления возможностями коллектива (</a:t>
            </a:r>
            <a:r>
              <a:rPr lang="en-US" sz="1800" dirty="0" smtClean="0"/>
              <a:t>Crew resource management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, увеличивающих профессионализм и точность реакций. 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DBE3D-578F-4908-9FAD-BEB281B253EF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1874D72F-33C8-4A28-8A8B-B03EE255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3BEFE0-3381-4435-96EA-206688E8E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CE19781A-8D96-4DBD-92DE-F105C419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00108"/>
            <a:ext cx="9707647" cy="72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188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F31AC-C79A-40A9-B572-9C0F6FCB1378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88493A6A-BFCC-4787-A4CC-CF665EE8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D29FBE-659E-432E-A072-C865E6F9F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88D48097-4838-4AF6-B656-297C8E99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984344"/>
            <a:ext cx="9713499" cy="72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651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E00BAD7-8F42-4AF1-93C9-0811639D6F8C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6CE70499-AB1E-4989-9E8F-F66F5918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1705B6-182B-468E-86B3-BDA714838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xmlns="" id="{9EC2CD96-2F60-4B2A-979C-4C6017C5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1018056"/>
            <a:ext cx="9891299" cy="7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3779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232A79B1-8A85-4FAA-8216-17FFFFFC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601" y="7183638"/>
            <a:ext cx="5464704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72C431A4-D904-42AC-9085-416E66680AF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54555" y="490960"/>
            <a:ext cx="12635176" cy="18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/>
              <a:t>	В исследовании использовался аппарат ЛАКК  (лазерный анализатор капиллярного кровотока), одноканальный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1B248AAD-5B4C-4E14-A9D8-703855D1484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456906" y="2152614"/>
            <a:ext cx="7863713" cy="22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sz="2400" dirty="0"/>
              <a:t>   </a:t>
            </a:r>
            <a:r>
              <a:rPr lang="ru-RU" sz="2000" dirty="0"/>
              <a:t>	и метод лазерной допплеровской </a:t>
            </a:r>
            <a:r>
              <a:rPr lang="ru-RU" sz="2000" dirty="0" err="1"/>
              <a:t>флоуметрии</a:t>
            </a:r>
            <a:r>
              <a:rPr lang="ru-RU" sz="2000" dirty="0"/>
              <a:t> (ЛДФ) – определение  показателей микроциркуляции в зависимости от активных (эндотелиальный, нейрогенный, миогенный факторы) и пассивных (дыхательные сокращения, пульсовая волна) факторов регуляции кровотока в микрокапиллярах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C6BC7D-253F-4FA0-9DB8-F345CC7F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19" y="181833"/>
            <a:ext cx="1511240" cy="17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345B3D9-5B52-4B6F-AE3F-0CCF49860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601" y="2152614"/>
            <a:ext cx="5405305" cy="4826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1E3F2B-F361-4E30-9347-100083ABB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102" y="4239046"/>
            <a:ext cx="7373525" cy="61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269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5F8E283-7C43-4AB7-986C-A0F33673275E}"/>
              </a:ext>
            </a:extLst>
          </p:cNvPr>
          <p:cNvSpPr txBox="1">
            <a:spLocks/>
          </p:cNvSpPr>
          <p:nvPr/>
        </p:nvSpPr>
        <p:spPr>
          <a:xfrm>
            <a:off x="2354426" y="683791"/>
            <a:ext cx="12764924" cy="164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Анализ полученных данных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Тип личности с выраженной моторной реакцией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микрокапилляров – автономной нервной системы на единичные стимулы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A5ED456-A704-4D03-8BEE-3363C0F4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2" y="45131"/>
            <a:ext cx="1511240" cy="1710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D09B95-905B-42BD-A77B-081B3EFCF36F}"/>
              </a:ext>
            </a:extLst>
          </p:cNvPr>
          <p:cNvSpPr txBox="1"/>
          <p:nvPr/>
        </p:nvSpPr>
        <p:spPr>
          <a:xfrm>
            <a:off x="9917187" y="5754021"/>
            <a:ext cx="4057576" cy="378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83" dirty="0"/>
              <a:t> </a:t>
            </a:r>
            <a:r>
              <a:rPr lang="ru-RU" sz="2183" b="1" dirty="0"/>
              <a:t>Шкалы MMPI</a:t>
            </a:r>
          </a:p>
          <a:p>
            <a:r>
              <a:rPr lang="ru-RU" sz="2183" dirty="0"/>
              <a:t>0 – интроверсия</a:t>
            </a:r>
          </a:p>
          <a:p>
            <a:r>
              <a:rPr lang="ru-RU" sz="2183" dirty="0"/>
              <a:t>1 – ипохондрия</a:t>
            </a:r>
          </a:p>
          <a:p>
            <a:r>
              <a:rPr lang="ru-RU" sz="2183" dirty="0"/>
              <a:t>2 -  депрессия</a:t>
            </a:r>
          </a:p>
          <a:p>
            <a:r>
              <a:rPr lang="ru-RU" sz="2183" dirty="0"/>
              <a:t>3 -  истерия</a:t>
            </a:r>
          </a:p>
          <a:p>
            <a:r>
              <a:rPr lang="ru-RU" sz="2183" dirty="0"/>
              <a:t>4 – психопатия</a:t>
            </a:r>
          </a:p>
          <a:p>
            <a:r>
              <a:rPr lang="ru-RU" sz="2183" dirty="0"/>
              <a:t>5 – маскулинность</a:t>
            </a:r>
          </a:p>
          <a:p>
            <a:r>
              <a:rPr lang="ru-RU" sz="2183" dirty="0"/>
              <a:t>6 – паранойя</a:t>
            </a:r>
          </a:p>
          <a:p>
            <a:r>
              <a:rPr lang="ru-RU" sz="2183" dirty="0"/>
              <a:t>7 – психастения</a:t>
            </a:r>
          </a:p>
          <a:p>
            <a:r>
              <a:rPr lang="ru-RU" sz="2183" dirty="0"/>
              <a:t>8 – шизофрения</a:t>
            </a:r>
          </a:p>
          <a:p>
            <a:r>
              <a:rPr lang="ru-RU" sz="2183" dirty="0"/>
              <a:t>9 – </a:t>
            </a:r>
            <a:r>
              <a:rPr lang="ru-RU" sz="2183" dirty="0" err="1"/>
              <a:t>гипомания</a:t>
            </a:r>
            <a:endParaRPr lang="ru-RU" sz="2183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35928B4-1CBA-408B-B3C5-4DDD532D8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42" y="1709782"/>
            <a:ext cx="6767316" cy="55697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0A58678-FAAB-4D07-BC01-AFB2F9BCD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756" y="7345773"/>
            <a:ext cx="6334919" cy="33460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D9FFF4-19FC-4D36-B210-932D53EE4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411" y="2169445"/>
            <a:ext cx="6330102" cy="33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1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44500" y="457200"/>
            <a:ext cx="12674600" cy="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Проблема: </a:t>
            </a: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аварийность авиатранспорта, сложность отбора и подготовки </a:t>
            </a: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кадров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xmlns="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35000" y="1955800"/>
            <a:ext cx="141478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Вопрос о реакции биологических объектов (высших позвоночных) на неконтролируемый витальный стресс был впервые рассмотрен в 2020-е гг. в лаборатории И.П.Павлова в ходе индукции невроза и описания возникающего в итоге  кризиса принятия решений. Описана ситуация «срыва» высшей нервной деятельности, сшибки процессов возбуждения и торможения в нервной системе. 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В эксперименте </a:t>
            </a:r>
            <a:r>
              <a:rPr lang="ru-RU" sz="2400" b="1" dirty="0" smtClean="0">
                <a:solidFill>
                  <a:srgbClr val="C00000"/>
                </a:solidFill>
              </a:rPr>
              <a:t>«невозможность правильно решить задачу и случайность исхода приводили к нарушению когнитивных, аффективных и моторных функций».</a:t>
            </a:r>
          </a:p>
          <a:p>
            <a:pPr marL="0" algn="just">
              <a:spcBef>
                <a:spcPts val="0"/>
              </a:spcBef>
            </a:pPr>
            <a:r>
              <a:rPr lang="en-US" sz="2400" dirty="0" err="1" smtClean="0"/>
              <a:t>Позднее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описания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данной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ситуации</a:t>
            </a:r>
            <a:r>
              <a:rPr lang="en-US" sz="2400" dirty="0" smtClean="0"/>
              <a:t> </a:t>
            </a:r>
            <a:r>
              <a:rPr lang="en-US" sz="2400" dirty="0" err="1" smtClean="0"/>
              <a:t>был</a:t>
            </a:r>
            <a:r>
              <a:rPr lang="en-US" sz="2400" dirty="0" smtClean="0"/>
              <a:t> </a:t>
            </a:r>
            <a:r>
              <a:rPr lang="en-US" sz="2400" dirty="0" err="1" smtClean="0"/>
              <a:t>выработан</a:t>
            </a:r>
            <a:r>
              <a:rPr lang="en-US" sz="2400" dirty="0" smtClean="0"/>
              <a:t> </a:t>
            </a:r>
            <a:r>
              <a:rPr lang="en-US" sz="2400" dirty="0" err="1" smtClean="0"/>
              <a:t>термин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«</a:t>
            </a:r>
            <a:r>
              <a:rPr lang="en-US" sz="2400" b="1" dirty="0" err="1" smtClean="0">
                <a:solidFill>
                  <a:srgbClr val="C00000"/>
                </a:solidFill>
              </a:rPr>
              <a:t>неконтролируемый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стресс</a:t>
            </a:r>
            <a:r>
              <a:rPr lang="en-US" sz="2400" b="1" dirty="0" smtClean="0">
                <a:solidFill>
                  <a:srgbClr val="C00000"/>
                </a:solidFill>
              </a:rPr>
              <a:t>». </a:t>
            </a:r>
            <a:r>
              <a:rPr lang="ru-RU" sz="2400" dirty="0" smtClean="0"/>
              <a:t>«Для трансформации негативного воздействия в хронический стресс необходимо, чтобы к нему невозможно было приспособиться или избежать его, а также невозможно было предсказать результат этого воздействия. Ситуации, отвечающие одному из этих критериев, называются неконтролируемыми». Наиболее полезным для нашего исследования является определение, данное в работе </a:t>
            </a:r>
            <a:r>
              <a:rPr lang="ru-RU" sz="2400" dirty="0" err="1" smtClean="0"/>
              <a:t>Шаболтаса</a:t>
            </a:r>
            <a:r>
              <a:rPr lang="ru-RU" sz="2400" dirty="0" smtClean="0"/>
              <a:t> А.В. и Жукова Д.А.: «Неконтролируемый стресс характеризуется тем, что </a:t>
            </a:r>
            <a:r>
              <a:rPr lang="ru-RU" sz="2400" dirty="0" err="1" smtClean="0"/>
              <a:t>стрессогенное</a:t>
            </a:r>
            <a:r>
              <a:rPr lang="ru-RU" sz="2400" dirty="0" smtClean="0"/>
              <a:t> воздействие невозможно предсказать, избежать или приспособиться к нему». Он вызывает состояние «дефицита когнитивных, моторных и эмоциональных функций» именно в силу фактора  неконтролируемости стресса: из ситуации невозможно выйти или к ней приспособиться, она угрожает гибелью и любое действие по предотвращению гибели может оказаться неверным, определяется только методом «проб и ошибок», на которые, увы, нет времени (чаще всего на решение даются секунды или не более нескольких минут). Таким образом, эффективность принятых срочных решений в ситуации подобного стресса определяется сознанием – оценкой: возможно  или невозможно для </a:t>
            </a:r>
            <a:r>
              <a:rPr lang="ru-RU" sz="2400" dirty="0" err="1" smtClean="0"/>
              <a:t>актора</a:t>
            </a:r>
            <a:r>
              <a:rPr lang="ru-RU" sz="2400" dirty="0" smtClean="0"/>
              <a:t> контролировать жизненную ситуацию.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Изменения реакций связывается с «невозможностью предсказать изменения во внешней среде», в связи с этим демонстрируется  «резкое ослабление волевых качеств», «исчезают умения, а главное, желание самостоятельно оценивать происходящее, принимать самостоятельные решения», возникает желание «полностью полагаться на мнения других людей».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457200" y="304800"/>
            <a:ext cx="12687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Решение: контроль реакций с помощью </a:t>
            </a:r>
            <a:r>
              <a:rPr lang="ru-RU" b="0" dirty="0" err="1" smtClean="0">
                <a:latin typeface="Arial Black"/>
                <a:ea typeface="Arial Black"/>
                <a:cs typeface="Arial Black"/>
                <a:sym typeface="Arial Black"/>
              </a:rPr>
              <a:t>мед.прибора</a:t>
            </a: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 при обучении на тренажерах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792987E-E7A0-4CF4-A9CC-56603D597A88}"/>
              </a:ext>
            </a:extLst>
          </p:cNvPr>
          <p:cNvSpPr/>
          <p:nvPr/>
        </p:nvSpPr>
        <p:spPr>
          <a:xfrm>
            <a:off x="520700" y="6985000"/>
            <a:ext cx="13996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Предлагается медицинский прибор, более точный, чем полиграф, обеспечивающий своевременное выявление индивидуальных поведенческих триггеров и мотивационно-ценностной системы респондента в целом, что важно как для прогностики поведения в патопсихологии и психиатрии, так и в сфере обеспечения безопасности и профилактики правонарушений, в том числе повторных (обеспечит своевременное раскрытие умысла и намерений, мотивации лица при образовательном и профотборе, лиц при освобождении из мест лишения свободы, в </a:t>
            </a:r>
            <a:r>
              <a:rPr lang="en-US" sz="2400" dirty="0">
                <a:solidFill>
                  <a:schemeClr val="tx1"/>
                </a:solidFill>
              </a:rPr>
              <a:t>HR-</a:t>
            </a:r>
            <a:r>
              <a:rPr lang="ru-RU" sz="2400" dirty="0">
                <a:solidFill>
                  <a:schemeClr val="tx1"/>
                </a:solidFill>
              </a:rPr>
              <a:t>службах предприятий). 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Google Shape;117;p13">
            <a:extLst>
              <a:ext uri="{FF2B5EF4-FFF2-40B4-BE49-F238E27FC236}">
                <a16:creationId xmlns:a16="http://schemas.microsoft.com/office/drawing/2014/main" xmlns="" id="{2CF95096-D667-4F75-8A06-F0E06BBCA799}"/>
              </a:ext>
            </a:extLst>
          </p:cNvPr>
          <p:cNvSpPr/>
          <p:nvPr/>
        </p:nvSpPr>
        <p:spPr>
          <a:xfrm>
            <a:off x="673100" y="1701800"/>
            <a:ext cx="13844146" cy="4737100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2;p13">
            <a:extLst>
              <a:ext uri="{FF2B5EF4-FFF2-40B4-BE49-F238E27FC236}">
                <a16:creationId xmlns:a16="http://schemas.microsoft.com/office/drawing/2014/main" xmlns="" id="{57224356-156E-4EC1-A34D-DDA76658981F}"/>
              </a:ext>
            </a:extLst>
          </p:cNvPr>
          <p:cNvSpPr txBox="1"/>
          <p:nvPr/>
        </p:nvSpPr>
        <p:spPr>
          <a:xfrm>
            <a:off x="863600" y="1968501"/>
            <a:ext cx="13212933" cy="395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При подготовке специалистов транспортной отрасли используется метод обучения стандартным операционным процедурам и соблюдению последовательности действий при выполнении тех или иных </a:t>
            </a:r>
            <a:r>
              <a:rPr lang="ru-RU" sz="1800" dirty="0" err="1" smtClean="0">
                <a:solidFill>
                  <a:schemeClr val="bg1"/>
                </a:solidFill>
              </a:rPr>
              <a:t>чек-листов</a:t>
            </a:r>
            <a:r>
              <a:rPr lang="ru-RU" sz="1800" dirty="0" smtClean="0">
                <a:solidFill>
                  <a:schemeClr val="bg1"/>
                </a:solidFill>
              </a:rPr>
              <a:t> (контролирующих правильность реакций в различных ситуациях). Формируются заученные последовательности стандартных действий, обеспечивающих высокую быстроту реакций и отсутствие ошибок. Однако данные стандартные операционные процедуры и контрольные </a:t>
            </a:r>
            <a:r>
              <a:rPr lang="ru-RU" sz="1800" dirty="0" err="1" smtClean="0">
                <a:solidFill>
                  <a:schemeClr val="bg1"/>
                </a:solidFill>
              </a:rPr>
              <a:t>чек-листы</a:t>
            </a:r>
            <a:r>
              <a:rPr lang="ru-RU" sz="1800" dirty="0" smtClean="0">
                <a:solidFill>
                  <a:schemeClr val="bg1"/>
                </a:solidFill>
              </a:rPr>
              <a:t> ориентированы на привычную профессиональную деятельность, без учета, как правило, нештатных ситуаций. Привычное реагирование в нештатной ситуации может привести к трагедии. Другой тип реакций должен вырабатываться с помощью особых методик, которые актуализировали бы максимально не типичные навыки, а особые когнитивные возможности по </a:t>
            </a:r>
            <a:r>
              <a:rPr lang="ru-RU" sz="1800" dirty="0" err="1" smtClean="0">
                <a:solidFill>
                  <a:schemeClr val="bg1"/>
                </a:solidFill>
              </a:rPr>
              <a:t>ультра-мгновенному</a:t>
            </a:r>
            <a:r>
              <a:rPr lang="ru-RU" sz="1800" dirty="0" smtClean="0">
                <a:solidFill>
                  <a:schemeClr val="bg1"/>
                </a:solidFill>
              </a:rPr>
              <a:t> анализу ситуации и оптимальному командному взаимодействию не по привычной иерархии, а по принципу приоритета члена экипажа транспортного средства, показывающего наибольшую успешность и результативность действий по спасению.  К действиям в нештатной ситуации предъявляются иные требования, иногда противоречащие автоматизированным навыкам в стандартных, описанных в инструкциях и </a:t>
            </a:r>
            <a:r>
              <a:rPr lang="ru-RU" sz="1800" dirty="0" err="1" smtClean="0">
                <a:solidFill>
                  <a:schemeClr val="bg1"/>
                </a:solidFill>
              </a:rPr>
              <a:t>чек-листах</a:t>
            </a:r>
            <a:r>
              <a:rPr lang="ru-RU" sz="1800" dirty="0" smtClean="0">
                <a:solidFill>
                  <a:schemeClr val="bg1"/>
                </a:solidFill>
              </a:rPr>
              <a:t> условиях. Критические ситуации уникальны и предугадать их сложно, хотя при обучении это пытаются сделать и тренируют будущих летчиков, например, к тем из них, которые могут быть наиболее вероятны в будущей профессиональной деятельности.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6578600" y="2090996"/>
            <a:ext cx="8110674" cy="4735763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2353702" cy="1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Продукт: готовый прибор (патент и доработка) + авторская методика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p14">
            <a:extLst>
              <a:ext uri="{FF2B5EF4-FFF2-40B4-BE49-F238E27FC236}">
                <a16:creationId xmlns:a16="http://schemas.microsoft.com/office/drawing/2014/main" xmlns="" id="{6C1F4E02-0777-45B2-BBE4-77F3D395FC16}"/>
              </a:ext>
            </a:extLst>
          </p:cNvPr>
          <p:cNvSpPr txBox="1"/>
          <p:nvPr/>
        </p:nvSpPr>
        <p:spPr>
          <a:xfrm>
            <a:off x="7162800" y="2729900"/>
            <a:ext cx="7150100" cy="361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err="1">
                <a:solidFill>
                  <a:schemeClr val="lt1"/>
                </a:solidFill>
              </a:rPr>
              <a:t>Валидизированная</a:t>
            </a:r>
            <a:r>
              <a:rPr lang="ru-RU" sz="2500" b="1" dirty="0">
                <a:solidFill>
                  <a:schemeClr val="lt1"/>
                </a:solidFill>
              </a:rPr>
              <a:t> методика выявления </a:t>
            </a:r>
            <a:r>
              <a:rPr lang="ru-RU" sz="2500" b="1" dirty="0" err="1">
                <a:solidFill>
                  <a:schemeClr val="lt1"/>
                </a:solidFill>
              </a:rPr>
              <a:t>микрострессоров</a:t>
            </a:r>
            <a:r>
              <a:rPr lang="ru-RU" sz="2500" b="1" dirty="0">
                <a:solidFill>
                  <a:schemeClr val="lt1"/>
                </a:solidFill>
              </a:rPr>
              <a:t>, поведенческих триггеров, </a:t>
            </a:r>
            <a:r>
              <a:rPr lang="ru-RU" sz="2500" b="1" dirty="0" err="1">
                <a:solidFill>
                  <a:schemeClr val="lt1"/>
                </a:solidFill>
              </a:rPr>
              <a:t>абреактивных</a:t>
            </a:r>
            <a:r>
              <a:rPr lang="ru-RU" sz="2500" b="1" dirty="0">
                <a:solidFill>
                  <a:schemeClr val="lt1"/>
                </a:solidFill>
              </a:rPr>
              <a:t> стимулов, не осознаваемых испытуемым</a:t>
            </a:r>
            <a:r>
              <a:rPr lang="ru-RU" sz="2500" dirty="0">
                <a:solidFill>
                  <a:schemeClr val="lt1"/>
                </a:solidFill>
              </a:rPr>
              <a:t>, посредством записи и расшифровки ЛДФМК - лазерной допплеровской </a:t>
            </a:r>
            <a:r>
              <a:rPr lang="ru-RU" sz="2500" dirty="0" err="1">
                <a:solidFill>
                  <a:schemeClr val="lt1"/>
                </a:solidFill>
              </a:rPr>
              <a:t>флоуметрии</a:t>
            </a:r>
            <a:r>
              <a:rPr lang="ru-RU" sz="2500" dirty="0">
                <a:solidFill>
                  <a:schemeClr val="lt1"/>
                </a:solidFill>
              </a:rPr>
              <a:t> микрокапилляров человека с помощью медицинского изделия (прибора) «ЛАЗМА-ПФ» в 1-6 отведениях.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E9D3E8-8953-4738-8037-DD726F27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0" y="4674777"/>
            <a:ext cx="5769547" cy="5151382"/>
          </a:xfrm>
          <a:prstGeom prst="rect">
            <a:avLst/>
          </a:prstGeom>
        </p:spPr>
      </p:pic>
      <p:sp>
        <p:nvSpPr>
          <p:cNvPr id="13" name="Google Shape;134;p14">
            <a:extLst>
              <a:ext uri="{FF2B5EF4-FFF2-40B4-BE49-F238E27FC236}">
                <a16:creationId xmlns:a16="http://schemas.microsoft.com/office/drawing/2014/main" xmlns="" id="{04213973-7559-4AD9-8782-DD0F1024BB41}"/>
              </a:ext>
            </a:extLst>
          </p:cNvPr>
          <p:cNvSpPr txBox="1"/>
          <p:nvPr/>
        </p:nvSpPr>
        <p:spPr>
          <a:xfrm>
            <a:off x="6819900" y="6953250"/>
            <a:ext cx="8299450" cy="139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Методика изложена в наших научных статьях и нашей научной монографии 2021 г. </a:t>
            </a:r>
          </a:p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(Кузина Н.В., Кузина Л.Б.)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6" descr="https://avatars.mds.yandex.net/get-zen_doc/1246934/pub_5d5ec8725ba2b500adcf8d78_5d5ec8af46f4ff00ae42b70d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900" y="1704017"/>
            <a:ext cx="5153025" cy="289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34477" y="2405708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ctrTitle"/>
          </p:nvPr>
        </p:nvSpPr>
        <p:spPr>
          <a:xfrm>
            <a:off x="749300" y="647700"/>
            <a:ext cx="132715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Конкуренты: полиграф, БОС, </a:t>
            </a:r>
            <a:r>
              <a:rPr lang="ru-RU" b="0" dirty="0" err="1" smtClean="0">
                <a:latin typeface="Arial Black"/>
                <a:ea typeface="Arial Black"/>
                <a:cs typeface="Arial Black"/>
                <a:sym typeface="Arial Black"/>
              </a:rPr>
              <a:t>нейропсихол.тестирование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F19F2E7-F524-42D9-84A0-6DFB8079E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980910"/>
              </p:ext>
            </p:extLst>
          </p:nvPr>
        </p:nvGraphicFramePr>
        <p:xfrm>
          <a:off x="977178" y="1763686"/>
          <a:ext cx="13164993" cy="764949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343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6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8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4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Параметр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Создаваемый </a:t>
                      </a:r>
                      <a:r>
                        <a:rPr lang="ru-RU" sz="2000" baseline="0" dirty="0"/>
                        <a:t>продукт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Конкурент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Конкурент №2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Психодиагностические тесты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6511372"/>
                  </a:ext>
                </a:extLst>
              </a:tr>
              <a:tr h="1530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Технические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Автоматизированная оценка  реакций автономной нервной системы (эндотелия капилляров) на значимые триггеры, стрессоры (визуальные, вербальные) с использованием 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Полиграфы любых производителей и автоматизированные системы оценки результатов предъявлений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Проспективные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психодиагностические тесты (на ассоциации - вербальные и визуальные; психолингвистические тесты «закончи фразу»)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29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1" dirty="0"/>
                        <a:t>Точность интерпретации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Высокая (данные отражают реакции автономной нервной системы)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Неоднозначность интерпретации (ложь или эмоциональная значимость?)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Низкая (зависит от профессионализма (интерпретаций) оператора)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Портативность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Инструмент портативный, современный, основан на лазерных неинвазивных  технологиях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Инструмент громоздкий, устаревший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Вместо инструмента – предъявляемые стимульные материалы, портативны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Стоимость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45-60 тыс. рублей за 1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 300 и выше тыс. руб. за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Расходы на бумагу, печать стимульного материала (или автоматизированное предъявление, время обдумывания результатов специалистом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Страна </a:t>
                      </a:r>
                      <a:r>
                        <a:rPr lang="ru-RU" sz="1800" b="1" dirty="0" err="1"/>
                        <a:t>произв-ва</a:t>
                      </a:r>
                      <a:endParaRPr lang="ru-RU" sz="18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и время изобретения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Россия (ООО НПП медтехники «</a:t>
                      </a:r>
                      <a:r>
                        <a:rPr lang="ru-RU" sz="1800" dirty="0" err="1"/>
                        <a:t>Лазма</a:t>
                      </a:r>
                      <a:r>
                        <a:rPr lang="ru-RU" sz="1800" dirty="0"/>
                        <a:t>»), </a:t>
                      </a:r>
                      <a:r>
                        <a:rPr lang="en-US" sz="1800" dirty="0"/>
                        <a:t>XXI </a:t>
                      </a:r>
                      <a:r>
                        <a:rPr lang="ru-RU" sz="1800" dirty="0"/>
                        <a:t>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Различные (не медтехника), устаревшая технология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Авторы тестов – психологи различных стран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1-й половины –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середины 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XX 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Психологическая составляющая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Ощущение невиновности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Ощущение 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Ощущение подопытного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014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76500" y="1633893"/>
            <a:ext cx="13898700" cy="7432921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192112" y="2052269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1032333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3014102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000" b="0" dirty="0" smtClean="0">
                <a:latin typeface="Arial Black"/>
                <a:ea typeface="Arial Black"/>
                <a:cs typeface="Arial Black"/>
                <a:sym typeface="Arial Black"/>
              </a:rPr>
              <a:t>Рынок: система образования, психоневрологические диспансеры, казенные учреждения/тюрьмы, силовые органы, авиатранспорт, следственные органы</a:t>
            </a:r>
            <a:endParaRPr sz="30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17F85E0-F51B-4C6D-B279-6D027C158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192793"/>
              </p:ext>
            </p:extLst>
          </p:nvPr>
        </p:nvGraphicFramePr>
        <p:xfrm>
          <a:off x="1112545" y="2050815"/>
          <a:ext cx="12826610" cy="64896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495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5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8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6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3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Рынок: не менее 26 тыс. юрлиц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В РФ – 2,5 тыс. </a:t>
                      </a:r>
                      <a:r>
                        <a:rPr lang="ru-RU" sz="2000" kern="1200" baseline="0" dirty="0" err="1"/>
                        <a:t>ссузов</a:t>
                      </a:r>
                      <a:r>
                        <a:rPr lang="ru-RU" sz="2000" kern="1200" baseline="0" dirty="0"/>
                        <a:t> (7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1 тыс. вузов (2,5 млн. студентов),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/>
                      </a:r>
                      <a:br>
                        <a:rPr lang="ru-RU" sz="2000" kern="1200" baseline="0" dirty="0"/>
                      </a:br>
                      <a:r>
                        <a:rPr lang="ru-RU" sz="2000" kern="1200" baseline="0" dirty="0"/>
                        <a:t>Кроме этого – 500 тыс. заключенных,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200 тюрем, 700 колоний, 100 колоний-поселений;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200 психиатрических больниц,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60 психоневрологических диспансеров;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70 тыс. школ (20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 тыс. крупных  предприятий  1, 3 тыс. госкомпаний.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ПРЕСТУПЛЕНИЙ В ГОД – до 2 МЛН!</a:t>
                      </a:r>
                      <a:endParaRPr lang="ru-RU" sz="2000" b="1" kern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 случае успеха – коммерческое предложение,  сопровождение, обучением сотрудников, доработка коммерческой модели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участие в госконтрактах,</a:t>
                      </a:r>
                    </a:p>
                    <a:p>
                      <a:r>
                        <a:rPr lang="ru-RU" sz="2000" dirty="0"/>
                        <a:t>масштабирование </a:t>
                      </a:r>
                    </a:p>
                    <a:p>
                      <a:r>
                        <a:rPr lang="ru-RU" sz="2000" dirty="0"/>
                        <a:t>проекта.</a:t>
                      </a:r>
                    </a:p>
                    <a:p>
                      <a:r>
                        <a:rPr lang="ru-RU" sz="2000" dirty="0"/>
                        <a:t>Использование методики в процессе дознания.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r>
                        <a:rPr lang="ru-RU" sz="2000" dirty="0"/>
                        <a:t>Потенциальная</a:t>
                      </a:r>
                      <a:r>
                        <a:rPr lang="ru-RU" sz="2000" baseline="0" dirty="0"/>
                        <a:t> доля создаваемого продукта на рынке: до 1/5  от всех заинтересованных в продукте юрлиц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до 1,5 % от доли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5 % от конечной доли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25 % конечной доли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530">
                <a:tc>
                  <a:txBody>
                    <a:bodyPr/>
                    <a:lstStyle/>
                    <a:p>
                      <a:r>
                        <a:rPr lang="ru-RU" sz="2000" dirty="0"/>
                        <a:t>Выручка от</a:t>
                      </a:r>
                      <a:r>
                        <a:rPr lang="ru-RU" sz="2000" baseline="0" dirty="0"/>
                        <a:t> реализации продукции: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1" baseline="0" dirty="0"/>
                        <a:t>Примечание: в перспективе при охвате до 1/5 от всех заинтересованных юрлиц - до 360 млн. руб.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1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20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90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CE9D28B-216B-41E1-9F16-CA1E748D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105946"/>
              </p:ext>
            </p:extLst>
          </p:nvPr>
        </p:nvGraphicFramePr>
        <p:xfrm>
          <a:off x="606949" y="9159129"/>
          <a:ext cx="9074587" cy="1264920"/>
        </p:xfrm>
        <a:graphic>
          <a:graphicData uri="http://schemas.openxmlformats.org/drawingml/2006/table">
            <a:tbl>
              <a:tblPr firstRow="1" bandRow="1"/>
              <a:tblGrid>
                <a:gridCol w="9074587">
                  <a:extLst>
                    <a:ext uri="{9D8B030D-6E8A-4147-A177-3AD203B41FA5}">
                      <a16:colId xmlns:a16="http://schemas.microsoft.com/office/drawing/2014/main" xmlns="" val="4100460175"/>
                    </a:ext>
                  </a:extLst>
                </a:gridCol>
              </a:tblGrid>
              <a:tr h="708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Срок выхода на рынок: </a:t>
                      </a:r>
                      <a:r>
                        <a:rPr lang="ru-RU" sz="1500" b="0" dirty="0"/>
                        <a:t>спустя 2 месяца после выделения фондом средств на завершение НИОКТР взятые в аренду/приобретенные приборы вместе с методикой будут переданы для тестирования в вузе (группа участников киберспортивной команды РГАУ-МСХА</a:t>
                      </a:r>
                      <a:r>
                        <a:rPr lang="ru-RU" sz="1500" b="0" baseline="0" dirty="0"/>
                        <a:t> </a:t>
                      </a:r>
                      <a:r>
                        <a:rPr lang="ru-RU" sz="1500" b="0" baseline="0" dirty="0" err="1"/>
                        <a:t>им.К.А.Тимирязева</a:t>
                      </a:r>
                      <a:r>
                        <a:rPr lang="ru-RU" sz="1500" b="0" baseline="0" dirty="0"/>
                        <a:t> (</a:t>
                      </a:r>
                      <a:r>
                        <a:rPr lang="ru-RU" sz="1600" dirty="0">
                          <a:hlinkClick r:id="rId5"/>
                        </a:rPr>
                        <a:t>https://vk.com/kibertimka</a:t>
                      </a:r>
                      <a:r>
                        <a:rPr lang="ru-RU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/>
                        <a:t>- 250 чел. и др.)</a:t>
                      </a:r>
                      <a:r>
                        <a:rPr lang="ru-RU" sz="1500" b="0" dirty="0"/>
                        <a:t>, а также в системе</a:t>
                      </a:r>
                      <a:r>
                        <a:rPr lang="ru-RU" sz="1500" b="0" baseline="0" dirty="0"/>
                        <a:t> </a:t>
                      </a:r>
                      <a:r>
                        <a:rPr lang="en-US" sz="1500" b="0" baseline="0" dirty="0"/>
                        <a:t>HR </a:t>
                      </a:r>
                      <a:r>
                        <a:rPr lang="ru-RU" sz="1500" b="0" baseline="0" dirty="0"/>
                        <a:t>крупных предприятий г.Москвы, </a:t>
                      </a:r>
                      <a:r>
                        <a:rPr lang="ru-RU" sz="1500" b="0" dirty="0"/>
                        <a:t> учреждений ФСИН для тестирования с целью дальнейшей закупки методики и оборудования.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6176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8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Бизнес-модель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E712463-09B0-4618-9FC9-C7533D2285F1}"/>
              </a:ext>
            </a:extLst>
          </p:cNvPr>
          <p:cNvSpPr/>
          <p:nvPr/>
        </p:nvSpPr>
        <p:spPr>
          <a:xfrm>
            <a:off x="438150" y="1638300"/>
            <a:ext cx="14154150" cy="831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Комплектация для клиента (массового) – методика  + прибор ЛАКК (от 45-60 тыс. </a:t>
            </a:r>
            <a:r>
              <a:rPr lang="ru-RU" sz="2800" b="1" dirty="0" err="1" smtClean="0"/>
              <a:t>руб</a:t>
            </a:r>
            <a:r>
              <a:rPr lang="ru-RU" sz="2800" b="1" dirty="0" smtClean="0"/>
              <a:t>). </a:t>
            </a:r>
            <a:endParaRPr lang="ru-RU" sz="2800" dirty="0"/>
          </a:p>
          <a:p>
            <a:endParaRPr lang="ru-RU" sz="2800" b="1" dirty="0" smtClean="0"/>
          </a:p>
          <a:p>
            <a:r>
              <a:rPr lang="ru-RU" sz="2800" b="1" dirty="0" smtClean="0"/>
              <a:t>Выручка </a:t>
            </a:r>
            <a:r>
              <a:rPr lang="ru-RU" sz="2800" b="1" dirty="0"/>
              <a:t>от реализации </a:t>
            </a:r>
            <a:r>
              <a:rPr lang="ru-RU" sz="2800" b="1" dirty="0" smtClean="0"/>
              <a:t>продукции </a:t>
            </a:r>
            <a:r>
              <a:rPr lang="ru-RU" sz="2800" b="1" dirty="0" smtClean="0"/>
              <a:t>(методика + прибор) и </a:t>
            </a:r>
            <a:r>
              <a:rPr lang="ru-RU" sz="2800" b="1" dirty="0" smtClean="0"/>
              <a:t>консультирования (сопровождения/ обучения специалистов</a:t>
            </a:r>
            <a:r>
              <a:rPr lang="ru-RU" sz="2800" b="1" dirty="0" smtClean="0"/>
              <a:t>) по методике: </a:t>
            </a:r>
            <a:endParaRPr lang="ru-RU" sz="2800" b="1" dirty="0"/>
          </a:p>
          <a:p>
            <a:r>
              <a:rPr lang="ru-RU" sz="2800" dirty="0"/>
              <a:t>от 1 млн. руб. </a:t>
            </a:r>
            <a:br>
              <a:rPr lang="ru-RU" sz="2800" dirty="0"/>
            </a:br>
            <a:r>
              <a:rPr lang="ru-RU" sz="2800" dirty="0" smtClean="0"/>
              <a:t>до </a:t>
            </a:r>
            <a:r>
              <a:rPr lang="ru-RU" sz="2800" dirty="0"/>
              <a:t>360 млн. руб. </a:t>
            </a:r>
            <a:r>
              <a:rPr lang="ru-RU" sz="2800" dirty="0" smtClean="0"/>
              <a:t>в год (в </a:t>
            </a:r>
            <a:r>
              <a:rPr lang="ru-RU" sz="2800" dirty="0"/>
              <a:t>перспективе при охвате до </a:t>
            </a:r>
            <a:r>
              <a:rPr lang="ru-RU" sz="2800" dirty="0" smtClean="0"/>
              <a:t> 1/5 </a:t>
            </a:r>
            <a:r>
              <a:rPr lang="ru-RU" sz="2800" dirty="0"/>
              <a:t>от всех заинтересованных </a:t>
            </a:r>
            <a:r>
              <a:rPr lang="ru-RU" sz="2800" dirty="0" err="1" smtClean="0"/>
              <a:t>юрлиц</a:t>
            </a:r>
            <a:r>
              <a:rPr lang="ru-RU" sz="2800" dirty="0" smtClean="0"/>
              <a:t> в РФ).</a:t>
            </a:r>
            <a:endParaRPr lang="ru-RU" sz="2800" dirty="0"/>
          </a:p>
          <a:p>
            <a:pPr fontAlgn="t"/>
            <a:endParaRPr lang="ru-RU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 smtClean="0"/>
              <a:t>Все </a:t>
            </a:r>
            <a:r>
              <a:rPr lang="ru-RU" sz="2400" dirty="0"/>
              <a:t>образовательные учреждения (школьные психологи, вузовские работники системы </a:t>
            </a:r>
            <a:r>
              <a:rPr lang="ru-RU" sz="2400" dirty="0" err="1"/>
              <a:t>медобеспечения</a:t>
            </a:r>
            <a:r>
              <a:rPr lang="ru-RU" sz="2400" dirty="0"/>
              <a:t> и психологи для предупреждения асоциального и </a:t>
            </a:r>
            <a:r>
              <a:rPr lang="ru-RU" sz="2400" dirty="0" err="1"/>
              <a:t>самоповреждающего</a:t>
            </a:r>
            <a:r>
              <a:rPr lang="ru-RU" sz="2400" dirty="0"/>
              <a:t> поведения), прежде всего высшие и средние профессиональные образовательные учреждения системы </a:t>
            </a:r>
            <a:r>
              <a:rPr lang="ru-RU" sz="2400" dirty="0" smtClean="0"/>
              <a:t>МВД, </a:t>
            </a:r>
            <a:r>
              <a:rPr lang="en-US" sz="2400" dirty="0" smtClean="0"/>
              <a:t>HR</a:t>
            </a:r>
            <a:r>
              <a:rPr lang="ru-RU" sz="2400" dirty="0"/>
              <a:t>-службы предприятий (с массовым набором линейного персонала, в том числе трудовых мигрантов, с высокой ротацией кадров, а также с наймом сезонных работников и работников с высокой степенью материальной ответственности),</a:t>
            </a:r>
          </a:p>
          <a:p>
            <a:pPr algn="just"/>
            <a:r>
              <a:rPr lang="ru-RU" sz="2400" dirty="0"/>
              <a:t>все  учреждения ФСИН (штатные психологи и медицинские работники для использования при диагностике работников, а также освобождающихся по УДО и в связи с отбытием срока наказания, при диагностике служащих системы в случае обвинения в пытках и </a:t>
            </a:r>
            <a:r>
              <a:rPr lang="ru-RU" sz="2400" dirty="0" err="1"/>
              <a:t>т.п</a:t>
            </a:r>
            <a:r>
              <a:rPr lang="ru-RU" sz="2400" dirty="0" smtClean="0"/>
              <a:t>),</a:t>
            </a:r>
          </a:p>
          <a:p>
            <a:pPr algn="just"/>
            <a:r>
              <a:rPr lang="ru-RU" sz="2400" dirty="0" smtClean="0"/>
              <a:t>контроль состояния сотрудников на предприятиях, связанных с риском – прежде всего в </a:t>
            </a:r>
            <a:r>
              <a:rPr lang="ru-RU" sz="2400" dirty="0" err="1" smtClean="0"/>
              <a:t>авиатрасли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9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9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Текущие результаты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AD66BEB-2D93-4B20-BE7F-3A18831B8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8628292"/>
              </p:ext>
            </p:extLst>
          </p:nvPr>
        </p:nvGraphicFramePr>
        <p:xfrm>
          <a:off x="761287" y="2052269"/>
          <a:ext cx="13399201" cy="2042160"/>
        </p:xfrm>
        <a:graphic>
          <a:graphicData uri="http://schemas.openxmlformats.org/drawingml/2006/table">
            <a:tbl>
              <a:tblPr firstRow="1" bandRow="1"/>
              <a:tblGrid>
                <a:gridCol w="13399201">
                  <a:extLst>
                    <a:ext uri="{9D8B030D-6E8A-4147-A177-3AD203B41FA5}">
                      <a16:colId xmlns:a16="http://schemas.microsoft.com/office/drawing/2014/main" xmlns="" val="2046363143"/>
                    </a:ext>
                  </a:extLst>
                </a:gridCol>
              </a:tblGrid>
              <a:tr h="12650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+mn-lt"/>
                        </a:rPr>
                        <a:t>4 серии экспериментов по </a:t>
                      </a:r>
                      <a:r>
                        <a:rPr lang="ru-RU" sz="3200" dirty="0" err="1">
                          <a:latin typeface="+mn-lt"/>
                        </a:rPr>
                        <a:t>валидизации</a:t>
                      </a:r>
                      <a:r>
                        <a:rPr lang="ru-RU" sz="3200" dirty="0">
                          <a:latin typeface="+mn-lt"/>
                        </a:rPr>
                        <a:t> методики на базе ЦНИЛ Смоленской государственной медакадемии (2009-2016 гг.)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На основе результатов проведенных </a:t>
                      </a:r>
                      <a:r>
                        <a:rPr lang="ru-RU" sz="3200" b="0" dirty="0" smtClean="0">
                          <a:latin typeface="+mn-lt"/>
                        </a:rPr>
                        <a:t>экспериментов </a:t>
                      </a:r>
                      <a:r>
                        <a:rPr lang="ru-RU" sz="3200" b="0" dirty="0">
                          <a:latin typeface="+mn-lt"/>
                        </a:rPr>
                        <a:t>прибор был </a:t>
                      </a:r>
                      <a:r>
                        <a:rPr lang="ru-RU" sz="3200" b="0" dirty="0" smtClean="0">
                          <a:latin typeface="+mn-lt"/>
                        </a:rPr>
                        <a:t>доработан под запросы клинического психолога в НПО «ЛАЗМА».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0680063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5452606D-D73E-4BA7-9067-FD99F27A3ADF}"/>
              </a:ext>
            </a:extLst>
          </p:cNvPr>
          <p:cNvSpPr txBox="1">
            <a:spLocks/>
          </p:cNvSpPr>
          <p:nvPr/>
        </p:nvSpPr>
        <p:spPr>
          <a:xfrm>
            <a:off x="4713299" y="4403075"/>
            <a:ext cx="5967743" cy="57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Стимульный материал методики</a:t>
            </a:r>
          </a:p>
        </p:txBody>
      </p:sp>
      <p:pic>
        <p:nvPicPr>
          <p:cNvPr id="12" name="Объект 6">
            <a:extLst>
              <a:ext uri="{FF2B5EF4-FFF2-40B4-BE49-F238E27FC236}">
                <a16:creationId xmlns:a16="http://schemas.microsoft.com/office/drawing/2014/main" xmlns="" id="{9E785C28-2384-40A9-9F42-5EA5CA62D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497" y="5033298"/>
            <a:ext cx="5967743" cy="447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9">
            <a:extLst>
              <a:ext uri="{FF2B5EF4-FFF2-40B4-BE49-F238E27FC236}">
                <a16:creationId xmlns:a16="http://schemas.microsoft.com/office/drawing/2014/main" xmlns="" id="{F29393C3-166E-4958-8018-E70A4FD64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480" y="5033298"/>
            <a:ext cx="5967727" cy="44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626616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000035">
      <a:dk1>
        <a:srgbClr val="000034"/>
      </a:dk1>
      <a:lt1>
        <a:srgbClr val="FFFFFF"/>
      </a:lt1>
      <a:dk2>
        <a:srgbClr val="3622C1"/>
      </a:dk2>
      <a:lt2>
        <a:srgbClr val="FAFAFA"/>
      </a:lt2>
      <a:accent1>
        <a:srgbClr val="3622C1"/>
      </a:accent1>
      <a:accent2>
        <a:srgbClr val="009CEA"/>
      </a:accent2>
      <a:accent3>
        <a:srgbClr val="BC00EC"/>
      </a:accent3>
      <a:accent4>
        <a:srgbClr val="00B9FF"/>
      </a:accent4>
      <a:accent5>
        <a:srgbClr val="6BD3C0"/>
      </a:accent5>
      <a:accent6>
        <a:srgbClr val="5959FD"/>
      </a:accent6>
      <a:hlink>
        <a:srgbClr val="5959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2431</Words>
  <Application>Microsoft Office PowerPoint</Application>
  <PresentationFormat>Произвольный</PresentationFormat>
  <Paragraphs>236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2_Тема Office</vt:lpstr>
      <vt:lpstr>Архипелаг 2022: #НастоящееБудущее</vt:lpstr>
      <vt:lpstr>Проблема: аварийность авиатранспорта, сложность отбора и подготовки кадров</vt:lpstr>
      <vt:lpstr>Проблема: аварийность авиатранспорта, сложность отбора и подготовки кадров</vt:lpstr>
      <vt:lpstr>Решение: контроль реакций с помощью мед.прибора при обучении на тренажерах</vt:lpstr>
      <vt:lpstr>Продукт: готовый прибор (патент и доработка) + авторская методика</vt:lpstr>
      <vt:lpstr>Конкуренты: полиграф, БОС, нейропсихол.тестирование</vt:lpstr>
      <vt:lpstr>Рынок: система образования, психоневрологические диспансеры, казенные учреждения/тюрьмы, силовые органы, авиатранспорт, следственные органы</vt:lpstr>
      <vt:lpstr>Бизнес-модель</vt:lpstr>
      <vt:lpstr>Текущие результаты</vt:lpstr>
      <vt:lpstr>Планы развития</vt:lpstr>
      <vt:lpstr>Интеллектуальная собственность</vt:lpstr>
      <vt:lpstr>Предложение для Партнера</vt:lpstr>
      <vt:lpstr>Команда</vt:lpstr>
      <vt:lpstr>контакты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Лидия Кузина</dc:creator>
  <cp:lastModifiedBy>Natalia Kuzina</cp:lastModifiedBy>
  <cp:revision>63</cp:revision>
  <dcterms:modified xsi:type="dcterms:W3CDTF">2022-07-13T13:58:06Z</dcterms:modified>
</cp:coreProperties>
</file>