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301" r:id="rId4"/>
    <p:sldId id="302" r:id="rId5"/>
    <p:sldId id="303" r:id="rId6"/>
    <p:sldId id="306" r:id="rId7"/>
    <p:sldId id="304" r:id="rId8"/>
    <p:sldId id="305" r:id="rId9"/>
    <p:sldId id="307" r:id="rId10"/>
    <p:sldId id="308" r:id="rId11"/>
    <p:sldId id="315" r:id="rId12"/>
    <p:sldId id="309" r:id="rId13"/>
    <p:sldId id="310" r:id="rId14"/>
    <p:sldId id="311" r:id="rId15"/>
    <p:sldId id="312" r:id="rId16"/>
    <p:sldId id="313" r:id="rId17"/>
    <p:sldId id="314" r:id="rId18"/>
    <p:sldId id="259" r:id="rId19"/>
  </p:sldIdLst>
  <p:sldSz cx="12192000" cy="6858000"/>
  <p:notesSz cx="6858000" cy="9144000"/>
  <p:embeddedFontLst>
    <p:embeddedFont>
      <p:font typeface="Book Antiqua" pitchFamily="18" charset="0"/>
      <p:regular r:id="rId22"/>
      <p:bold r:id="rId23"/>
      <p:italic r:id="rId24"/>
      <p:boldItalic r:id="rId25"/>
    </p:embeddedFont>
    <p:embeddedFont>
      <p:font typeface="Bahnschrift SemiCondensed" pitchFamily="34" charset="0"/>
      <p:regular r:id="rId26"/>
      <p:bold r:id="rId27"/>
    </p:embeddedFont>
    <p:embeddedFont>
      <p:font typeface="Calibri" pitchFamily="34" charset="0"/>
      <p:regular r:id="rId28"/>
      <p:bold r:id="rId29"/>
      <p:italic r:id="rId30"/>
      <p:bold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sorterViewPr>
    <p:cViewPr>
      <p:scale>
        <a:sx n="66" d="100"/>
        <a:sy n="66" d="100"/>
      </p:scale>
      <p:origin x="0" y="2136"/>
    </p:cViewPr>
  </p:sorterViewPr>
  <p:notesViewPr>
    <p:cSldViewPr snapToGrid="0">
      <p:cViewPr varScale="1">
        <p:scale>
          <a:sx n="55" d="100"/>
          <a:sy n="55" d="100"/>
        </p:scale>
        <p:origin x="288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28C3C1CB-7866-4754-8E8B-E5E43CF435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xmlns="" id="{D204A74F-9E17-4469-8DF0-1CAE29C7A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54934-6736-4E06-99EB-49FED268596C}" type="datetimeFigureOut">
              <a:rPr lang="ru-RU" smtClean="0"/>
              <a:pPr/>
              <a:t>07.07.2022</a:t>
            </a:fld>
            <a:endParaRPr lang="ru-RU" dirty="0"/>
          </a:p>
        </p:txBody>
      </p:sp>
      <p:sp>
        <p:nvSpPr>
          <p:cNvPr id="4" name="Нижний колонтитул 3">
            <a:extLst>
              <a:ext uri="{FF2B5EF4-FFF2-40B4-BE49-F238E27FC236}">
                <a16:creationId xmlns:a16="http://schemas.microsoft.com/office/drawing/2014/main" xmlns="" id="{40C20296-4F28-4EB1-8A63-8D40C4707C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C3A9FD9E-8C68-4CA1-86CF-74269F77BE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FAC43A-DF3C-45A5-8D50-76867FF2A2D7}" type="slidenum">
              <a:rPr lang="ru-RU" smtClean="0"/>
              <a:pPr/>
              <a:t>‹#›</a:t>
            </a:fld>
            <a:endParaRPr lang="ru-RU" dirty="0"/>
          </a:p>
        </p:txBody>
      </p:sp>
    </p:spTree>
    <p:extLst>
      <p:ext uri="{BB962C8B-B14F-4D97-AF65-F5344CB8AC3E}">
        <p14:creationId xmlns:p14="http://schemas.microsoft.com/office/powerpoint/2010/main" xmlns="" val="4022037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A034C-6DA2-4DFF-8828-28692F570EE2}" type="datetimeFigureOut">
              <a:rPr lang="ru-RU" smtClean="0"/>
              <a:pPr/>
              <a:t>07.07.2022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AC523-75C2-400A-98B9-383DA83CEC57}" type="slidenum">
              <a:rPr lang="ru-RU" smtClean="0"/>
              <a:pPr/>
              <a:t>‹#›</a:t>
            </a:fld>
            <a:endParaRPr lang="ru-RU" dirty="0"/>
          </a:p>
        </p:txBody>
      </p:sp>
    </p:spTree>
    <p:extLst>
      <p:ext uri="{BB962C8B-B14F-4D97-AF65-F5344CB8AC3E}">
        <p14:creationId xmlns:p14="http://schemas.microsoft.com/office/powerpoint/2010/main" xmlns="" val="327788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Макет_01 fonik.ru">
    <p:spTree>
      <p:nvGrpSpPr>
        <p:cNvPr id="1" name=""/>
        <p:cNvGrpSpPr/>
        <p:nvPr/>
      </p:nvGrpSpPr>
      <p:grpSpPr>
        <a:xfrm>
          <a:off x="0" y="0"/>
          <a:ext cx="0" cy="0"/>
          <a:chOff x="0" y="0"/>
          <a:chExt cx="0" cy="0"/>
        </a:xfrm>
      </p:grpSpPr>
      <p:sp>
        <p:nvSpPr>
          <p:cNvPr id="10" name="Полилиния: фигура 9">
            <a:extLst>
              <a:ext uri="{FF2B5EF4-FFF2-40B4-BE49-F238E27FC236}">
                <a16:creationId xmlns:a16="http://schemas.microsoft.com/office/drawing/2014/main" xmlns="" id="{F6CF8346-84F3-41A1-B001-E05E39D795F7}"/>
              </a:ext>
            </a:extLst>
          </p:cNvPr>
          <p:cNvSpPr/>
          <p:nvPr userDrawn="1"/>
        </p:nvSpPr>
        <p:spPr>
          <a:xfrm>
            <a:off x="1" y="0"/>
            <a:ext cx="12192000" cy="6858000"/>
          </a:xfrm>
          <a:custGeom>
            <a:avLst/>
            <a:gdLst>
              <a:gd name="connsiteX0" fmla="*/ 167640 w 12192000"/>
              <a:gd name="connsiteY0" fmla="*/ 174534 h 6858000"/>
              <a:gd name="connsiteX1" fmla="*/ 167640 w 12192000"/>
              <a:gd name="connsiteY1" fmla="*/ 6683466 h 6858000"/>
              <a:gd name="connsiteX2" fmla="*/ 12024358 w 12192000"/>
              <a:gd name="connsiteY2" fmla="*/ 6683466 h 6858000"/>
              <a:gd name="connsiteX3" fmla="*/ 12024358 w 12192000"/>
              <a:gd name="connsiteY3" fmla="*/ 174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7640" y="174534"/>
                </a:moveTo>
                <a:lnTo>
                  <a:pt x="167640" y="6683466"/>
                </a:lnTo>
                <a:lnTo>
                  <a:pt x="12024358" y="6683466"/>
                </a:lnTo>
                <a:lnTo>
                  <a:pt x="12024358" y="174534"/>
                </a:lnTo>
                <a:close/>
                <a:moveTo>
                  <a:pt x="0" y="0"/>
                </a:moveTo>
                <a:lnTo>
                  <a:pt x="12192000" y="0"/>
                </a:lnTo>
                <a:lnTo>
                  <a:pt x="12192000" y="6858000"/>
                </a:lnTo>
                <a:lnTo>
                  <a:pt x="0" y="68580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3" name="Прямоугольник 22">
            <a:extLst>
              <a:ext uri="{FF2B5EF4-FFF2-40B4-BE49-F238E27FC236}">
                <a16:creationId xmlns:a16="http://schemas.microsoft.com/office/drawing/2014/main" xmlns="" id="{3A0C676E-AF94-42AD-BA20-03D45BD3E766}"/>
              </a:ext>
            </a:extLst>
          </p:cNvPr>
          <p:cNvSpPr/>
          <p:nvPr userDrawn="1"/>
        </p:nvSpPr>
        <p:spPr>
          <a:xfrm>
            <a:off x="1608909" y="590824"/>
            <a:ext cx="8974183" cy="5133701"/>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олилиния: фигура 18">
            <a:extLst>
              <a:ext uri="{FF2B5EF4-FFF2-40B4-BE49-F238E27FC236}">
                <a16:creationId xmlns:a16="http://schemas.microsoft.com/office/drawing/2014/main" xmlns="" id="{F121E82B-D708-41EC-8211-E75C430FDBBC}"/>
              </a:ext>
            </a:extLst>
          </p:cNvPr>
          <p:cNvSpPr/>
          <p:nvPr userDrawn="1"/>
        </p:nvSpPr>
        <p:spPr>
          <a:xfrm>
            <a:off x="1608908" y="590824"/>
            <a:ext cx="8974184" cy="5133701"/>
          </a:xfrm>
          <a:custGeom>
            <a:avLst/>
            <a:gdLst>
              <a:gd name="connsiteX0" fmla="*/ 0 w 2521132"/>
              <a:gd name="connsiteY0" fmla="*/ 1565932 h 1655762"/>
              <a:gd name="connsiteX1" fmla="*/ 2521132 w 2521132"/>
              <a:gd name="connsiteY1" fmla="*/ 1565932 h 1655762"/>
              <a:gd name="connsiteX2" fmla="*/ 2521132 w 2521132"/>
              <a:gd name="connsiteY2" fmla="*/ 1655762 h 1655762"/>
              <a:gd name="connsiteX3" fmla="*/ 0 w 2521132"/>
              <a:gd name="connsiteY3" fmla="*/ 1655762 h 1655762"/>
              <a:gd name="connsiteX4" fmla="*/ 0 w 2521132"/>
              <a:gd name="connsiteY4" fmla="*/ 0 h 1655762"/>
              <a:gd name="connsiteX5" fmla="*/ 2521132 w 2521132"/>
              <a:gd name="connsiteY5" fmla="*/ 0 h 1655762"/>
              <a:gd name="connsiteX6" fmla="*/ 2521132 w 2521132"/>
              <a:gd name="connsiteY6" fmla="*/ 89829 h 1655762"/>
              <a:gd name="connsiteX7" fmla="*/ 0 w 2521132"/>
              <a:gd name="connsiteY7" fmla="*/ 89829 h 165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132" h="1655762">
                <a:moveTo>
                  <a:pt x="0" y="1565932"/>
                </a:moveTo>
                <a:lnTo>
                  <a:pt x="2521132" y="1565932"/>
                </a:lnTo>
                <a:lnTo>
                  <a:pt x="2521132" y="1655762"/>
                </a:lnTo>
                <a:lnTo>
                  <a:pt x="0" y="1655762"/>
                </a:lnTo>
                <a:close/>
                <a:moveTo>
                  <a:pt x="0" y="0"/>
                </a:moveTo>
                <a:lnTo>
                  <a:pt x="2521132" y="0"/>
                </a:lnTo>
                <a:lnTo>
                  <a:pt x="2521132" y="89829"/>
                </a:lnTo>
                <a:lnTo>
                  <a:pt x="0" y="89829"/>
                </a:lnTo>
                <a:close/>
              </a:path>
            </a:pathLst>
          </a:custGeom>
          <a:solidFill>
            <a:schemeClr val="tx1">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2" name="Заголовок 1">
            <a:extLst>
              <a:ext uri="{FF2B5EF4-FFF2-40B4-BE49-F238E27FC236}">
                <a16:creationId xmlns:a16="http://schemas.microsoft.com/office/drawing/2014/main" xmlns="" id="{8C5A65B3-4BB7-4A89-99D9-56B841967EF2}"/>
              </a:ext>
            </a:extLst>
          </p:cNvPr>
          <p:cNvSpPr>
            <a:spLocks noGrp="1"/>
          </p:cNvSpPr>
          <p:nvPr>
            <p:ph type="ctrTitle" hasCustomPrompt="1"/>
          </p:nvPr>
        </p:nvSpPr>
        <p:spPr>
          <a:xfrm>
            <a:off x="2257697" y="1133475"/>
            <a:ext cx="7676606" cy="2387600"/>
          </a:xfrm>
          <a:prstGeom prst="rect">
            <a:avLst/>
          </a:prstGeom>
        </p:spPr>
        <p:txBody>
          <a:bodyPr anchor="b"/>
          <a:lstStyle>
            <a:lvl1pPr algn="ctr">
              <a:defRPr sz="6600" b="0" i="0" u="none" baseline="0">
                <a:latin typeface="Book Antiqua" panose="02040602050305030304" pitchFamily="18" charset="0"/>
              </a:defRPr>
            </a:lvl1pPr>
          </a:lstStyle>
          <a:p>
            <a:r>
              <a:rPr lang="en-US" dirty="0"/>
              <a:t>fonik.ru</a:t>
            </a:r>
            <a:endParaRPr lang="ru-RU" dirty="0"/>
          </a:p>
        </p:txBody>
      </p:sp>
      <p:sp>
        <p:nvSpPr>
          <p:cNvPr id="3" name="Подзаголовок 2">
            <a:extLst>
              <a:ext uri="{FF2B5EF4-FFF2-40B4-BE49-F238E27FC236}">
                <a16:creationId xmlns:a16="http://schemas.microsoft.com/office/drawing/2014/main" xmlns="" id="{730B8BD5-4E83-47BA-B3E8-0D5EAA01B1A3}"/>
              </a:ext>
            </a:extLst>
          </p:cNvPr>
          <p:cNvSpPr>
            <a:spLocks noGrp="1"/>
          </p:cNvSpPr>
          <p:nvPr>
            <p:ph type="subTitle" idx="1" hasCustomPrompt="1"/>
          </p:nvPr>
        </p:nvSpPr>
        <p:spPr>
          <a:xfrm>
            <a:off x="2257697" y="3533775"/>
            <a:ext cx="7676606" cy="1655762"/>
          </a:xfrm>
          <a:prstGeom prst="rect">
            <a:avLst/>
          </a:prstGeom>
        </p:spPr>
        <p:txBody>
          <a:bodyPr/>
          <a:lstStyle>
            <a:lvl1pPr marL="0" indent="0" algn="ctr">
              <a:buNone/>
              <a:defRPr sz="2400" i="1" u="none" baseline="0">
                <a:latin typeface="Book Antiqua" panose="020406020503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Подзаголовок</a:t>
            </a:r>
          </a:p>
        </p:txBody>
      </p:sp>
      <p:cxnSp>
        <p:nvCxnSpPr>
          <p:cNvPr id="25" name="Прямая соединительная линия 24">
            <a:extLst>
              <a:ext uri="{FF2B5EF4-FFF2-40B4-BE49-F238E27FC236}">
                <a16:creationId xmlns:a16="http://schemas.microsoft.com/office/drawing/2014/main" xmlns="" id="{9B13188F-9E03-4B90-8BB4-191D8CC47719}"/>
              </a:ext>
            </a:extLst>
          </p:cNvPr>
          <p:cNvCxnSpPr>
            <a:cxnSpLocks/>
          </p:cNvCxnSpPr>
          <p:nvPr userDrawn="1"/>
        </p:nvCxnSpPr>
        <p:spPr>
          <a:xfrm>
            <a:off x="2257697" y="3535823"/>
            <a:ext cx="7676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Полилиния: фигура 12">
            <a:extLst>
              <a:ext uri="{FF2B5EF4-FFF2-40B4-BE49-F238E27FC236}">
                <a16:creationId xmlns:a16="http://schemas.microsoft.com/office/drawing/2014/main" xmlns="" id="{B589695D-045C-41B8-82EB-75F002AFF48C}"/>
              </a:ext>
            </a:extLst>
          </p:cNvPr>
          <p:cNvSpPr/>
          <p:nvPr userDrawn="1"/>
        </p:nvSpPr>
        <p:spPr>
          <a:xfrm>
            <a:off x="1608908" y="590824"/>
            <a:ext cx="8974184" cy="5133701"/>
          </a:xfrm>
          <a:custGeom>
            <a:avLst/>
            <a:gdLst>
              <a:gd name="connsiteX0" fmla="*/ 167640 w 12192000"/>
              <a:gd name="connsiteY0" fmla="*/ 174534 h 6858000"/>
              <a:gd name="connsiteX1" fmla="*/ 167640 w 12192000"/>
              <a:gd name="connsiteY1" fmla="*/ 6683466 h 6858000"/>
              <a:gd name="connsiteX2" fmla="*/ 12024358 w 12192000"/>
              <a:gd name="connsiteY2" fmla="*/ 6683466 h 6858000"/>
              <a:gd name="connsiteX3" fmla="*/ 12024358 w 12192000"/>
              <a:gd name="connsiteY3" fmla="*/ 17453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7640" y="174534"/>
                </a:moveTo>
                <a:lnTo>
                  <a:pt x="167640" y="6683466"/>
                </a:lnTo>
                <a:lnTo>
                  <a:pt x="12024358" y="6683466"/>
                </a:lnTo>
                <a:lnTo>
                  <a:pt x="12024358" y="174534"/>
                </a:lnTo>
                <a:close/>
                <a:moveTo>
                  <a:pt x="0" y="0"/>
                </a:moveTo>
                <a:lnTo>
                  <a:pt x="12192000" y="0"/>
                </a:lnTo>
                <a:lnTo>
                  <a:pt x="1219200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11" name="Номер слайда 5">
            <a:extLst>
              <a:ext uri="{FF2B5EF4-FFF2-40B4-BE49-F238E27FC236}">
                <a16:creationId xmlns:a16="http://schemas.microsoft.com/office/drawing/2014/main" xmlns="" id="{9CBD9DD4-E63E-4FD3-9D42-04E9B99F69D5}"/>
              </a:ext>
            </a:extLst>
          </p:cNvPr>
          <p:cNvSpPr>
            <a:spLocks noGrp="1"/>
          </p:cNvSpPr>
          <p:nvPr>
            <p:ph type="sldNum" sz="quarter" idx="4"/>
          </p:nvPr>
        </p:nvSpPr>
        <p:spPr>
          <a:xfrm>
            <a:off x="11430684" y="81888"/>
            <a:ext cx="624839" cy="441053"/>
          </a:xfrm>
          <a:prstGeom prst="rect">
            <a:avLst/>
          </a:prstGeom>
        </p:spPr>
        <p:txBody>
          <a:bodyPr vert="horz" lIns="91440" tIns="45720" rIns="91440" bIns="45720" rtlCol="0" anchor="ctr"/>
          <a:lstStyle>
            <a:lvl1pPr algn="r">
              <a:defRPr sz="2000" b="1" cap="none" spc="50">
                <a:ln w="0"/>
                <a:solidFill>
                  <a:sysClr val="windowText" lastClr="000000"/>
                </a:solidFill>
                <a:effectLst>
                  <a:glow rad="228600">
                    <a:schemeClr val="tx1">
                      <a:lumMod val="50000"/>
                      <a:lumOff val="50000"/>
                      <a:alpha val="40000"/>
                    </a:schemeClr>
                  </a:glow>
                  <a:innerShdw blurRad="63500" dist="50800" dir="13500000">
                    <a:srgbClr val="000000">
                      <a:alpha val="50000"/>
                    </a:srgbClr>
                  </a:innerShdw>
                </a:effectLst>
                <a:latin typeface="Book Antiqua" panose="02040602050305030304" pitchFamily="18" charset="0"/>
              </a:defRPr>
            </a:lvl1p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18305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5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42" presetClass="entr" presetSubtype="0" fill="hold" grpId="0" nodeType="withEffect">
                                  <p:stCondLst>
                                    <p:cond delay="50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
                                            <p:txEl>
                                              <p:pRg st="0" end="0"/>
                                            </p:txEl>
                                          </p:spTgt>
                                        </p:tgtEl>
                                      </p:cBhvr>
                                    </p:animEffect>
                                    <p:set>
                                      <p:cBhvr>
                                        <p:cTn id="5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3" grpId="0" animBg="1"/>
      <p:bldP spid="23" grpId="1" animBg="1"/>
      <p:bldP spid="19" grpId="0" animBg="1"/>
      <p:bldP spid="19" grpId="1" animBg="1"/>
      <p:bldP spid="2" grpId="0"/>
      <p:bldP spid="2" grpId="1"/>
      <p:bldP spid="3" grpId="0" build="p">
        <p:tmplLst>
          <p:tmpl lvl="1">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P spid="13" grpId="0" animBg="1"/>
      <p:bldP spid="13"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Макет_10 fonik.ru">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D9CD1E05-7041-4EF2-835B-667C93F09015}"/>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4" name="Текст 16">
            <a:extLst>
              <a:ext uri="{FF2B5EF4-FFF2-40B4-BE49-F238E27FC236}">
                <a16:creationId xmlns:a16="http://schemas.microsoft.com/office/drawing/2014/main" xmlns="" id="{13657BFB-F74A-457F-9762-95A1C98240AC}"/>
              </a:ext>
            </a:extLst>
          </p:cNvPr>
          <p:cNvSpPr>
            <a:spLocks noGrp="1"/>
          </p:cNvSpPr>
          <p:nvPr>
            <p:ph type="body" sz="quarter" idx="15" hasCustomPrompt="1"/>
          </p:nvPr>
        </p:nvSpPr>
        <p:spPr>
          <a:xfrm>
            <a:off x="166686" y="1316659"/>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7" name="Текст 16">
            <a:extLst>
              <a:ext uri="{FF2B5EF4-FFF2-40B4-BE49-F238E27FC236}">
                <a16:creationId xmlns:a16="http://schemas.microsoft.com/office/drawing/2014/main" xmlns="" id="{4E415699-3E2B-4955-AEDA-F5AE8B58315C}"/>
              </a:ext>
            </a:extLst>
          </p:cNvPr>
          <p:cNvSpPr>
            <a:spLocks noGrp="1"/>
          </p:cNvSpPr>
          <p:nvPr>
            <p:ph type="body" sz="quarter" idx="16" hasCustomPrompt="1"/>
          </p:nvPr>
        </p:nvSpPr>
        <p:spPr>
          <a:xfrm>
            <a:off x="6276654" y="1316658"/>
            <a:ext cx="5729145"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8" name="Объект 3">
            <a:extLst>
              <a:ext uri="{FF2B5EF4-FFF2-40B4-BE49-F238E27FC236}">
                <a16:creationId xmlns:a16="http://schemas.microsoft.com/office/drawing/2014/main" xmlns="" id="{F8552F65-2442-4D7F-8676-901945966720}"/>
              </a:ext>
            </a:extLst>
          </p:cNvPr>
          <p:cNvSpPr>
            <a:spLocks noGrp="1"/>
          </p:cNvSpPr>
          <p:nvPr>
            <p:ph sz="quarter" idx="18" hasCustomPrompt="1"/>
          </p:nvPr>
        </p:nvSpPr>
        <p:spPr>
          <a:xfrm>
            <a:off x="6276654" y="2367616"/>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281596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Макет_11 fonik.ru">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D9CD1E05-7041-4EF2-835B-667C93F09015}"/>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4" name="Текст 16">
            <a:extLst>
              <a:ext uri="{FF2B5EF4-FFF2-40B4-BE49-F238E27FC236}">
                <a16:creationId xmlns:a16="http://schemas.microsoft.com/office/drawing/2014/main" xmlns="" id="{13657BFB-F74A-457F-9762-95A1C98240AC}"/>
              </a:ext>
            </a:extLst>
          </p:cNvPr>
          <p:cNvSpPr>
            <a:spLocks noGrp="1"/>
          </p:cNvSpPr>
          <p:nvPr>
            <p:ph type="body" sz="quarter" idx="15" hasCustomPrompt="1"/>
          </p:nvPr>
        </p:nvSpPr>
        <p:spPr>
          <a:xfrm>
            <a:off x="166686" y="1316659"/>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Объект 3">
            <a:extLst>
              <a:ext uri="{FF2B5EF4-FFF2-40B4-BE49-F238E27FC236}">
                <a16:creationId xmlns:a16="http://schemas.microsoft.com/office/drawing/2014/main" xmlns="" id="{169842CC-5E24-4D21-917A-9B530CF87124}"/>
              </a:ext>
            </a:extLst>
          </p:cNvPr>
          <p:cNvSpPr>
            <a:spLocks noGrp="1"/>
          </p:cNvSpPr>
          <p:nvPr>
            <p:ph sz="quarter" idx="18" hasCustomPrompt="1"/>
          </p:nvPr>
        </p:nvSpPr>
        <p:spPr>
          <a:xfrm>
            <a:off x="6276654" y="1316658"/>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1" name="Текст 16">
            <a:extLst>
              <a:ext uri="{FF2B5EF4-FFF2-40B4-BE49-F238E27FC236}">
                <a16:creationId xmlns:a16="http://schemas.microsoft.com/office/drawing/2014/main" xmlns="" id="{ED104E8E-86E5-4AB0-94CB-0A41132E675E}"/>
              </a:ext>
            </a:extLst>
          </p:cNvPr>
          <p:cNvSpPr>
            <a:spLocks noGrp="1"/>
          </p:cNvSpPr>
          <p:nvPr>
            <p:ph type="body" sz="quarter" idx="16" hasCustomPrompt="1"/>
          </p:nvPr>
        </p:nvSpPr>
        <p:spPr>
          <a:xfrm>
            <a:off x="6276653" y="5679491"/>
            <a:ext cx="5729145"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958085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Макет_12 fonik.ru">
    <p:spTree>
      <p:nvGrpSpPr>
        <p:cNvPr id="1" name=""/>
        <p:cNvGrpSpPr/>
        <p:nvPr/>
      </p:nvGrpSpPr>
      <p:grpSpPr>
        <a:xfrm>
          <a:off x="0" y="0"/>
          <a:ext cx="0" cy="0"/>
          <a:chOff x="0" y="0"/>
          <a:chExt cx="0" cy="0"/>
        </a:xfrm>
      </p:grpSpPr>
      <p:sp>
        <p:nvSpPr>
          <p:cNvPr id="14" name="Текст 16">
            <a:extLst>
              <a:ext uri="{FF2B5EF4-FFF2-40B4-BE49-F238E27FC236}">
                <a16:creationId xmlns:a16="http://schemas.microsoft.com/office/drawing/2014/main" xmlns="" id="{F8347308-3B3C-4A24-BF23-060B09AE413E}"/>
              </a:ext>
            </a:extLst>
          </p:cNvPr>
          <p:cNvSpPr>
            <a:spLocks noGrp="1"/>
          </p:cNvSpPr>
          <p:nvPr>
            <p:ph type="body" sz="quarter" idx="16" hasCustomPrompt="1"/>
          </p:nvPr>
        </p:nvSpPr>
        <p:spPr>
          <a:xfrm>
            <a:off x="6276654" y="1316658"/>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Заголовок 1">
            <a:extLst>
              <a:ext uri="{FF2B5EF4-FFF2-40B4-BE49-F238E27FC236}">
                <a16:creationId xmlns:a16="http://schemas.microsoft.com/office/drawing/2014/main" xmlns="" id="{29CF1A67-4CE2-4DF6-8947-A9B9C3F7031F}"/>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7" name="Объект 3">
            <a:extLst>
              <a:ext uri="{FF2B5EF4-FFF2-40B4-BE49-F238E27FC236}">
                <a16:creationId xmlns:a16="http://schemas.microsoft.com/office/drawing/2014/main" xmlns="" id="{FE316087-5D8C-43D5-A74B-3EFF5A415FB4}"/>
              </a:ext>
            </a:extLst>
          </p:cNvPr>
          <p:cNvSpPr>
            <a:spLocks noGrp="1"/>
          </p:cNvSpPr>
          <p:nvPr>
            <p:ph sz="quarter" idx="14" hasCustomPrompt="1"/>
          </p:nvPr>
        </p:nvSpPr>
        <p:spPr>
          <a:xfrm>
            <a:off x="166686" y="1316658"/>
            <a:ext cx="5729145" cy="5352981"/>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756698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Макет_13 fonik.ru">
    <p:spTree>
      <p:nvGrpSpPr>
        <p:cNvPr id="1" name=""/>
        <p:cNvGrpSpPr/>
        <p:nvPr/>
      </p:nvGrpSpPr>
      <p:grpSpPr>
        <a:xfrm>
          <a:off x="0" y="0"/>
          <a:ext cx="0" cy="0"/>
          <a:chOff x="0" y="0"/>
          <a:chExt cx="0" cy="0"/>
        </a:xfrm>
      </p:grpSpPr>
      <p:sp>
        <p:nvSpPr>
          <p:cNvPr id="14" name="Текст 16">
            <a:extLst>
              <a:ext uri="{FF2B5EF4-FFF2-40B4-BE49-F238E27FC236}">
                <a16:creationId xmlns:a16="http://schemas.microsoft.com/office/drawing/2014/main" xmlns="" id="{F8347308-3B3C-4A24-BF23-060B09AE413E}"/>
              </a:ext>
            </a:extLst>
          </p:cNvPr>
          <p:cNvSpPr>
            <a:spLocks noGrp="1"/>
          </p:cNvSpPr>
          <p:nvPr>
            <p:ph type="body" sz="quarter" idx="16" hasCustomPrompt="1"/>
          </p:nvPr>
        </p:nvSpPr>
        <p:spPr>
          <a:xfrm>
            <a:off x="6276654" y="1316658"/>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Заголовок 1">
            <a:extLst>
              <a:ext uri="{FF2B5EF4-FFF2-40B4-BE49-F238E27FC236}">
                <a16:creationId xmlns:a16="http://schemas.microsoft.com/office/drawing/2014/main" xmlns="" id="{29CF1A67-4CE2-4DF6-8947-A9B9C3F7031F}"/>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8" name="Текст 16">
            <a:extLst>
              <a:ext uri="{FF2B5EF4-FFF2-40B4-BE49-F238E27FC236}">
                <a16:creationId xmlns:a16="http://schemas.microsoft.com/office/drawing/2014/main" xmlns="" id="{9C0C6447-6A78-4716-8C44-015AB6A9A25D}"/>
              </a:ext>
            </a:extLst>
          </p:cNvPr>
          <p:cNvSpPr>
            <a:spLocks noGrp="1"/>
          </p:cNvSpPr>
          <p:nvPr>
            <p:ph type="body" sz="quarter" idx="15" hasCustomPrompt="1"/>
          </p:nvPr>
        </p:nvSpPr>
        <p:spPr>
          <a:xfrm>
            <a:off x="166685" y="1316658"/>
            <a:ext cx="5729145"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Объект 3">
            <a:extLst>
              <a:ext uri="{FF2B5EF4-FFF2-40B4-BE49-F238E27FC236}">
                <a16:creationId xmlns:a16="http://schemas.microsoft.com/office/drawing/2014/main" xmlns="" id="{95BE6BB9-A286-40E7-BC09-D041B53C94B8}"/>
              </a:ext>
            </a:extLst>
          </p:cNvPr>
          <p:cNvSpPr>
            <a:spLocks noGrp="1"/>
          </p:cNvSpPr>
          <p:nvPr>
            <p:ph sz="quarter" idx="14" hasCustomPrompt="1"/>
          </p:nvPr>
        </p:nvSpPr>
        <p:spPr>
          <a:xfrm>
            <a:off x="166684" y="2367616"/>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409197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Макет_14 fonik.ru">
    <p:spTree>
      <p:nvGrpSpPr>
        <p:cNvPr id="1" name=""/>
        <p:cNvGrpSpPr/>
        <p:nvPr/>
      </p:nvGrpSpPr>
      <p:grpSpPr>
        <a:xfrm>
          <a:off x="0" y="0"/>
          <a:ext cx="0" cy="0"/>
          <a:chOff x="0" y="0"/>
          <a:chExt cx="0" cy="0"/>
        </a:xfrm>
      </p:grpSpPr>
      <p:sp>
        <p:nvSpPr>
          <p:cNvPr id="14" name="Текст 16">
            <a:extLst>
              <a:ext uri="{FF2B5EF4-FFF2-40B4-BE49-F238E27FC236}">
                <a16:creationId xmlns:a16="http://schemas.microsoft.com/office/drawing/2014/main" xmlns="" id="{F8347308-3B3C-4A24-BF23-060B09AE413E}"/>
              </a:ext>
            </a:extLst>
          </p:cNvPr>
          <p:cNvSpPr>
            <a:spLocks noGrp="1"/>
          </p:cNvSpPr>
          <p:nvPr>
            <p:ph type="body" sz="quarter" idx="16" hasCustomPrompt="1"/>
          </p:nvPr>
        </p:nvSpPr>
        <p:spPr>
          <a:xfrm>
            <a:off x="6276654" y="1316658"/>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Заголовок 1">
            <a:extLst>
              <a:ext uri="{FF2B5EF4-FFF2-40B4-BE49-F238E27FC236}">
                <a16:creationId xmlns:a16="http://schemas.microsoft.com/office/drawing/2014/main" xmlns="" id="{29CF1A67-4CE2-4DF6-8947-A9B9C3F7031F}"/>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7" name="Объект 3">
            <a:extLst>
              <a:ext uri="{FF2B5EF4-FFF2-40B4-BE49-F238E27FC236}">
                <a16:creationId xmlns:a16="http://schemas.microsoft.com/office/drawing/2014/main" xmlns="" id="{8F5044A8-2B0E-41E1-BCC9-29906A9E701B}"/>
              </a:ext>
            </a:extLst>
          </p:cNvPr>
          <p:cNvSpPr>
            <a:spLocks noGrp="1"/>
          </p:cNvSpPr>
          <p:nvPr>
            <p:ph sz="quarter" idx="14" hasCustomPrompt="1"/>
          </p:nvPr>
        </p:nvSpPr>
        <p:spPr>
          <a:xfrm>
            <a:off x="166686" y="1316658"/>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1" name="Текст 16">
            <a:extLst>
              <a:ext uri="{FF2B5EF4-FFF2-40B4-BE49-F238E27FC236}">
                <a16:creationId xmlns:a16="http://schemas.microsoft.com/office/drawing/2014/main" xmlns="" id="{5F5C2E90-1AAF-4762-B6CB-A803D6254EA5}"/>
              </a:ext>
            </a:extLst>
          </p:cNvPr>
          <p:cNvSpPr>
            <a:spLocks noGrp="1"/>
          </p:cNvSpPr>
          <p:nvPr>
            <p:ph type="body" sz="quarter" idx="15" hasCustomPrompt="1"/>
          </p:nvPr>
        </p:nvSpPr>
        <p:spPr>
          <a:xfrm>
            <a:off x="166685" y="5679492"/>
            <a:ext cx="5729145"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81052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Макет_15 fonik.ru">
    <p:spTree>
      <p:nvGrpSpPr>
        <p:cNvPr id="1" name=""/>
        <p:cNvGrpSpPr/>
        <p:nvPr/>
      </p:nvGrpSpPr>
      <p:grpSpPr>
        <a:xfrm>
          <a:off x="0" y="0"/>
          <a:ext cx="0" cy="0"/>
          <a:chOff x="0" y="0"/>
          <a:chExt cx="0" cy="0"/>
        </a:xfrm>
      </p:grpSpPr>
      <p:sp>
        <p:nvSpPr>
          <p:cNvPr id="20" name="Текст 16">
            <a:extLst>
              <a:ext uri="{FF2B5EF4-FFF2-40B4-BE49-F238E27FC236}">
                <a16:creationId xmlns:a16="http://schemas.microsoft.com/office/drawing/2014/main" xmlns="" id="{FF12F504-9955-441E-9BE1-F95ED7D354B2}"/>
              </a:ext>
            </a:extLst>
          </p:cNvPr>
          <p:cNvSpPr>
            <a:spLocks noGrp="1"/>
          </p:cNvSpPr>
          <p:nvPr>
            <p:ph type="body" sz="quarter" idx="18"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9" name="Текст 16">
            <a:extLst>
              <a:ext uri="{FF2B5EF4-FFF2-40B4-BE49-F238E27FC236}">
                <a16:creationId xmlns:a16="http://schemas.microsoft.com/office/drawing/2014/main" xmlns="" id="{7456112A-47F2-474C-93BB-661A5482C86D}"/>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6" name="Текст 16">
            <a:extLst>
              <a:ext uri="{FF2B5EF4-FFF2-40B4-BE49-F238E27FC236}">
                <a16:creationId xmlns:a16="http://schemas.microsoft.com/office/drawing/2014/main" xmlns="" id="{04011941-2380-4C1E-ACF0-DC8367B103F3}"/>
              </a:ext>
            </a:extLst>
          </p:cNvPr>
          <p:cNvSpPr>
            <a:spLocks noGrp="1"/>
          </p:cNvSpPr>
          <p:nvPr>
            <p:ph type="body" sz="quarter" idx="16"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5" name="Заголовок 1">
            <a:extLst>
              <a:ext uri="{FF2B5EF4-FFF2-40B4-BE49-F238E27FC236}">
                <a16:creationId xmlns:a16="http://schemas.microsoft.com/office/drawing/2014/main" xmlns="" id="{8FC178D7-C109-48F1-9B1F-AA5F0FDA5FCA}"/>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196166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Макет_16 fonik.ru">
    <p:spTree>
      <p:nvGrpSpPr>
        <p:cNvPr id="1" name=""/>
        <p:cNvGrpSpPr/>
        <p:nvPr/>
      </p:nvGrpSpPr>
      <p:grpSpPr>
        <a:xfrm>
          <a:off x="0" y="0"/>
          <a:ext cx="0" cy="0"/>
          <a:chOff x="0" y="0"/>
          <a:chExt cx="0" cy="0"/>
        </a:xfrm>
      </p:grpSpPr>
      <p:sp>
        <p:nvSpPr>
          <p:cNvPr id="12" name="Объект 3">
            <a:extLst>
              <a:ext uri="{FF2B5EF4-FFF2-40B4-BE49-F238E27FC236}">
                <a16:creationId xmlns:a16="http://schemas.microsoft.com/office/drawing/2014/main" xmlns="" id="{CBA73729-24B1-46DE-9FBE-E5B7681DE8D1}"/>
              </a:ext>
            </a:extLst>
          </p:cNvPr>
          <p:cNvSpPr>
            <a:spLocks noGrp="1"/>
          </p:cNvSpPr>
          <p:nvPr>
            <p:ph sz="quarter" idx="18" hasCustomPrompt="1"/>
          </p:nvPr>
        </p:nvSpPr>
        <p:spPr>
          <a:xfrm>
            <a:off x="8255575" y="1316658"/>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Заголовок 1">
            <a:extLst>
              <a:ext uri="{FF2B5EF4-FFF2-40B4-BE49-F238E27FC236}">
                <a16:creationId xmlns:a16="http://schemas.microsoft.com/office/drawing/2014/main" xmlns="" id="{8CF71B2D-8B5D-4579-B772-4704F1573EC7}"/>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9" name="Объект 3">
            <a:extLst>
              <a:ext uri="{FF2B5EF4-FFF2-40B4-BE49-F238E27FC236}">
                <a16:creationId xmlns:a16="http://schemas.microsoft.com/office/drawing/2014/main" xmlns="" id="{8DCB80D3-9302-4FC3-8CEE-9431486DB3EF}"/>
              </a:ext>
            </a:extLst>
          </p:cNvPr>
          <p:cNvSpPr>
            <a:spLocks noGrp="1"/>
          </p:cNvSpPr>
          <p:nvPr>
            <p:ph sz="quarter" idx="14" hasCustomPrompt="1"/>
          </p:nvPr>
        </p:nvSpPr>
        <p:spPr>
          <a:xfrm>
            <a:off x="166687"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5" name="Объект 3">
            <a:extLst>
              <a:ext uri="{FF2B5EF4-FFF2-40B4-BE49-F238E27FC236}">
                <a16:creationId xmlns:a16="http://schemas.microsoft.com/office/drawing/2014/main" xmlns="" id="{864C1380-4C07-447E-B3DC-AC6146E3889F}"/>
              </a:ext>
            </a:extLst>
          </p:cNvPr>
          <p:cNvSpPr>
            <a:spLocks noGrp="1"/>
          </p:cNvSpPr>
          <p:nvPr>
            <p:ph sz="quarter" idx="19" hasCustomPrompt="1"/>
          </p:nvPr>
        </p:nvSpPr>
        <p:spPr>
          <a:xfrm>
            <a:off x="4211131"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248267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Макет_17 fonik.ru">
    <p:spTree>
      <p:nvGrpSpPr>
        <p:cNvPr id="1" name=""/>
        <p:cNvGrpSpPr/>
        <p:nvPr/>
      </p:nvGrpSpPr>
      <p:grpSpPr>
        <a:xfrm>
          <a:off x="0" y="0"/>
          <a:ext cx="0" cy="0"/>
          <a:chOff x="0" y="0"/>
          <a:chExt cx="0" cy="0"/>
        </a:xfrm>
      </p:grpSpPr>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6" y="4659801"/>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66" y="4655714"/>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75" y="1316658"/>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87"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5" name="Объект 3">
            <a:extLst>
              <a:ext uri="{FF2B5EF4-FFF2-40B4-BE49-F238E27FC236}">
                <a16:creationId xmlns:a16="http://schemas.microsoft.com/office/drawing/2014/main" xmlns="" id="{776FA5C4-AFEF-43F7-A720-B65AA9892CE7}"/>
              </a:ext>
            </a:extLst>
          </p:cNvPr>
          <p:cNvSpPr>
            <a:spLocks noGrp="1"/>
          </p:cNvSpPr>
          <p:nvPr>
            <p:ph sz="quarter" idx="22" hasCustomPrompt="1"/>
          </p:nvPr>
        </p:nvSpPr>
        <p:spPr>
          <a:xfrm>
            <a:off x="4211131"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8" name="Текст 16">
            <a:extLst>
              <a:ext uri="{FF2B5EF4-FFF2-40B4-BE49-F238E27FC236}">
                <a16:creationId xmlns:a16="http://schemas.microsoft.com/office/drawing/2014/main" xmlns="" id="{F8413A43-9830-48B7-9454-6BAA6AAC235A}"/>
              </a:ext>
            </a:extLst>
          </p:cNvPr>
          <p:cNvSpPr>
            <a:spLocks noGrp="1"/>
          </p:cNvSpPr>
          <p:nvPr>
            <p:ph type="body" sz="quarter" idx="23" hasCustomPrompt="1"/>
          </p:nvPr>
        </p:nvSpPr>
        <p:spPr>
          <a:xfrm>
            <a:off x="4211119" y="4655713"/>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564705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Макет_18 fonik.ru">
    <p:spTree>
      <p:nvGrpSpPr>
        <p:cNvPr id="1" name=""/>
        <p:cNvGrpSpPr/>
        <p:nvPr/>
      </p:nvGrpSpPr>
      <p:grpSpPr>
        <a:xfrm>
          <a:off x="0" y="0"/>
          <a:ext cx="0" cy="0"/>
          <a:chOff x="0" y="0"/>
          <a:chExt cx="0" cy="0"/>
        </a:xfrm>
      </p:grpSpPr>
      <p:sp>
        <p:nvSpPr>
          <p:cNvPr id="11" name="Объект 3">
            <a:extLst>
              <a:ext uri="{FF2B5EF4-FFF2-40B4-BE49-F238E27FC236}">
                <a16:creationId xmlns:a16="http://schemas.microsoft.com/office/drawing/2014/main" xmlns="" id="{35C0D32E-87F7-46D1-94A8-566E8F2188F8}"/>
              </a:ext>
            </a:extLst>
          </p:cNvPr>
          <p:cNvSpPr>
            <a:spLocks noGrp="1"/>
          </p:cNvSpPr>
          <p:nvPr>
            <p:ph sz="quarter" idx="25" hasCustomPrompt="1"/>
          </p:nvPr>
        </p:nvSpPr>
        <p:spPr>
          <a:xfrm>
            <a:off x="4211103"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5"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85" y="1316658"/>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68"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66" y="2360636"/>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20DDAF4B-BB30-49FD-A09A-10BBBC799F43}"/>
              </a:ext>
            </a:extLst>
          </p:cNvPr>
          <p:cNvSpPr>
            <a:spLocks noGrp="1"/>
          </p:cNvSpPr>
          <p:nvPr>
            <p:ph type="body" sz="quarter" idx="24" hasCustomPrompt="1"/>
          </p:nvPr>
        </p:nvSpPr>
        <p:spPr>
          <a:xfrm>
            <a:off x="4211110"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258068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Макет_19 fonik.ru">
    <p:spTree>
      <p:nvGrpSpPr>
        <p:cNvPr id="1" name=""/>
        <p:cNvGrpSpPr/>
        <p:nvPr/>
      </p:nvGrpSpPr>
      <p:grpSpPr>
        <a:xfrm>
          <a:off x="0" y="0"/>
          <a:ext cx="0" cy="0"/>
          <a:chOff x="0" y="0"/>
          <a:chExt cx="0" cy="0"/>
        </a:xfrm>
      </p:grpSpPr>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6" y="4659801"/>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75" y="1316658"/>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5" name="Объект 3">
            <a:extLst>
              <a:ext uri="{FF2B5EF4-FFF2-40B4-BE49-F238E27FC236}">
                <a16:creationId xmlns:a16="http://schemas.microsoft.com/office/drawing/2014/main" xmlns="" id="{776FA5C4-AFEF-43F7-A720-B65AA9892CE7}"/>
              </a:ext>
            </a:extLst>
          </p:cNvPr>
          <p:cNvSpPr>
            <a:spLocks noGrp="1"/>
          </p:cNvSpPr>
          <p:nvPr>
            <p:ph sz="quarter" idx="22" hasCustomPrompt="1"/>
          </p:nvPr>
        </p:nvSpPr>
        <p:spPr>
          <a:xfrm>
            <a:off x="4211131"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8" name="Текст 16">
            <a:extLst>
              <a:ext uri="{FF2B5EF4-FFF2-40B4-BE49-F238E27FC236}">
                <a16:creationId xmlns:a16="http://schemas.microsoft.com/office/drawing/2014/main" xmlns="" id="{F8413A43-9830-48B7-9454-6BAA6AAC235A}"/>
              </a:ext>
            </a:extLst>
          </p:cNvPr>
          <p:cNvSpPr>
            <a:spLocks noGrp="1"/>
          </p:cNvSpPr>
          <p:nvPr>
            <p:ph type="body" sz="quarter" idx="23" hasCustomPrompt="1"/>
          </p:nvPr>
        </p:nvSpPr>
        <p:spPr>
          <a:xfrm>
            <a:off x="4211119" y="4655713"/>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Текст 16">
            <a:extLst>
              <a:ext uri="{FF2B5EF4-FFF2-40B4-BE49-F238E27FC236}">
                <a16:creationId xmlns:a16="http://schemas.microsoft.com/office/drawing/2014/main" xmlns="" id="{DD006553-9ADA-474F-A201-C0AF80757ED0}"/>
              </a:ext>
            </a:extLst>
          </p:cNvPr>
          <p:cNvSpPr>
            <a:spLocks noGrp="1"/>
          </p:cNvSpPr>
          <p:nvPr>
            <p:ph type="body" sz="quarter" idx="24"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91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02 fonik.ru">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5A65B3-4BB7-4A89-99D9-56B841967EF2}"/>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Текст 16">
            <a:extLst>
              <a:ext uri="{FF2B5EF4-FFF2-40B4-BE49-F238E27FC236}">
                <a16:creationId xmlns:a16="http://schemas.microsoft.com/office/drawing/2014/main" xmlns="" id="{9917964A-3136-4C88-AD04-58972679F9FD}"/>
              </a:ext>
            </a:extLst>
          </p:cNvPr>
          <p:cNvSpPr>
            <a:spLocks noGrp="1"/>
          </p:cNvSpPr>
          <p:nvPr>
            <p:ph type="body" sz="quarter" idx="13" hasCustomPrompt="1"/>
          </p:nvPr>
        </p:nvSpPr>
        <p:spPr>
          <a:xfrm>
            <a:off x="166686" y="1316659"/>
            <a:ext cx="11839112"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7424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Макет_20 fonik.ru">
    <p:spTree>
      <p:nvGrpSpPr>
        <p:cNvPr id="1" name=""/>
        <p:cNvGrpSpPr/>
        <p:nvPr/>
      </p:nvGrpSpPr>
      <p:grpSpPr>
        <a:xfrm>
          <a:off x="0" y="0"/>
          <a:ext cx="0" cy="0"/>
          <a:chOff x="0" y="0"/>
          <a:chExt cx="0" cy="0"/>
        </a:xfrm>
      </p:grpSpPr>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6" y="4659801"/>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66" y="4655714"/>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75" y="1316658"/>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87"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4F540CA6-7A93-491D-9D2A-8DC8B3DF0C7C}"/>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163928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Макет_21 fonik.ru">
    <p:spTree>
      <p:nvGrpSpPr>
        <p:cNvPr id="1" name=""/>
        <p:cNvGrpSpPr/>
        <p:nvPr/>
      </p:nvGrpSpPr>
      <p:grpSpPr>
        <a:xfrm>
          <a:off x="0" y="0"/>
          <a:ext cx="0" cy="0"/>
          <a:chOff x="0" y="0"/>
          <a:chExt cx="0" cy="0"/>
        </a:xfrm>
      </p:grpSpPr>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66" y="4655714"/>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87"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5" name="Объект 3">
            <a:extLst>
              <a:ext uri="{FF2B5EF4-FFF2-40B4-BE49-F238E27FC236}">
                <a16:creationId xmlns:a16="http://schemas.microsoft.com/office/drawing/2014/main" xmlns="" id="{776FA5C4-AFEF-43F7-A720-B65AA9892CE7}"/>
              </a:ext>
            </a:extLst>
          </p:cNvPr>
          <p:cNvSpPr>
            <a:spLocks noGrp="1"/>
          </p:cNvSpPr>
          <p:nvPr>
            <p:ph sz="quarter" idx="22" hasCustomPrompt="1"/>
          </p:nvPr>
        </p:nvSpPr>
        <p:spPr>
          <a:xfrm>
            <a:off x="4211131"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8" name="Текст 16">
            <a:extLst>
              <a:ext uri="{FF2B5EF4-FFF2-40B4-BE49-F238E27FC236}">
                <a16:creationId xmlns:a16="http://schemas.microsoft.com/office/drawing/2014/main" xmlns="" id="{F8413A43-9830-48B7-9454-6BAA6AAC235A}"/>
              </a:ext>
            </a:extLst>
          </p:cNvPr>
          <p:cNvSpPr>
            <a:spLocks noGrp="1"/>
          </p:cNvSpPr>
          <p:nvPr>
            <p:ph type="body" sz="quarter" idx="23" hasCustomPrompt="1"/>
          </p:nvPr>
        </p:nvSpPr>
        <p:spPr>
          <a:xfrm>
            <a:off x="4211119" y="4655713"/>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Текст 16">
            <a:extLst>
              <a:ext uri="{FF2B5EF4-FFF2-40B4-BE49-F238E27FC236}">
                <a16:creationId xmlns:a16="http://schemas.microsoft.com/office/drawing/2014/main" xmlns="" id="{66AB6339-99A2-4593-8DCD-03FB4F7ADCAB}"/>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4165705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Макет_22 fonik.ru">
    <p:spTree>
      <p:nvGrpSpPr>
        <p:cNvPr id="1" name=""/>
        <p:cNvGrpSpPr/>
        <p:nvPr/>
      </p:nvGrpSpPr>
      <p:grpSpPr>
        <a:xfrm>
          <a:off x="0" y="0"/>
          <a:ext cx="0" cy="0"/>
          <a:chOff x="0" y="0"/>
          <a:chExt cx="0" cy="0"/>
        </a:xfrm>
      </p:grpSpPr>
      <p:sp>
        <p:nvSpPr>
          <p:cNvPr id="11" name="Объект 3">
            <a:extLst>
              <a:ext uri="{FF2B5EF4-FFF2-40B4-BE49-F238E27FC236}">
                <a16:creationId xmlns:a16="http://schemas.microsoft.com/office/drawing/2014/main" xmlns="" id="{35C0D32E-87F7-46D1-94A8-566E8F2188F8}"/>
              </a:ext>
            </a:extLst>
          </p:cNvPr>
          <p:cNvSpPr>
            <a:spLocks noGrp="1"/>
          </p:cNvSpPr>
          <p:nvPr>
            <p:ph sz="quarter" idx="25" hasCustomPrompt="1"/>
          </p:nvPr>
        </p:nvSpPr>
        <p:spPr>
          <a:xfrm>
            <a:off x="4211103"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85" y="1316658"/>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66" y="2360636"/>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20DDAF4B-BB30-49FD-A09A-10BBBC799F43}"/>
              </a:ext>
            </a:extLst>
          </p:cNvPr>
          <p:cNvSpPr>
            <a:spLocks noGrp="1"/>
          </p:cNvSpPr>
          <p:nvPr>
            <p:ph type="body" sz="quarter" idx="24" hasCustomPrompt="1"/>
          </p:nvPr>
        </p:nvSpPr>
        <p:spPr>
          <a:xfrm>
            <a:off x="4211110"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Текст 16">
            <a:extLst>
              <a:ext uri="{FF2B5EF4-FFF2-40B4-BE49-F238E27FC236}">
                <a16:creationId xmlns:a16="http://schemas.microsoft.com/office/drawing/2014/main" xmlns="" id="{B82C0E56-D74A-47AC-858D-9D40EE8DF13B}"/>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62789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Макет_23 fonik.ru">
    <p:spTree>
      <p:nvGrpSpPr>
        <p:cNvPr id="1" name=""/>
        <p:cNvGrpSpPr/>
        <p:nvPr/>
      </p:nvGrpSpPr>
      <p:grpSpPr>
        <a:xfrm>
          <a:off x="0" y="0"/>
          <a:ext cx="0" cy="0"/>
          <a:chOff x="0" y="0"/>
          <a:chExt cx="0" cy="0"/>
        </a:xfrm>
      </p:grpSpPr>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5"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85" y="1316658"/>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68"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66" y="2360636"/>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Текст 16">
            <a:extLst>
              <a:ext uri="{FF2B5EF4-FFF2-40B4-BE49-F238E27FC236}">
                <a16:creationId xmlns:a16="http://schemas.microsoft.com/office/drawing/2014/main" xmlns="" id="{C5FF46F4-1DC0-4B29-B542-AAAD689AAD74}"/>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272195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Макет_24 fonik.ru">
    <p:spTree>
      <p:nvGrpSpPr>
        <p:cNvPr id="1" name=""/>
        <p:cNvGrpSpPr/>
        <p:nvPr/>
      </p:nvGrpSpPr>
      <p:grpSpPr>
        <a:xfrm>
          <a:off x="0" y="0"/>
          <a:ext cx="0" cy="0"/>
          <a:chOff x="0" y="0"/>
          <a:chExt cx="0" cy="0"/>
        </a:xfrm>
      </p:grpSpPr>
      <p:sp>
        <p:nvSpPr>
          <p:cNvPr id="11" name="Объект 3">
            <a:extLst>
              <a:ext uri="{FF2B5EF4-FFF2-40B4-BE49-F238E27FC236}">
                <a16:creationId xmlns:a16="http://schemas.microsoft.com/office/drawing/2014/main" xmlns="" id="{35C0D32E-87F7-46D1-94A8-566E8F2188F8}"/>
              </a:ext>
            </a:extLst>
          </p:cNvPr>
          <p:cNvSpPr>
            <a:spLocks noGrp="1"/>
          </p:cNvSpPr>
          <p:nvPr>
            <p:ph sz="quarter" idx="25" hasCustomPrompt="1"/>
          </p:nvPr>
        </p:nvSpPr>
        <p:spPr>
          <a:xfrm>
            <a:off x="4211103"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5"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68"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20DDAF4B-BB30-49FD-A09A-10BBBC799F43}"/>
              </a:ext>
            </a:extLst>
          </p:cNvPr>
          <p:cNvSpPr>
            <a:spLocks noGrp="1"/>
          </p:cNvSpPr>
          <p:nvPr>
            <p:ph type="body" sz="quarter" idx="24" hasCustomPrompt="1"/>
          </p:nvPr>
        </p:nvSpPr>
        <p:spPr>
          <a:xfrm>
            <a:off x="4211110"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Текст 16">
            <a:extLst>
              <a:ext uri="{FF2B5EF4-FFF2-40B4-BE49-F238E27FC236}">
                <a16:creationId xmlns:a16="http://schemas.microsoft.com/office/drawing/2014/main" xmlns="" id="{E776BE2F-1484-41B0-86F1-D54B64621C36}"/>
              </a:ext>
            </a:extLst>
          </p:cNvPr>
          <p:cNvSpPr>
            <a:spLocks noGrp="1"/>
          </p:cNvSpPr>
          <p:nvPr>
            <p:ph type="body" sz="quarter" idx="26"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728326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Макет_25 fonik.ru">
    <p:spTree>
      <p:nvGrpSpPr>
        <p:cNvPr id="1" name=""/>
        <p:cNvGrpSpPr/>
        <p:nvPr/>
      </p:nvGrpSpPr>
      <p:grpSpPr>
        <a:xfrm>
          <a:off x="0" y="0"/>
          <a:ext cx="0" cy="0"/>
          <a:chOff x="0" y="0"/>
          <a:chExt cx="0" cy="0"/>
        </a:xfrm>
      </p:grpSpPr>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6" y="4659801"/>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75" y="1316658"/>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DD006553-9ADA-474F-A201-C0AF80757ED0}"/>
              </a:ext>
            </a:extLst>
          </p:cNvPr>
          <p:cNvSpPr>
            <a:spLocks noGrp="1"/>
          </p:cNvSpPr>
          <p:nvPr>
            <p:ph type="body" sz="quarter" idx="24"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Текст 16">
            <a:extLst>
              <a:ext uri="{FF2B5EF4-FFF2-40B4-BE49-F238E27FC236}">
                <a16:creationId xmlns:a16="http://schemas.microsoft.com/office/drawing/2014/main" xmlns="" id="{55E0A213-8260-4749-8EB4-A86D698B6FEA}"/>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216000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Макет_26 fonik.ru">
    <p:spTree>
      <p:nvGrpSpPr>
        <p:cNvPr id="1" name=""/>
        <p:cNvGrpSpPr/>
        <p:nvPr/>
      </p:nvGrpSpPr>
      <p:grpSpPr>
        <a:xfrm>
          <a:off x="0" y="0"/>
          <a:ext cx="0" cy="0"/>
          <a:chOff x="0" y="0"/>
          <a:chExt cx="0" cy="0"/>
        </a:xfrm>
      </p:grpSpPr>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5" name="Объект 3">
            <a:extLst>
              <a:ext uri="{FF2B5EF4-FFF2-40B4-BE49-F238E27FC236}">
                <a16:creationId xmlns:a16="http://schemas.microsoft.com/office/drawing/2014/main" xmlns="" id="{776FA5C4-AFEF-43F7-A720-B65AA9892CE7}"/>
              </a:ext>
            </a:extLst>
          </p:cNvPr>
          <p:cNvSpPr>
            <a:spLocks noGrp="1"/>
          </p:cNvSpPr>
          <p:nvPr>
            <p:ph sz="quarter" idx="22" hasCustomPrompt="1"/>
          </p:nvPr>
        </p:nvSpPr>
        <p:spPr>
          <a:xfrm>
            <a:off x="4211131"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8" name="Текст 16">
            <a:extLst>
              <a:ext uri="{FF2B5EF4-FFF2-40B4-BE49-F238E27FC236}">
                <a16:creationId xmlns:a16="http://schemas.microsoft.com/office/drawing/2014/main" xmlns="" id="{F8413A43-9830-48B7-9454-6BAA6AAC235A}"/>
              </a:ext>
            </a:extLst>
          </p:cNvPr>
          <p:cNvSpPr>
            <a:spLocks noGrp="1"/>
          </p:cNvSpPr>
          <p:nvPr>
            <p:ph type="body" sz="quarter" idx="23" hasCustomPrompt="1"/>
          </p:nvPr>
        </p:nvSpPr>
        <p:spPr>
          <a:xfrm>
            <a:off x="4211119" y="4655713"/>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Текст 16">
            <a:extLst>
              <a:ext uri="{FF2B5EF4-FFF2-40B4-BE49-F238E27FC236}">
                <a16:creationId xmlns:a16="http://schemas.microsoft.com/office/drawing/2014/main" xmlns="" id="{DD006553-9ADA-474F-A201-C0AF80757ED0}"/>
              </a:ext>
            </a:extLst>
          </p:cNvPr>
          <p:cNvSpPr>
            <a:spLocks noGrp="1"/>
          </p:cNvSpPr>
          <p:nvPr>
            <p:ph type="body" sz="quarter" idx="24"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Текст 16">
            <a:extLst>
              <a:ext uri="{FF2B5EF4-FFF2-40B4-BE49-F238E27FC236}">
                <a16:creationId xmlns:a16="http://schemas.microsoft.com/office/drawing/2014/main" xmlns="" id="{310B3B4D-4C4F-42A2-848A-CCBCDACA06A4}"/>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258697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Макет_27 fonik.ru">
    <p:spTree>
      <p:nvGrpSpPr>
        <p:cNvPr id="1" name=""/>
        <p:cNvGrpSpPr/>
        <p:nvPr/>
      </p:nvGrpSpPr>
      <p:grpSpPr>
        <a:xfrm>
          <a:off x="0" y="0"/>
          <a:ext cx="0" cy="0"/>
          <a:chOff x="0" y="0"/>
          <a:chExt cx="0" cy="0"/>
        </a:xfrm>
      </p:grpSpPr>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66" y="4655714"/>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87" y="1316658"/>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4F540CA6-7A93-491D-9D2A-8DC8B3DF0C7C}"/>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Текст 16">
            <a:extLst>
              <a:ext uri="{FF2B5EF4-FFF2-40B4-BE49-F238E27FC236}">
                <a16:creationId xmlns:a16="http://schemas.microsoft.com/office/drawing/2014/main" xmlns="" id="{14C0424D-5147-4D07-BACC-078F3EECA02B}"/>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72298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Макет_28 fonik.ru">
    <p:spTree>
      <p:nvGrpSpPr>
        <p:cNvPr id="1" name=""/>
        <p:cNvGrpSpPr/>
        <p:nvPr/>
      </p:nvGrpSpPr>
      <p:grpSpPr>
        <a:xfrm>
          <a:off x="0" y="0"/>
          <a:ext cx="0" cy="0"/>
          <a:chOff x="0" y="0"/>
          <a:chExt cx="0" cy="0"/>
        </a:xfrm>
      </p:grpSpPr>
      <p:sp>
        <p:nvSpPr>
          <p:cNvPr id="26" name="Текст 16">
            <a:extLst>
              <a:ext uri="{FF2B5EF4-FFF2-40B4-BE49-F238E27FC236}">
                <a16:creationId xmlns:a16="http://schemas.microsoft.com/office/drawing/2014/main" xmlns="" id="{B4156A2D-DB44-4CA4-A670-DD39138FDC0E}"/>
              </a:ext>
            </a:extLst>
          </p:cNvPr>
          <p:cNvSpPr>
            <a:spLocks noGrp="1"/>
          </p:cNvSpPr>
          <p:nvPr>
            <p:ph type="body" sz="quarter" idx="15" hasCustomPrompt="1"/>
          </p:nvPr>
        </p:nvSpPr>
        <p:spPr>
          <a:xfrm>
            <a:off x="166685" y="1316658"/>
            <a:ext cx="3750221"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4" name="Объект 3">
            <a:extLst>
              <a:ext uri="{FF2B5EF4-FFF2-40B4-BE49-F238E27FC236}">
                <a16:creationId xmlns:a16="http://schemas.microsoft.com/office/drawing/2014/main" xmlns="" id="{42F048F1-628A-443C-AC04-42F1326C77C2}"/>
              </a:ext>
            </a:extLst>
          </p:cNvPr>
          <p:cNvSpPr>
            <a:spLocks noGrp="1"/>
          </p:cNvSpPr>
          <p:nvPr>
            <p:ph sz="quarter" idx="14" hasCustomPrompt="1"/>
          </p:nvPr>
        </p:nvSpPr>
        <p:spPr>
          <a:xfrm>
            <a:off x="166666" y="2360636"/>
            <a:ext cx="3750220"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Текст 16">
            <a:extLst>
              <a:ext uri="{FF2B5EF4-FFF2-40B4-BE49-F238E27FC236}">
                <a16:creationId xmlns:a16="http://schemas.microsoft.com/office/drawing/2014/main" xmlns="" id="{B82C0E56-D74A-47AC-858D-9D40EE8DF13B}"/>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Текст 16">
            <a:extLst>
              <a:ext uri="{FF2B5EF4-FFF2-40B4-BE49-F238E27FC236}">
                <a16:creationId xmlns:a16="http://schemas.microsoft.com/office/drawing/2014/main" xmlns="" id="{BF160DAE-3D8C-4AA0-8496-A27B8FEEEBAD}"/>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077295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Макет_29 fonik.ru">
    <p:spTree>
      <p:nvGrpSpPr>
        <p:cNvPr id="1" name=""/>
        <p:cNvGrpSpPr/>
        <p:nvPr/>
      </p:nvGrpSpPr>
      <p:grpSpPr>
        <a:xfrm>
          <a:off x="0" y="0"/>
          <a:ext cx="0" cy="0"/>
          <a:chOff x="0" y="0"/>
          <a:chExt cx="0" cy="0"/>
        </a:xfrm>
      </p:grpSpPr>
      <p:sp>
        <p:nvSpPr>
          <p:cNvPr id="11" name="Объект 3">
            <a:extLst>
              <a:ext uri="{FF2B5EF4-FFF2-40B4-BE49-F238E27FC236}">
                <a16:creationId xmlns:a16="http://schemas.microsoft.com/office/drawing/2014/main" xmlns="" id="{35C0D32E-87F7-46D1-94A8-566E8F2188F8}"/>
              </a:ext>
            </a:extLst>
          </p:cNvPr>
          <p:cNvSpPr>
            <a:spLocks noGrp="1"/>
          </p:cNvSpPr>
          <p:nvPr>
            <p:ph sz="quarter" idx="25" hasCustomPrompt="1"/>
          </p:nvPr>
        </p:nvSpPr>
        <p:spPr>
          <a:xfrm>
            <a:off x="4211103"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0" name="Текст 16">
            <a:extLst>
              <a:ext uri="{FF2B5EF4-FFF2-40B4-BE49-F238E27FC236}">
                <a16:creationId xmlns:a16="http://schemas.microsoft.com/office/drawing/2014/main" xmlns="" id="{20DDAF4B-BB30-49FD-A09A-10BBBC799F43}"/>
              </a:ext>
            </a:extLst>
          </p:cNvPr>
          <p:cNvSpPr>
            <a:spLocks noGrp="1"/>
          </p:cNvSpPr>
          <p:nvPr>
            <p:ph type="body" sz="quarter" idx="24" hasCustomPrompt="1"/>
          </p:nvPr>
        </p:nvSpPr>
        <p:spPr>
          <a:xfrm>
            <a:off x="4211110"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Текст 16">
            <a:extLst>
              <a:ext uri="{FF2B5EF4-FFF2-40B4-BE49-F238E27FC236}">
                <a16:creationId xmlns:a16="http://schemas.microsoft.com/office/drawing/2014/main" xmlns="" id="{E776BE2F-1484-41B0-86F1-D54B64621C36}"/>
              </a:ext>
            </a:extLst>
          </p:cNvPr>
          <p:cNvSpPr>
            <a:spLocks noGrp="1"/>
          </p:cNvSpPr>
          <p:nvPr>
            <p:ph type="body" sz="quarter" idx="26"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Текст 16">
            <a:extLst>
              <a:ext uri="{FF2B5EF4-FFF2-40B4-BE49-F238E27FC236}">
                <a16:creationId xmlns:a16="http://schemas.microsoft.com/office/drawing/2014/main" xmlns="" id="{DB13013B-A5ED-4A7D-8390-6E6ACA583C76}"/>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57766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Макет_03 fonik.ru">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D432F524-71F5-4F2C-9A34-FBDF4320F276}"/>
              </a:ext>
            </a:extLst>
          </p:cNvPr>
          <p:cNvSpPr>
            <a:spLocks noGrp="1"/>
          </p:cNvSpPr>
          <p:nvPr>
            <p:ph sz="quarter" idx="14" hasCustomPrompt="1"/>
          </p:nvPr>
        </p:nvSpPr>
        <p:spPr>
          <a:xfrm>
            <a:off x="166686" y="1316660"/>
            <a:ext cx="11839112" cy="5352980"/>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8" name="Заголовок 1">
            <a:extLst>
              <a:ext uri="{FF2B5EF4-FFF2-40B4-BE49-F238E27FC236}">
                <a16:creationId xmlns:a16="http://schemas.microsoft.com/office/drawing/2014/main" xmlns="" id="{3C2B5BD7-50BE-4EB4-918A-BC459FC99CBE}"/>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1442633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Макет_30 fonik.ru">
    <p:spTree>
      <p:nvGrpSpPr>
        <p:cNvPr id="1" name=""/>
        <p:cNvGrpSpPr/>
        <p:nvPr/>
      </p:nvGrpSpPr>
      <p:grpSpPr>
        <a:xfrm>
          <a:off x="0" y="0"/>
          <a:ext cx="0" cy="0"/>
          <a:chOff x="0" y="0"/>
          <a:chExt cx="0" cy="0"/>
        </a:xfrm>
      </p:grpSpPr>
      <p:sp>
        <p:nvSpPr>
          <p:cNvPr id="27" name="Текст 16">
            <a:extLst>
              <a:ext uri="{FF2B5EF4-FFF2-40B4-BE49-F238E27FC236}">
                <a16:creationId xmlns:a16="http://schemas.microsoft.com/office/drawing/2014/main" xmlns="" id="{1741CF79-CE33-4093-854F-F059D9CCBC7C}"/>
              </a:ext>
            </a:extLst>
          </p:cNvPr>
          <p:cNvSpPr>
            <a:spLocks noGrp="1"/>
          </p:cNvSpPr>
          <p:nvPr>
            <p:ph type="body" sz="quarter" idx="16" hasCustomPrompt="1"/>
          </p:nvPr>
        </p:nvSpPr>
        <p:spPr>
          <a:xfrm>
            <a:off x="8255575" y="1316658"/>
            <a:ext cx="3750224"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8" name="Заголовок 1">
            <a:extLst>
              <a:ext uri="{FF2B5EF4-FFF2-40B4-BE49-F238E27FC236}">
                <a16:creationId xmlns:a16="http://schemas.microsoft.com/office/drawing/2014/main" xmlns="" id="{F694492B-6765-4AE7-BBCD-AEC3932561D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7" name="Объект 3">
            <a:extLst>
              <a:ext uri="{FF2B5EF4-FFF2-40B4-BE49-F238E27FC236}">
                <a16:creationId xmlns:a16="http://schemas.microsoft.com/office/drawing/2014/main" xmlns="" id="{3B3E09BA-0F61-4D1D-A5DE-8D154CC01F3B}"/>
              </a:ext>
            </a:extLst>
          </p:cNvPr>
          <p:cNvSpPr>
            <a:spLocks noGrp="1"/>
          </p:cNvSpPr>
          <p:nvPr>
            <p:ph sz="quarter" idx="18" hasCustomPrompt="1"/>
          </p:nvPr>
        </p:nvSpPr>
        <p:spPr>
          <a:xfrm>
            <a:off x="8255568" y="2360636"/>
            <a:ext cx="3750224" cy="3285224"/>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Текст 16">
            <a:extLst>
              <a:ext uri="{FF2B5EF4-FFF2-40B4-BE49-F238E27FC236}">
                <a16:creationId xmlns:a16="http://schemas.microsoft.com/office/drawing/2014/main" xmlns="" id="{E776BE2F-1484-41B0-86F1-D54B64621C36}"/>
              </a:ext>
            </a:extLst>
          </p:cNvPr>
          <p:cNvSpPr>
            <a:spLocks noGrp="1"/>
          </p:cNvSpPr>
          <p:nvPr>
            <p:ph type="body" sz="quarter" idx="26"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9" name="Текст 16">
            <a:extLst>
              <a:ext uri="{FF2B5EF4-FFF2-40B4-BE49-F238E27FC236}">
                <a16:creationId xmlns:a16="http://schemas.microsoft.com/office/drawing/2014/main" xmlns="" id="{8388B2AF-EBAF-4576-953B-E1AB77C283D8}"/>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71965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Макет_31 fonik.ru">
    <p:spTree>
      <p:nvGrpSpPr>
        <p:cNvPr id="1" name=""/>
        <p:cNvGrpSpPr/>
        <p:nvPr/>
      </p:nvGrpSpPr>
      <p:grpSpPr>
        <a:xfrm>
          <a:off x="0" y="0"/>
          <a:ext cx="0" cy="0"/>
          <a:chOff x="0" y="0"/>
          <a:chExt cx="0" cy="0"/>
        </a:xfrm>
      </p:grpSpPr>
      <p:sp>
        <p:nvSpPr>
          <p:cNvPr id="15" name="Текст 16">
            <a:extLst>
              <a:ext uri="{FF2B5EF4-FFF2-40B4-BE49-F238E27FC236}">
                <a16:creationId xmlns:a16="http://schemas.microsoft.com/office/drawing/2014/main" xmlns="" id="{1C04CA73-BE9F-49FE-8350-0281671445D9}"/>
              </a:ext>
            </a:extLst>
          </p:cNvPr>
          <p:cNvSpPr>
            <a:spLocks noGrp="1"/>
          </p:cNvSpPr>
          <p:nvPr>
            <p:ph type="body" sz="quarter" idx="26" hasCustomPrompt="1"/>
          </p:nvPr>
        </p:nvSpPr>
        <p:spPr>
          <a:xfrm>
            <a:off x="166686" y="1316659"/>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Заголовок 1">
            <a:extLst>
              <a:ext uri="{FF2B5EF4-FFF2-40B4-BE49-F238E27FC236}">
                <a16:creationId xmlns:a16="http://schemas.microsoft.com/office/drawing/2014/main" xmlns="" id="{42A2A9F4-D89F-4266-8BDA-6E89D73CC2C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7" name="Текст 16">
            <a:extLst>
              <a:ext uri="{FF2B5EF4-FFF2-40B4-BE49-F238E27FC236}">
                <a16:creationId xmlns:a16="http://schemas.microsoft.com/office/drawing/2014/main" xmlns="" id="{480456A3-D569-4C62-A600-E6E01A802E78}"/>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2068242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Макет_32 fonik.ru">
    <p:spTree>
      <p:nvGrpSpPr>
        <p:cNvPr id="1" name=""/>
        <p:cNvGrpSpPr/>
        <p:nvPr/>
      </p:nvGrpSpPr>
      <p:grpSpPr>
        <a:xfrm>
          <a:off x="0" y="0"/>
          <a:ext cx="0" cy="0"/>
          <a:chOff x="0" y="0"/>
          <a:chExt cx="0" cy="0"/>
        </a:xfrm>
      </p:grpSpPr>
      <p:sp>
        <p:nvSpPr>
          <p:cNvPr id="7" name="Текст 16">
            <a:extLst>
              <a:ext uri="{FF2B5EF4-FFF2-40B4-BE49-F238E27FC236}">
                <a16:creationId xmlns:a16="http://schemas.microsoft.com/office/drawing/2014/main" xmlns="" id="{687D38CF-48AA-4E1B-A010-B17C6326BDC3}"/>
              </a:ext>
            </a:extLst>
          </p:cNvPr>
          <p:cNvSpPr>
            <a:spLocks noGrp="1"/>
          </p:cNvSpPr>
          <p:nvPr>
            <p:ph type="body" sz="quarter" idx="28" hasCustomPrompt="1"/>
          </p:nvPr>
        </p:nvSpPr>
        <p:spPr>
          <a:xfrm>
            <a:off x="4201376" y="1317612"/>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Заголовок 1">
            <a:extLst>
              <a:ext uri="{FF2B5EF4-FFF2-40B4-BE49-F238E27FC236}">
                <a16:creationId xmlns:a16="http://schemas.microsoft.com/office/drawing/2014/main" xmlns="" id="{42A2A9F4-D89F-4266-8BDA-6E89D73CC2C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8" name="Текст 16">
            <a:extLst>
              <a:ext uri="{FF2B5EF4-FFF2-40B4-BE49-F238E27FC236}">
                <a16:creationId xmlns:a16="http://schemas.microsoft.com/office/drawing/2014/main" xmlns="" id="{D131881A-ABBF-4B35-86FD-A3E6F601C348}"/>
              </a:ext>
            </a:extLst>
          </p:cNvPr>
          <p:cNvSpPr>
            <a:spLocks noGrp="1"/>
          </p:cNvSpPr>
          <p:nvPr>
            <p:ph type="body" sz="quarter" idx="26"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419052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Макет_33 fonik.ru">
    <p:spTree>
      <p:nvGrpSpPr>
        <p:cNvPr id="1" name=""/>
        <p:cNvGrpSpPr/>
        <p:nvPr/>
      </p:nvGrpSpPr>
      <p:grpSpPr>
        <a:xfrm>
          <a:off x="0" y="0"/>
          <a:ext cx="0" cy="0"/>
          <a:chOff x="0" y="0"/>
          <a:chExt cx="0" cy="0"/>
        </a:xfrm>
      </p:grpSpPr>
      <p:sp>
        <p:nvSpPr>
          <p:cNvPr id="8" name="Объект 3">
            <a:extLst>
              <a:ext uri="{FF2B5EF4-FFF2-40B4-BE49-F238E27FC236}">
                <a16:creationId xmlns:a16="http://schemas.microsoft.com/office/drawing/2014/main" xmlns="" id="{B156BB6C-45FA-4336-B8D2-A28F488B9214}"/>
              </a:ext>
            </a:extLst>
          </p:cNvPr>
          <p:cNvSpPr>
            <a:spLocks noGrp="1"/>
          </p:cNvSpPr>
          <p:nvPr>
            <p:ph sz="quarter" idx="14" hasCustomPrompt="1"/>
          </p:nvPr>
        </p:nvSpPr>
        <p:spPr>
          <a:xfrm>
            <a:off x="166686" y="1316658"/>
            <a:ext cx="7804421" cy="5352981"/>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Заголовок 1">
            <a:extLst>
              <a:ext uri="{FF2B5EF4-FFF2-40B4-BE49-F238E27FC236}">
                <a16:creationId xmlns:a16="http://schemas.microsoft.com/office/drawing/2014/main" xmlns="" id="{42A2A9F4-D89F-4266-8BDA-6E89D73CC2C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7" name="Текст 16">
            <a:extLst>
              <a:ext uri="{FF2B5EF4-FFF2-40B4-BE49-F238E27FC236}">
                <a16:creationId xmlns:a16="http://schemas.microsoft.com/office/drawing/2014/main" xmlns="" id="{480456A3-D569-4C62-A600-E6E01A802E78}"/>
              </a:ext>
            </a:extLst>
          </p:cNvPr>
          <p:cNvSpPr>
            <a:spLocks noGrp="1"/>
          </p:cNvSpPr>
          <p:nvPr>
            <p:ph type="body" sz="quarter" idx="17" hasCustomPrompt="1"/>
          </p:nvPr>
        </p:nvSpPr>
        <p:spPr>
          <a:xfrm>
            <a:off x="8275091" y="1316658"/>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887824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Макет_34 fonik.ru">
    <p:spTree>
      <p:nvGrpSpPr>
        <p:cNvPr id="1" name=""/>
        <p:cNvGrpSpPr/>
        <p:nvPr/>
      </p:nvGrpSpPr>
      <p:grpSpPr>
        <a:xfrm>
          <a:off x="0" y="0"/>
          <a:ext cx="0" cy="0"/>
          <a:chOff x="0" y="0"/>
          <a:chExt cx="0" cy="0"/>
        </a:xfrm>
      </p:grpSpPr>
      <p:sp>
        <p:nvSpPr>
          <p:cNvPr id="9" name="Объект 3">
            <a:extLst>
              <a:ext uri="{FF2B5EF4-FFF2-40B4-BE49-F238E27FC236}">
                <a16:creationId xmlns:a16="http://schemas.microsoft.com/office/drawing/2014/main" xmlns="" id="{1AF14686-07BA-4D3A-957A-D9647B106F68}"/>
              </a:ext>
            </a:extLst>
          </p:cNvPr>
          <p:cNvSpPr>
            <a:spLocks noGrp="1"/>
          </p:cNvSpPr>
          <p:nvPr>
            <p:ph sz="quarter" idx="14" hasCustomPrompt="1"/>
          </p:nvPr>
        </p:nvSpPr>
        <p:spPr>
          <a:xfrm>
            <a:off x="4201376" y="1316658"/>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Заголовок 1">
            <a:extLst>
              <a:ext uri="{FF2B5EF4-FFF2-40B4-BE49-F238E27FC236}">
                <a16:creationId xmlns:a16="http://schemas.microsoft.com/office/drawing/2014/main" xmlns="" id="{42A2A9F4-D89F-4266-8BDA-6E89D73CC2C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8" name="Текст 16">
            <a:extLst>
              <a:ext uri="{FF2B5EF4-FFF2-40B4-BE49-F238E27FC236}">
                <a16:creationId xmlns:a16="http://schemas.microsoft.com/office/drawing/2014/main" xmlns="" id="{D131881A-ABBF-4B35-86FD-A3E6F601C348}"/>
              </a:ext>
            </a:extLst>
          </p:cNvPr>
          <p:cNvSpPr>
            <a:spLocks noGrp="1"/>
          </p:cNvSpPr>
          <p:nvPr>
            <p:ph type="body" sz="quarter" idx="26"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670969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Макет_35 fonik.ru">
    <p:spTree>
      <p:nvGrpSpPr>
        <p:cNvPr id="1" name=""/>
        <p:cNvGrpSpPr/>
        <p:nvPr/>
      </p:nvGrpSpPr>
      <p:grpSpPr>
        <a:xfrm>
          <a:off x="0" y="0"/>
          <a:ext cx="0" cy="0"/>
          <a:chOff x="0" y="0"/>
          <a:chExt cx="0" cy="0"/>
        </a:xfrm>
      </p:grpSpPr>
      <p:sp>
        <p:nvSpPr>
          <p:cNvPr id="18" name="Объект 3">
            <a:extLst>
              <a:ext uri="{FF2B5EF4-FFF2-40B4-BE49-F238E27FC236}">
                <a16:creationId xmlns:a16="http://schemas.microsoft.com/office/drawing/2014/main" xmlns="" id="{0D97880A-5EC2-41D5-96B7-C7E3DC55C654}"/>
              </a:ext>
            </a:extLst>
          </p:cNvPr>
          <p:cNvSpPr>
            <a:spLocks noGrp="1"/>
          </p:cNvSpPr>
          <p:nvPr>
            <p:ph sz="quarter" idx="27" hasCustomPrompt="1"/>
          </p:nvPr>
        </p:nvSpPr>
        <p:spPr>
          <a:xfrm>
            <a:off x="8241638" y="3988408"/>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6" name="Объект 3">
            <a:extLst>
              <a:ext uri="{FF2B5EF4-FFF2-40B4-BE49-F238E27FC236}">
                <a16:creationId xmlns:a16="http://schemas.microsoft.com/office/drawing/2014/main" xmlns="" id="{C7F9F7A5-A703-411E-8244-30AB8C31C474}"/>
              </a:ext>
            </a:extLst>
          </p:cNvPr>
          <p:cNvSpPr>
            <a:spLocks noGrp="1"/>
          </p:cNvSpPr>
          <p:nvPr>
            <p:ph sz="quarter" idx="18" hasCustomPrompt="1"/>
          </p:nvPr>
        </p:nvSpPr>
        <p:spPr>
          <a:xfrm>
            <a:off x="8241639" y="1316659"/>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Текст 16">
            <a:extLst>
              <a:ext uri="{FF2B5EF4-FFF2-40B4-BE49-F238E27FC236}">
                <a16:creationId xmlns:a16="http://schemas.microsoft.com/office/drawing/2014/main" xmlns="" id="{1C04CA73-BE9F-49FE-8350-0281671445D9}"/>
              </a:ext>
            </a:extLst>
          </p:cNvPr>
          <p:cNvSpPr>
            <a:spLocks noGrp="1"/>
          </p:cNvSpPr>
          <p:nvPr>
            <p:ph type="body" sz="quarter" idx="26" hasCustomPrompt="1"/>
          </p:nvPr>
        </p:nvSpPr>
        <p:spPr>
          <a:xfrm>
            <a:off x="166686" y="1316659"/>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Заголовок 1">
            <a:extLst>
              <a:ext uri="{FF2B5EF4-FFF2-40B4-BE49-F238E27FC236}">
                <a16:creationId xmlns:a16="http://schemas.microsoft.com/office/drawing/2014/main" xmlns="" id="{42A2A9F4-D89F-4266-8BDA-6E89D73CC2C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1282456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Макет_36 fonik.ru">
    <p:spTree>
      <p:nvGrpSpPr>
        <p:cNvPr id="1" name=""/>
        <p:cNvGrpSpPr/>
        <p:nvPr/>
      </p:nvGrpSpPr>
      <p:grpSpPr>
        <a:xfrm>
          <a:off x="0" y="0"/>
          <a:ext cx="0" cy="0"/>
          <a:chOff x="0" y="0"/>
          <a:chExt cx="0" cy="0"/>
        </a:xfrm>
      </p:grpSpPr>
      <p:sp>
        <p:nvSpPr>
          <p:cNvPr id="7" name="Текст 16">
            <a:extLst>
              <a:ext uri="{FF2B5EF4-FFF2-40B4-BE49-F238E27FC236}">
                <a16:creationId xmlns:a16="http://schemas.microsoft.com/office/drawing/2014/main" xmlns="" id="{687D38CF-48AA-4E1B-A010-B17C6326BDC3}"/>
              </a:ext>
            </a:extLst>
          </p:cNvPr>
          <p:cNvSpPr>
            <a:spLocks noGrp="1"/>
          </p:cNvSpPr>
          <p:nvPr>
            <p:ph type="body" sz="quarter" idx="28" hasCustomPrompt="1"/>
          </p:nvPr>
        </p:nvSpPr>
        <p:spPr>
          <a:xfrm>
            <a:off x="4201376" y="1317612"/>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Заголовок 1">
            <a:extLst>
              <a:ext uri="{FF2B5EF4-FFF2-40B4-BE49-F238E27FC236}">
                <a16:creationId xmlns:a16="http://schemas.microsoft.com/office/drawing/2014/main" xmlns="" id="{42A2A9F4-D89F-4266-8BDA-6E89D73CC2C0}"/>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8" name="Объект 3">
            <a:extLst>
              <a:ext uri="{FF2B5EF4-FFF2-40B4-BE49-F238E27FC236}">
                <a16:creationId xmlns:a16="http://schemas.microsoft.com/office/drawing/2014/main" xmlns="" id="{0D97880A-5EC2-41D5-96B7-C7E3DC55C654}"/>
              </a:ext>
            </a:extLst>
          </p:cNvPr>
          <p:cNvSpPr>
            <a:spLocks noGrp="1"/>
          </p:cNvSpPr>
          <p:nvPr>
            <p:ph sz="quarter" idx="27" hasCustomPrompt="1"/>
          </p:nvPr>
        </p:nvSpPr>
        <p:spPr>
          <a:xfrm>
            <a:off x="166685" y="3987455"/>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6" name="Объект 3">
            <a:extLst>
              <a:ext uri="{FF2B5EF4-FFF2-40B4-BE49-F238E27FC236}">
                <a16:creationId xmlns:a16="http://schemas.microsoft.com/office/drawing/2014/main" xmlns="" id="{C7F9F7A5-A703-411E-8244-30AB8C31C474}"/>
              </a:ext>
            </a:extLst>
          </p:cNvPr>
          <p:cNvSpPr>
            <a:spLocks noGrp="1"/>
          </p:cNvSpPr>
          <p:nvPr>
            <p:ph sz="quarter" idx="18" hasCustomPrompt="1"/>
          </p:nvPr>
        </p:nvSpPr>
        <p:spPr>
          <a:xfrm>
            <a:off x="166686" y="13157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307321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Макет_37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4" name="Объект 3">
            <a:extLst>
              <a:ext uri="{FF2B5EF4-FFF2-40B4-BE49-F238E27FC236}">
                <a16:creationId xmlns:a16="http://schemas.microsoft.com/office/drawing/2014/main" xmlns="" id="{BE55875F-D1E5-4362-B6CE-5E069BB5299B}"/>
              </a:ext>
            </a:extLst>
          </p:cNvPr>
          <p:cNvSpPr>
            <a:spLocks noGrp="1"/>
          </p:cNvSpPr>
          <p:nvPr>
            <p:ph sz="quarter" idx="28" hasCustomPrompt="1"/>
          </p:nvPr>
        </p:nvSpPr>
        <p:spPr>
          <a:xfrm>
            <a:off x="8241638" y="3988408"/>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Объект 3">
            <a:extLst>
              <a:ext uri="{FF2B5EF4-FFF2-40B4-BE49-F238E27FC236}">
                <a16:creationId xmlns:a16="http://schemas.microsoft.com/office/drawing/2014/main" xmlns="" id="{5212E420-0357-4DD1-B159-2F32813ECC19}"/>
              </a:ext>
            </a:extLst>
          </p:cNvPr>
          <p:cNvSpPr>
            <a:spLocks noGrp="1"/>
          </p:cNvSpPr>
          <p:nvPr>
            <p:ph sz="quarter" idx="29" hasCustomPrompt="1"/>
          </p:nvPr>
        </p:nvSpPr>
        <p:spPr>
          <a:xfrm>
            <a:off x="8241639" y="1316659"/>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3" name="Объект 3">
            <a:extLst>
              <a:ext uri="{FF2B5EF4-FFF2-40B4-BE49-F238E27FC236}">
                <a16:creationId xmlns:a16="http://schemas.microsoft.com/office/drawing/2014/main" xmlns="" id="{3E6D4336-3D3E-4A1C-A547-E81D65F5EB37}"/>
              </a:ext>
            </a:extLst>
          </p:cNvPr>
          <p:cNvSpPr>
            <a:spLocks noGrp="1"/>
          </p:cNvSpPr>
          <p:nvPr>
            <p:ph sz="quarter" idx="14" hasCustomPrompt="1"/>
          </p:nvPr>
        </p:nvSpPr>
        <p:spPr>
          <a:xfrm>
            <a:off x="166686" y="1317026"/>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685107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Макет_38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9" name="Объект 3">
            <a:extLst>
              <a:ext uri="{FF2B5EF4-FFF2-40B4-BE49-F238E27FC236}">
                <a16:creationId xmlns:a16="http://schemas.microsoft.com/office/drawing/2014/main" xmlns="" id="{C004867C-BB85-451F-82A3-29BDA5EC4C35}"/>
              </a:ext>
            </a:extLst>
          </p:cNvPr>
          <p:cNvSpPr>
            <a:spLocks noGrp="1"/>
          </p:cNvSpPr>
          <p:nvPr>
            <p:ph sz="quarter" idx="30" hasCustomPrompt="1"/>
          </p:nvPr>
        </p:nvSpPr>
        <p:spPr>
          <a:xfrm>
            <a:off x="166685" y="3987455"/>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Объект 3">
            <a:extLst>
              <a:ext uri="{FF2B5EF4-FFF2-40B4-BE49-F238E27FC236}">
                <a16:creationId xmlns:a16="http://schemas.microsoft.com/office/drawing/2014/main" xmlns="" id="{52143A52-3FF6-4125-9AE3-AAC239FBA94A}"/>
              </a:ext>
            </a:extLst>
          </p:cNvPr>
          <p:cNvSpPr>
            <a:spLocks noGrp="1"/>
          </p:cNvSpPr>
          <p:nvPr>
            <p:ph sz="quarter" idx="31" hasCustomPrompt="1"/>
          </p:nvPr>
        </p:nvSpPr>
        <p:spPr>
          <a:xfrm>
            <a:off x="166686" y="13157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3" name="Объект 3">
            <a:extLst>
              <a:ext uri="{FF2B5EF4-FFF2-40B4-BE49-F238E27FC236}">
                <a16:creationId xmlns:a16="http://schemas.microsoft.com/office/drawing/2014/main" xmlns="" id="{ECFC04E0-983B-4E7B-9C3A-30D00E006999}"/>
              </a:ext>
            </a:extLst>
          </p:cNvPr>
          <p:cNvSpPr>
            <a:spLocks noGrp="1"/>
          </p:cNvSpPr>
          <p:nvPr>
            <p:ph sz="quarter" idx="14" hasCustomPrompt="1"/>
          </p:nvPr>
        </p:nvSpPr>
        <p:spPr>
          <a:xfrm>
            <a:off x="4201376" y="1316658"/>
            <a:ext cx="7804421" cy="5352613"/>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1977129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Макет_39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4" name="Объект 3">
            <a:extLst>
              <a:ext uri="{FF2B5EF4-FFF2-40B4-BE49-F238E27FC236}">
                <a16:creationId xmlns:a16="http://schemas.microsoft.com/office/drawing/2014/main" xmlns="" id="{E3736DF1-9AED-47CF-B77C-A5D3F9F39E74}"/>
              </a:ext>
            </a:extLst>
          </p:cNvPr>
          <p:cNvSpPr>
            <a:spLocks noGrp="1"/>
          </p:cNvSpPr>
          <p:nvPr>
            <p:ph sz="quarter" idx="27" hasCustomPrompt="1"/>
          </p:nvPr>
        </p:nvSpPr>
        <p:spPr>
          <a:xfrm>
            <a:off x="8241638" y="3988408"/>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Объект 3">
            <a:extLst>
              <a:ext uri="{FF2B5EF4-FFF2-40B4-BE49-F238E27FC236}">
                <a16:creationId xmlns:a16="http://schemas.microsoft.com/office/drawing/2014/main" xmlns="" id="{5FA414C0-278F-4CC2-81D1-03E9B03C547C}"/>
              </a:ext>
            </a:extLst>
          </p:cNvPr>
          <p:cNvSpPr>
            <a:spLocks noGrp="1"/>
          </p:cNvSpPr>
          <p:nvPr>
            <p:ph sz="quarter" idx="18" hasCustomPrompt="1"/>
          </p:nvPr>
        </p:nvSpPr>
        <p:spPr>
          <a:xfrm>
            <a:off x="8241639" y="1316659"/>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3" name="Текст 16">
            <a:extLst>
              <a:ext uri="{FF2B5EF4-FFF2-40B4-BE49-F238E27FC236}">
                <a16:creationId xmlns:a16="http://schemas.microsoft.com/office/drawing/2014/main" xmlns="" id="{A8BA4435-8FAC-4C7E-A85D-57B02504AB2F}"/>
              </a:ext>
            </a:extLst>
          </p:cNvPr>
          <p:cNvSpPr>
            <a:spLocks noGrp="1"/>
          </p:cNvSpPr>
          <p:nvPr>
            <p:ph type="body" sz="quarter" idx="24"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4" name="Текст 16">
            <a:extLst>
              <a:ext uri="{FF2B5EF4-FFF2-40B4-BE49-F238E27FC236}">
                <a16:creationId xmlns:a16="http://schemas.microsoft.com/office/drawing/2014/main" xmlns="" id="{6AD37921-0451-48B0-B06B-B22674B0424A}"/>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177671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Макет_04 fonik.ru">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2704376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Макет_40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4" name="Объект 3">
            <a:extLst>
              <a:ext uri="{FF2B5EF4-FFF2-40B4-BE49-F238E27FC236}">
                <a16:creationId xmlns:a16="http://schemas.microsoft.com/office/drawing/2014/main" xmlns="" id="{E3736DF1-9AED-47CF-B77C-A5D3F9F39E74}"/>
              </a:ext>
            </a:extLst>
          </p:cNvPr>
          <p:cNvSpPr>
            <a:spLocks noGrp="1"/>
          </p:cNvSpPr>
          <p:nvPr>
            <p:ph sz="quarter" idx="27" hasCustomPrompt="1"/>
          </p:nvPr>
        </p:nvSpPr>
        <p:spPr>
          <a:xfrm>
            <a:off x="4213919" y="39884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Объект 3">
            <a:extLst>
              <a:ext uri="{FF2B5EF4-FFF2-40B4-BE49-F238E27FC236}">
                <a16:creationId xmlns:a16="http://schemas.microsoft.com/office/drawing/2014/main" xmlns="" id="{5FA414C0-278F-4CC2-81D1-03E9B03C547C}"/>
              </a:ext>
            </a:extLst>
          </p:cNvPr>
          <p:cNvSpPr>
            <a:spLocks noGrp="1"/>
          </p:cNvSpPr>
          <p:nvPr>
            <p:ph sz="quarter" idx="18" hasCustomPrompt="1"/>
          </p:nvPr>
        </p:nvSpPr>
        <p:spPr>
          <a:xfrm>
            <a:off x="4213920" y="1316657"/>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3" name="Текст 16">
            <a:extLst>
              <a:ext uri="{FF2B5EF4-FFF2-40B4-BE49-F238E27FC236}">
                <a16:creationId xmlns:a16="http://schemas.microsoft.com/office/drawing/2014/main" xmlns="" id="{A8BA4435-8FAC-4C7E-A85D-57B02504AB2F}"/>
              </a:ext>
            </a:extLst>
          </p:cNvPr>
          <p:cNvSpPr>
            <a:spLocks noGrp="1"/>
          </p:cNvSpPr>
          <p:nvPr>
            <p:ph type="body" sz="quarter" idx="24"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8" name="Текст 16">
            <a:extLst>
              <a:ext uri="{FF2B5EF4-FFF2-40B4-BE49-F238E27FC236}">
                <a16:creationId xmlns:a16="http://schemas.microsoft.com/office/drawing/2014/main" xmlns="" id="{EB21029C-D043-41EA-8AC3-3E49433BBC8D}"/>
              </a:ext>
            </a:extLst>
          </p:cNvPr>
          <p:cNvSpPr>
            <a:spLocks noGrp="1"/>
          </p:cNvSpPr>
          <p:nvPr>
            <p:ph type="body" sz="quarter" idx="28" hasCustomPrompt="1"/>
          </p:nvPr>
        </p:nvSpPr>
        <p:spPr>
          <a:xfrm>
            <a:off x="8255580" y="131209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89190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Макет_41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4" name="Текст 16">
            <a:extLst>
              <a:ext uri="{FF2B5EF4-FFF2-40B4-BE49-F238E27FC236}">
                <a16:creationId xmlns:a16="http://schemas.microsoft.com/office/drawing/2014/main" xmlns="" id="{6AD37921-0451-48B0-B06B-B22674B0424A}"/>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8" name="Объект 3">
            <a:extLst>
              <a:ext uri="{FF2B5EF4-FFF2-40B4-BE49-F238E27FC236}">
                <a16:creationId xmlns:a16="http://schemas.microsoft.com/office/drawing/2014/main" xmlns="" id="{672236F7-5720-4F11-A576-8723C266EDB3}"/>
              </a:ext>
            </a:extLst>
          </p:cNvPr>
          <p:cNvSpPr>
            <a:spLocks noGrp="1"/>
          </p:cNvSpPr>
          <p:nvPr>
            <p:ph sz="quarter" idx="28" hasCustomPrompt="1"/>
          </p:nvPr>
        </p:nvSpPr>
        <p:spPr>
          <a:xfrm>
            <a:off x="166685" y="3987455"/>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9" name="Объект 3">
            <a:extLst>
              <a:ext uri="{FF2B5EF4-FFF2-40B4-BE49-F238E27FC236}">
                <a16:creationId xmlns:a16="http://schemas.microsoft.com/office/drawing/2014/main" xmlns="" id="{91B4A34B-F0C6-47BD-B890-4DED5041CB76}"/>
              </a:ext>
            </a:extLst>
          </p:cNvPr>
          <p:cNvSpPr>
            <a:spLocks noGrp="1"/>
          </p:cNvSpPr>
          <p:nvPr>
            <p:ph sz="quarter" idx="29" hasCustomPrompt="1"/>
          </p:nvPr>
        </p:nvSpPr>
        <p:spPr>
          <a:xfrm>
            <a:off x="166686" y="13157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8B0C4EEB-3736-4EBE-8FEA-A3A9D56F53D9}"/>
              </a:ext>
            </a:extLst>
          </p:cNvPr>
          <p:cNvSpPr>
            <a:spLocks noGrp="1"/>
          </p:cNvSpPr>
          <p:nvPr>
            <p:ph type="body" sz="quarter" idx="30" hasCustomPrompt="1"/>
          </p:nvPr>
        </p:nvSpPr>
        <p:spPr>
          <a:xfrm>
            <a:off x="8255580" y="131209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3264979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Макет_42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8" name="Объект 3">
            <a:extLst>
              <a:ext uri="{FF2B5EF4-FFF2-40B4-BE49-F238E27FC236}">
                <a16:creationId xmlns:a16="http://schemas.microsoft.com/office/drawing/2014/main" xmlns="" id="{672236F7-5720-4F11-A576-8723C266EDB3}"/>
              </a:ext>
            </a:extLst>
          </p:cNvPr>
          <p:cNvSpPr>
            <a:spLocks noGrp="1"/>
          </p:cNvSpPr>
          <p:nvPr>
            <p:ph sz="quarter" idx="28" hasCustomPrompt="1"/>
          </p:nvPr>
        </p:nvSpPr>
        <p:spPr>
          <a:xfrm>
            <a:off x="166685" y="3987455"/>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9" name="Объект 3">
            <a:extLst>
              <a:ext uri="{FF2B5EF4-FFF2-40B4-BE49-F238E27FC236}">
                <a16:creationId xmlns:a16="http://schemas.microsoft.com/office/drawing/2014/main" xmlns="" id="{91B4A34B-F0C6-47BD-B890-4DED5041CB76}"/>
              </a:ext>
            </a:extLst>
          </p:cNvPr>
          <p:cNvSpPr>
            <a:spLocks noGrp="1"/>
          </p:cNvSpPr>
          <p:nvPr>
            <p:ph sz="quarter" idx="29" hasCustomPrompt="1"/>
          </p:nvPr>
        </p:nvSpPr>
        <p:spPr>
          <a:xfrm>
            <a:off x="166686" y="13157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Текст 16">
            <a:extLst>
              <a:ext uri="{FF2B5EF4-FFF2-40B4-BE49-F238E27FC236}">
                <a16:creationId xmlns:a16="http://schemas.microsoft.com/office/drawing/2014/main" xmlns="" id="{8B0C4EEB-3736-4EBE-8FEA-A3A9D56F53D9}"/>
              </a:ext>
            </a:extLst>
          </p:cNvPr>
          <p:cNvSpPr>
            <a:spLocks noGrp="1"/>
          </p:cNvSpPr>
          <p:nvPr>
            <p:ph type="body" sz="quarter" idx="30" hasCustomPrompt="1"/>
          </p:nvPr>
        </p:nvSpPr>
        <p:spPr>
          <a:xfrm>
            <a:off x="8255580" y="131209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1" name="Объект 3">
            <a:extLst>
              <a:ext uri="{FF2B5EF4-FFF2-40B4-BE49-F238E27FC236}">
                <a16:creationId xmlns:a16="http://schemas.microsoft.com/office/drawing/2014/main" xmlns="" id="{DBF171AB-D6F6-478B-AEBB-E81638E5443B}"/>
              </a:ext>
            </a:extLst>
          </p:cNvPr>
          <p:cNvSpPr>
            <a:spLocks noGrp="1"/>
          </p:cNvSpPr>
          <p:nvPr>
            <p:ph sz="quarter" idx="27" hasCustomPrompt="1"/>
          </p:nvPr>
        </p:nvSpPr>
        <p:spPr>
          <a:xfrm>
            <a:off x="4213919" y="39884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Объект 3">
            <a:extLst>
              <a:ext uri="{FF2B5EF4-FFF2-40B4-BE49-F238E27FC236}">
                <a16:creationId xmlns:a16="http://schemas.microsoft.com/office/drawing/2014/main" xmlns="" id="{614BDDFE-AB95-4A3B-9ABA-7CB557D7BB62}"/>
              </a:ext>
            </a:extLst>
          </p:cNvPr>
          <p:cNvSpPr>
            <a:spLocks noGrp="1"/>
          </p:cNvSpPr>
          <p:nvPr>
            <p:ph sz="quarter" idx="18" hasCustomPrompt="1"/>
          </p:nvPr>
        </p:nvSpPr>
        <p:spPr>
          <a:xfrm>
            <a:off x="4213920" y="1316657"/>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521070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Макет_43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24" name="Текст 16">
            <a:extLst>
              <a:ext uri="{FF2B5EF4-FFF2-40B4-BE49-F238E27FC236}">
                <a16:creationId xmlns:a16="http://schemas.microsoft.com/office/drawing/2014/main" xmlns="" id="{6AD37921-0451-48B0-B06B-B22674B0424A}"/>
              </a:ext>
            </a:extLst>
          </p:cNvPr>
          <p:cNvSpPr>
            <a:spLocks noGrp="1"/>
          </p:cNvSpPr>
          <p:nvPr>
            <p:ph type="body" sz="quarter" idx="19" hasCustomPrompt="1"/>
          </p:nvPr>
        </p:nvSpPr>
        <p:spPr>
          <a:xfrm>
            <a:off x="4230645" y="1316657"/>
            <a:ext cx="3730708"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8" name="Объект 3">
            <a:extLst>
              <a:ext uri="{FF2B5EF4-FFF2-40B4-BE49-F238E27FC236}">
                <a16:creationId xmlns:a16="http://schemas.microsoft.com/office/drawing/2014/main" xmlns="" id="{672236F7-5720-4F11-A576-8723C266EDB3}"/>
              </a:ext>
            </a:extLst>
          </p:cNvPr>
          <p:cNvSpPr>
            <a:spLocks noGrp="1"/>
          </p:cNvSpPr>
          <p:nvPr>
            <p:ph sz="quarter" idx="28" hasCustomPrompt="1"/>
          </p:nvPr>
        </p:nvSpPr>
        <p:spPr>
          <a:xfrm>
            <a:off x="166685" y="3987455"/>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9" name="Объект 3">
            <a:extLst>
              <a:ext uri="{FF2B5EF4-FFF2-40B4-BE49-F238E27FC236}">
                <a16:creationId xmlns:a16="http://schemas.microsoft.com/office/drawing/2014/main" xmlns="" id="{91B4A34B-F0C6-47BD-B890-4DED5041CB76}"/>
              </a:ext>
            </a:extLst>
          </p:cNvPr>
          <p:cNvSpPr>
            <a:spLocks noGrp="1"/>
          </p:cNvSpPr>
          <p:nvPr>
            <p:ph sz="quarter" idx="29" hasCustomPrompt="1"/>
          </p:nvPr>
        </p:nvSpPr>
        <p:spPr>
          <a:xfrm>
            <a:off x="166686" y="13157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1" name="Объект 3">
            <a:extLst>
              <a:ext uri="{FF2B5EF4-FFF2-40B4-BE49-F238E27FC236}">
                <a16:creationId xmlns:a16="http://schemas.microsoft.com/office/drawing/2014/main" xmlns="" id="{5F1F784D-F76A-4CBE-A914-23F4A6E7533A}"/>
              </a:ext>
            </a:extLst>
          </p:cNvPr>
          <p:cNvSpPr>
            <a:spLocks noGrp="1"/>
          </p:cNvSpPr>
          <p:nvPr>
            <p:ph sz="quarter" idx="27" hasCustomPrompt="1"/>
          </p:nvPr>
        </p:nvSpPr>
        <p:spPr>
          <a:xfrm>
            <a:off x="8241638" y="3988408"/>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Объект 3">
            <a:extLst>
              <a:ext uri="{FF2B5EF4-FFF2-40B4-BE49-F238E27FC236}">
                <a16:creationId xmlns:a16="http://schemas.microsoft.com/office/drawing/2014/main" xmlns="" id="{20D80179-D420-451B-AF51-DD7C7AB62E4D}"/>
              </a:ext>
            </a:extLst>
          </p:cNvPr>
          <p:cNvSpPr>
            <a:spLocks noGrp="1"/>
          </p:cNvSpPr>
          <p:nvPr>
            <p:ph sz="quarter" idx="18" hasCustomPrompt="1"/>
          </p:nvPr>
        </p:nvSpPr>
        <p:spPr>
          <a:xfrm>
            <a:off x="8241639" y="1316659"/>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3708837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Макет_44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1" name="Объект 3">
            <a:extLst>
              <a:ext uri="{FF2B5EF4-FFF2-40B4-BE49-F238E27FC236}">
                <a16:creationId xmlns:a16="http://schemas.microsoft.com/office/drawing/2014/main" xmlns="" id="{DBF171AB-D6F6-478B-AEBB-E81638E5443B}"/>
              </a:ext>
            </a:extLst>
          </p:cNvPr>
          <p:cNvSpPr>
            <a:spLocks noGrp="1"/>
          </p:cNvSpPr>
          <p:nvPr>
            <p:ph sz="quarter" idx="27" hasCustomPrompt="1"/>
          </p:nvPr>
        </p:nvSpPr>
        <p:spPr>
          <a:xfrm>
            <a:off x="4213919" y="39884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Объект 3">
            <a:extLst>
              <a:ext uri="{FF2B5EF4-FFF2-40B4-BE49-F238E27FC236}">
                <a16:creationId xmlns:a16="http://schemas.microsoft.com/office/drawing/2014/main" xmlns="" id="{614BDDFE-AB95-4A3B-9ABA-7CB557D7BB62}"/>
              </a:ext>
            </a:extLst>
          </p:cNvPr>
          <p:cNvSpPr>
            <a:spLocks noGrp="1"/>
          </p:cNvSpPr>
          <p:nvPr>
            <p:ph sz="quarter" idx="18" hasCustomPrompt="1"/>
          </p:nvPr>
        </p:nvSpPr>
        <p:spPr>
          <a:xfrm>
            <a:off x="4213920" y="1316657"/>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3" name="Текст 16">
            <a:extLst>
              <a:ext uri="{FF2B5EF4-FFF2-40B4-BE49-F238E27FC236}">
                <a16:creationId xmlns:a16="http://schemas.microsoft.com/office/drawing/2014/main" xmlns="" id="{DA34351D-9FB7-4ECC-9013-DB8F362BB7F0}"/>
              </a:ext>
            </a:extLst>
          </p:cNvPr>
          <p:cNvSpPr>
            <a:spLocks noGrp="1"/>
          </p:cNvSpPr>
          <p:nvPr>
            <p:ph type="body" sz="quarter" idx="24" hasCustomPrompt="1"/>
          </p:nvPr>
        </p:nvSpPr>
        <p:spPr>
          <a:xfrm>
            <a:off x="166686" y="1316659"/>
            <a:ext cx="3750219"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4" name="Объект 3">
            <a:extLst>
              <a:ext uri="{FF2B5EF4-FFF2-40B4-BE49-F238E27FC236}">
                <a16:creationId xmlns:a16="http://schemas.microsoft.com/office/drawing/2014/main" xmlns="" id="{BE55875F-D1E5-4362-B6CE-5E069BB5299B}"/>
              </a:ext>
            </a:extLst>
          </p:cNvPr>
          <p:cNvSpPr>
            <a:spLocks noGrp="1"/>
          </p:cNvSpPr>
          <p:nvPr>
            <p:ph sz="quarter" idx="28" hasCustomPrompt="1"/>
          </p:nvPr>
        </p:nvSpPr>
        <p:spPr>
          <a:xfrm>
            <a:off x="8241638" y="3988408"/>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Объект 3">
            <a:extLst>
              <a:ext uri="{FF2B5EF4-FFF2-40B4-BE49-F238E27FC236}">
                <a16:creationId xmlns:a16="http://schemas.microsoft.com/office/drawing/2014/main" xmlns="" id="{5212E420-0357-4DD1-B159-2F32813ECC19}"/>
              </a:ext>
            </a:extLst>
          </p:cNvPr>
          <p:cNvSpPr>
            <a:spLocks noGrp="1"/>
          </p:cNvSpPr>
          <p:nvPr>
            <p:ph sz="quarter" idx="29" hasCustomPrompt="1"/>
          </p:nvPr>
        </p:nvSpPr>
        <p:spPr>
          <a:xfrm>
            <a:off x="8241639" y="1316659"/>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2574901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Макет_45 fonik.ru">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xmlns="" id="{625D39DC-5AEE-43CA-A4EB-DA66B1B65D6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1" name="Объект 3">
            <a:extLst>
              <a:ext uri="{FF2B5EF4-FFF2-40B4-BE49-F238E27FC236}">
                <a16:creationId xmlns:a16="http://schemas.microsoft.com/office/drawing/2014/main" xmlns="" id="{DBF171AB-D6F6-478B-AEBB-E81638E5443B}"/>
              </a:ext>
            </a:extLst>
          </p:cNvPr>
          <p:cNvSpPr>
            <a:spLocks noGrp="1"/>
          </p:cNvSpPr>
          <p:nvPr>
            <p:ph sz="quarter" idx="27" hasCustomPrompt="1"/>
          </p:nvPr>
        </p:nvSpPr>
        <p:spPr>
          <a:xfrm>
            <a:off x="4213919" y="39884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2" name="Объект 3">
            <a:extLst>
              <a:ext uri="{FF2B5EF4-FFF2-40B4-BE49-F238E27FC236}">
                <a16:creationId xmlns:a16="http://schemas.microsoft.com/office/drawing/2014/main" xmlns="" id="{614BDDFE-AB95-4A3B-9ABA-7CB557D7BB62}"/>
              </a:ext>
            </a:extLst>
          </p:cNvPr>
          <p:cNvSpPr>
            <a:spLocks noGrp="1"/>
          </p:cNvSpPr>
          <p:nvPr>
            <p:ph sz="quarter" idx="18" hasCustomPrompt="1"/>
          </p:nvPr>
        </p:nvSpPr>
        <p:spPr>
          <a:xfrm>
            <a:off x="4213920" y="1316657"/>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4" name="Объект 3">
            <a:extLst>
              <a:ext uri="{FF2B5EF4-FFF2-40B4-BE49-F238E27FC236}">
                <a16:creationId xmlns:a16="http://schemas.microsoft.com/office/drawing/2014/main" xmlns="" id="{BE55875F-D1E5-4362-B6CE-5E069BB5299B}"/>
              </a:ext>
            </a:extLst>
          </p:cNvPr>
          <p:cNvSpPr>
            <a:spLocks noGrp="1"/>
          </p:cNvSpPr>
          <p:nvPr>
            <p:ph sz="quarter" idx="28" hasCustomPrompt="1"/>
          </p:nvPr>
        </p:nvSpPr>
        <p:spPr>
          <a:xfrm>
            <a:off x="8241638" y="3988408"/>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Объект 3">
            <a:extLst>
              <a:ext uri="{FF2B5EF4-FFF2-40B4-BE49-F238E27FC236}">
                <a16:creationId xmlns:a16="http://schemas.microsoft.com/office/drawing/2014/main" xmlns="" id="{5212E420-0357-4DD1-B159-2F32813ECC19}"/>
              </a:ext>
            </a:extLst>
          </p:cNvPr>
          <p:cNvSpPr>
            <a:spLocks noGrp="1"/>
          </p:cNvSpPr>
          <p:nvPr>
            <p:ph sz="quarter" idx="29" hasCustomPrompt="1"/>
          </p:nvPr>
        </p:nvSpPr>
        <p:spPr>
          <a:xfrm>
            <a:off x="8241639" y="1316659"/>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9" name="Объект 3">
            <a:extLst>
              <a:ext uri="{FF2B5EF4-FFF2-40B4-BE49-F238E27FC236}">
                <a16:creationId xmlns:a16="http://schemas.microsoft.com/office/drawing/2014/main" xmlns="" id="{C004867C-BB85-451F-82A3-29BDA5EC4C35}"/>
              </a:ext>
            </a:extLst>
          </p:cNvPr>
          <p:cNvSpPr>
            <a:spLocks noGrp="1"/>
          </p:cNvSpPr>
          <p:nvPr>
            <p:ph sz="quarter" idx="30" hasCustomPrompt="1"/>
          </p:nvPr>
        </p:nvSpPr>
        <p:spPr>
          <a:xfrm>
            <a:off x="166685" y="3987455"/>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Объект 3">
            <a:extLst>
              <a:ext uri="{FF2B5EF4-FFF2-40B4-BE49-F238E27FC236}">
                <a16:creationId xmlns:a16="http://schemas.microsoft.com/office/drawing/2014/main" xmlns="" id="{52143A52-3FF6-4125-9AE3-AAC239FBA94A}"/>
              </a:ext>
            </a:extLst>
          </p:cNvPr>
          <p:cNvSpPr>
            <a:spLocks noGrp="1"/>
          </p:cNvSpPr>
          <p:nvPr>
            <p:ph sz="quarter" idx="31" hasCustomPrompt="1"/>
          </p:nvPr>
        </p:nvSpPr>
        <p:spPr>
          <a:xfrm>
            <a:off x="166686" y="1315706"/>
            <a:ext cx="3764159" cy="2205048"/>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19034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Макет_05 fonik.ru">
    <p:spTree>
      <p:nvGrpSpPr>
        <p:cNvPr id="1" name=""/>
        <p:cNvGrpSpPr/>
        <p:nvPr/>
      </p:nvGrpSpPr>
      <p:grpSpPr>
        <a:xfrm>
          <a:off x="0" y="0"/>
          <a:ext cx="0" cy="0"/>
          <a:chOff x="0" y="0"/>
          <a:chExt cx="0" cy="0"/>
        </a:xfrm>
      </p:grpSpPr>
      <p:sp>
        <p:nvSpPr>
          <p:cNvPr id="14" name="Текст 16">
            <a:extLst>
              <a:ext uri="{FF2B5EF4-FFF2-40B4-BE49-F238E27FC236}">
                <a16:creationId xmlns:a16="http://schemas.microsoft.com/office/drawing/2014/main" xmlns="" id="{F8347308-3B3C-4A24-BF23-060B09AE413E}"/>
              </a:ext>
            </a:extLst>
          </p:cNvPr>
          <p:cNvSpPr>
            <a:spLocks noGrp="1"/>
          </p:cNvSpPr>
          <p:nvPr>
            <p:ph type="body" sz="quarter" idx="16" hasCustomPrompt="1"/>
          </p:nvPr>
        </p:nvSpPr>
        <p:spPr>
          <a:xfrm>
            <a:off x="6276654" y="1316658"/>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2" name="Текст 16">
            <a:extLst>
              <a:ext uri="{FF2B5EF4-FFF2-40B4-BE49-F238E27FC236}">
                <a16:creationId xmlns:a16="http://schemas.microsoft.com/office/drawing/2014/main" xmlns="" id="{24D2FBDB-CF3D-408A-9245-3DE78B4CF375}"/>
              </a:ext>
            </a:extLst>
          </p:cNvPr>
          <p:cNvSpPr>
            <a:spLocks noGrp="1"/>
          </p:cNvSpPr>
          <p:nvPr>
            <p:ph type="body" sz="quarter" idx="15" hasCustomPrompt="1"/>
          </p:nvPr>
        </p:nvSpPr>
        <p:spPr>
          <a:xfrm>
            <a:off x="166686" y="1316659"/>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0" name="Заголовок 1">
            <a:extLst>
              <a:ext uri="{FF2B5EF4-FFF2-40B4-BE49-F238E27FC236}">
                <a16:creationId xmlns:a16="http://schemas.microsoft.com/office/drawing/2014/main" xmlns="" id="{29CF1A67-4CE2-4DF6-8947-A9B9C3F7031F}"/>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232071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Макет_06 fonik.ru">
    <p:spTree>
      <p:nvGrpSpPr>
        <p:cNvPr id="1" name=""/>
        <p:cNvGrpSpPr/>
        <p:nvPr/>
      </p:nvGrpSpPr>
      <p:grpSpPr>
        <a:xfrm>
          <a:off x="0" y="0"/>
          <a:ext cx="0" cy="0"/>
          <a:chOff x="0" y="0"/>
          <a:chExt cx="0" cy="0"/>
        </a:xfrm>
      </p:grpSpPr>
      <p:sp>
        <p:nvSpPr>
          <p:cNvPr id="13" name="Объект 3">
            <a:extLst>
              <a:ext uri="{FF2B5EF4-FFF2-40B4-BE49-F238E27FC236}">
                <a16:creationId xmlns:a16="http://schemas.microsoft.com/office/drawing/2014/main" xmlns="" id="{4257BBEE-D0E5-4678-87A1-8357B00D86C9}"/>
              </a:ext>
            </a:extLst>
          </p:cNvPr>
          <p:cNvSpPr>
            <a:spLocks noGrp="1"/>
          </p:cNvSpPr>
          <p:nvPr>
            <p:ph sz="quarter" idx="16" hasCustomPrompt="1"/>
          </p:nvPr>
        </p:nvSpPr>
        <p:spPr>
          <a:xfrm>
            <a:off x="6276654" y="1316657"/>
            <a:ext cx="5729145" cy="5352981"/>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0" name="Объект 3">
            <a:extLst>
              <a:ext uri="{FF2B5EF4-FFF2-40B4-BE49-F238E27FC236}">
                <a16:creationId xmlns:a16="http://schemas.microsoft.com/office/drawing/2014/main" xmlns="" id="{1B7DFD72-3637-4EAA-9001-B1A9FF392498}"/>
              </a:ext>
            </a:extLst>
          </p:cNvPr>
          <p:cNvSpPr>
            <a:spLocks noGrp="1"/>
          </p:cNvSpPr>
          <p:nvPr>
            <p:ph sz="quarter" idx="14" hasCustomPrompt="1"/>
          </p:nvPr>
        </p:nvSpPr>
        <p:spPr>
          <a:xfrm>
            <a:off x="166686" y="1316658"/>
            <a:ext cx="5729145" cy="5352981"/>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8" name="Заголовок 1">
            <a:extLst>
              <a:ext uri="{FF2B5EF4-FFF2-40B4-BE49-F238E27FC236}">
                <a16:creationId xmlns:a16="http://schemas.microsoft.com/office/drawing/2014/main" xmlns="" id="{B936A564-4119-4A1F-AF89-8CD318FB1C7D}"/>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30500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Макет_07 fonik.ru">
    <p:spTree>
      <p:nvGrpSpPr>
        <p:cNvPr id="1" name=""/>
        <p:cNvGrpSpPr/>
        <p:nvPr/>
      </p:nvGrpSpPr>
      <p:grpSpPr>
        <a:xfrm>
          <a:off x="0" y="0"/>
          <a:ext cx="0" cy="0"/>
          <a:chOff x="0" y="0"/>
          <a:chExt cx="0" cy="0"/>
        </a:xfrm>
      </p:grpSpPr>
      <p:sp>
        <p:nvSpPr>
          <p:cNvPr id="22" name="Текст 16">
            <a:extLst>
              <a:ext uri="{FF2B5EF4-FFF2-40B4-BE49-F238E27FC236}">
                <a16:creationId xmlns:a16="http://schemas.microsoft.com/office/drawing/2014/main" xmlns="" id="{2004BA34-204C-46E1-8F44-B077703E713E}"/>
              </a:ext>
            </a:extLst>
          </p:cNvPr>
          <p:cNvSpPr>
            <a:spLocks noGrp="1"/>
          </p:cNvSpPr>
          <p:nvPr>
            <p:ph type="body" sz="quarter" idx="16" hasCustomPrompt="1"/>
          </p:nvPr>
        </p:nvSpPr>
        <p:spPr>
          <a:xfrm>
            <a:off x="6276654" y="1316658"/>
            <a:ext cx="5729145"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1" name="Текст 16">
            <a:extLst>
              <a:ext uri="{FF2B5EF4-FFF2-40B4-BE49-F238E27FC236}">
                <a16:creationId xmlns:a16="http://schemas.microsoft.com/office/drawing/2014/main" xmlns="" id="{C6ECB362-A29A-455A-86D3-51B0F2271018}"/>
              </a:ext>
            </a:extLst>
          </p:cNvPr>
          <p:cNvSpPr>
            <a:spLocks noGrp="1"/>
          </p:cNvSpPr>
          <p:nvPr>
            <p:ph type="body" sz="quarter" idx="15" hasCustomPrompt="1"/>
          </p:nvPr>
        </p:nvSpPr>
        <p:spPr>
          <a:xfrm>
            <a:off x="166685" y="1316658"/>
            <a:ext cx="5729145"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6" name="Объект 3">
            <a:extLst>
              <a:ext uri="{FF2B5EF4-FFF2-40B4-BE49-F238E27FC236}">
                <a16:creationId xmlns:a16="http://schemas.microsoft.com/office/drawing/2014/main" xmlns="" id="{1A2473EB-BAC6-4FB4-B62A-6EB1E433FEC5}"/>
              </a:ext>
            </a:extLst>
          </p:cNvPr>
          <p:cNvSpPr>
            <a:spLocks noGrp="1"/>
          </p:cNvSpPr>
          <p:nvPr>
            <p:ph sz="quarter" idx="18" hasCustomPrompt="1"/>
          </p:nvPr>
        </p:nvSpPr>
        <p:spPr>
          <a:xfrm>
            <a:off x="6276654" y="2367616"/>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5" name="Заголовок 1">
            <a:extLst>
              <a:ext uri="{FF2B5EF4-FFF2-40B4-BE49-F238E27FC236}">
                <a16:creationId xmlns:a16="http://schemas.microsoft.com/office/drawing/2014/main" xmlns="" id="{07F9F67A-FA85-4FED-B88E-7FBAD5487D2C}"/>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9" name="Объект 3">
            <a:extLst>
              <a:ext uri="{FF2B5EF4-FFF2-40B4-BE49-F238E27FC236}">
                <a16:creationId xmlns:a16="http://schemas.microsoft.com/office/drawing/2014/main" xmlns="" id="{D23631EA-EBC3-460B-9CE5-4AFBE16CAC98}"/>
              </a:ext>
            </a:extLst>
          </p:cNvPr>
          <p:cNvSpPr>
            <a:spLocks noGrp="1"/>
          </p:cNvSpPr>
          <p:nvPr>
            <p:ph sz="quarter" idx="14" hasCustomPrompt="1"/>
          </p:nvPr>
        </p:nvSpPr>
        <p:spPr>
          <a:xfrm>
            <a:off x="166684" y="2367616"/>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Tree>
    <p:extLst>
      <p:ext uri="{BB962C8B-B14F-4D97-AF65-F5344CB8AC3E}">
        <p14:creationId xmlns:p14="http://schemas.microsoft.com/office/powerpoint/2010/main" xmlns="" val="291770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Макет_08 fonik.ru">
    <p:spTree>
      <p:nvGrpSpPr>
        <p:cNvPr id="1" name=""/>
        <p:cNvGrpSpPr/>
        <p:nvPr/>
      </p:nvGrpSpPr>
      <p:grpSpPr>
        <a:xfrm>
          <a:off x="0" y="0"/>
          <a:ext cx="0" cy="0"/>
          <a:chOff x="0" y="0"/>
          <a:chExt cx="0" cy="0"/>
        </a:xfrm>
      </p:grpSpPr>
      <p:sp>
        <p:nvSpPr>
          <p:cNvPr id="16" name="Объект 3">
            <a:extLst>
              <a:ext uri="{FF2B5EF4-FFF2-40B4-BE49-F238E27FC236}">
                <a16:creationId xmlns:a16="http://schemas.microsoft.com/office/drawing/2014/main" xmlns="" id="{1A2473EB-BAC6-4FB4-B62A-6EB1E433FEC5}"/>
              </a:ext>
            </a:extLst>
          </p:cNvPr>
          <p:cNvSpPr>
            <a:spLocks noGrp="1"/>
          </p:cNvSpPr>
          <p:nvPr>
            <p:ph sz="quarter" idx="18" hasCustomPrompt="1"/>
          </p:nvPr>
        </p:nvSpPr>
        <p:spPr>
          <a:xfrm>
            <a:off x="6276654" y="1316658"/>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9" name="Объект 3">
            <a:extLst>
              <a:ext uri="{FF2B5EF4-FFF2-40B4-BE49-F238E27FC236}">
                <a16:creationId xmlns:a16="http://schemas.microsoft.com/office/drawing/2014/main" xmlns="" id="{D23631EA-EBC3-460B-9CE5-4AFBE16CAC98}"/>
              </a:ext>
            </a:extLst>
          </p:cNvPr>
          <p:cNvSpPr>
            <a:spLocks noGrp="1"/>
          </p:cNvSpPr>
          <p:nvPr>
            <p:ph sz="quarter" idx="14" hasCustomPrompt="1"/>
          </p:nvPr>
        </p:nvSpPr>
        <p:spPr>
          <a:xfrm>
            <a:off x="166686" y="1316658"/>
            <a:ext cx="5729145" cy="4302022"/>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22" name="Текст 16">
            <a:extLst>
              <a:ext uri="{FF2B5EF4-FFF2-40B4-BE49-F238E27FC236}">
                <a16:creationId xmlns:a16="http://schemas.microsoft.com/office/drawing/2014/main" xmlns="" id="{2004BA34-204C-46E1-8F44-B077703E713E}"/>
              </a:ext>
            </a:extLst>
          </p:cNvPr>
          <p:cNvSpPr>
            <a:spLocks noGrp="1"/>
          </p:cNvSpPr>
          <p:nvPr>
            <p:ph type="body" sz="quarter" idx="16" hasCustomPrompt="1"/>
          </p:nvPr>
        </p:nvSpPr>
        <p:spPr>
          <a:xfrm>
            <a:off x="6276653" y="5679491"/>
            <a:ext cx="5729145" cy="990147"/>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21" name="Текст 16">
            <a:extLst>
              <a:ext uri="{FF2B5EF4-FFF2-40B4-BE49-F238E27FC236}">
                <a16:creationId xmlns:a16="http://schemas.microsoft.com/office/drawing/2014/main" xmlns="" id="{C6ECB362-A29A-455A-86D3-51B0F2271018}"/>
              </a:ext>
            </a:extLst>
          </p:cNvPr>
          <p:cNvSpPr>
            <a:spLocks noGrp="1"/>
          </p:cNvSpPr>
          <p:nvPr>
            <p:ph type="body" sz="quarter" idx="15" hasCustomPrompt="1"/>
          </p:nvPr>
        </p:nvSpPr>
        <p:spPr>
          <a:xfrm>
            <a:off x="166685" y="5679492"/>
            <a:ext cx="5729145" cy="990146"/>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
        <p:nvSpPr>
          <p:cNvPr id="15" name="Заголовок 1">
            <a:extLst>
              <a:ext uri="{FF2B5EF4-FFF2-40B4-BE49-F238E27FC236}">
                <a16:creationId xmlns:a16="http://schemas.microsoft.com/office/drawing/2014/main" xmlns="" id="{07F9F67A-FA85-4FED-B88E-7FBAD5487D2C}"/>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Tree>
    <p:extLst>
      <p:ext uri="{BB962C8B-B14F-4D97-AF65-F5344CB8AC3E}">
        <p14:creationId xmlns:p14="http://schemas.microsoft.com/office/powerpoint/2010/main" xmlns="" val="381757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Макет_09 fonik.ru">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D9CD1E05-7041-4EF2-835B-667C93F09015}"/>
              </a:ext>
            </a:extLst>
          </p:cNvPr>
          <p:cNvSpPr>
            <a:spLocks noGrp="1"/>
          </p:cNvSpPr>
          <p:nvPr>
            <p:ph type="ctrTitle" hasCustomPrompt="1"/>
          </p:nvPr>
        </p:nvSpPr>
        <p:spPr>
          <a:xfrm>
            <a:off x="166686" y="133769"/>
            <a:ext cx="11839113" cy="1008546"/>
          </a:xfrm>
          <a:prstGeom prst="rect">
            <a:avLst/>
          </a:prstGeom>
          <a:solidFill>
            <a:schemeClr val="bg1">
              <a:alpha val="85000"/>
            </a:schemeClr>
          </a:solidFill>
          <a:ln w="38100" cmpd="thickThin">
            <a:solidFill>
              <a:schemeClr val="bg1">
                <a:lumMod val="50000"/>
              </a:schemeClr>
            </a:solidFill>
            <a:prstDash val="solid"/>
          </a:ln>
        </p:spPr>
        <p:txBody>
          <a:bodyPr anchor="b">
            <a:spAutoFit/>
          </a:bodyPr>
          <a:lstStyle>
            <a:lvl1pPr algn="l">
              <a:defRPr sz="6600" b="0" i="0" u="none" baseline="0">
                <a:solidFill>
                  <a:schemeClr val="tx1"/>
                </a:solidFill>
                <a:latin typeface="Book Antiqua" panose="02040602050305030304" pitchFamily="18" charset="0"/>
              </a:defRPr>
            </a:lvl1pPr>
          </a:lstStyle>
          <a:p>
            <a:r>
              <a:rPr lang="ru-RU" dirty="0"/>
              <a:t>Заголовок</a:t>
            </a:r>
          </a:p>
        </p:txBody>
      </p:sp>
      <p:sp>
        <p:nvSpPr>
          <p:cNvPr id="6" name="Номер слайда 5">
            <a:extLst>
              <a:ext uri="{FF2B5EF4-FFF2-40B4-BE49-F238E27FC236}">
                <a16:creationId xmlns:a16="http://schemas.microsoft.com/office/drawing/2014/main" xmlns="" id="{07320E7D-9A64-4288-B055-C3AB2A39E7A3}"/>
              </a:ext>
            </a:extLst>
          </p:cNvPr>
          <p:cNvSpPr>
            <a:spLocks noGrp="1"/>
          </p:cNvSpPr>
          <p:nvPr>
            <p:ph type="sldNum" sz="quarter" idx="12"/>
          </p:nvPr>
        </p:nvSpPr>
        <p:spPr/>
        <p:txBody>
          <a:bodyPr/>
          <a:lstStyle/>
          <a:p>
            <a:fld id="{7EFD0380-62B5-4A0A-8362-E63D5FBFE398}" type="slidenum">
              <a:rPr lang="ru-RU" smtClean="0"/>
              <a:pPr/>
              <a:t>‹#›</a:t>
            </a:fld>
            <a:endParaRPr lang="ru-RU" dirty="0"/>
          </a:p>
        </p:txBody>
      </p:sp>
      <p:sp>
        <p:nvSpPr>
          <p:cNvPr id="10" name="Объект 3">
            <a:extLst>
              <a:ext uri="{FF2B5EF4-FFF2-40B4-BE49-F238E27FC236}">
                <a16:creationId xmlns:a16="http://schemas.microsoft.com/office/drawing/2014/main" xmlns="" id="{0CE5C7E1-4298-4143-A722-FEE24C707A1C}"/>
              </a:ext>
            </a:extLst>
          </p:cNvPr>
          <p:cNvSpPr>
            <a:spLocks noGrp="1"/>
          </p:cNvSpPr>
          <p:nvPr>
            <p:ph sz="quarter" idx="16" hasCustomPrompt="1"/>
          </p:nvPr>
        </p:nvSpPr>
        <p:spPr>
          <a:xfrm>
            <a:off x="6276654" y="1316659"/>
            <a:ext cx="5729145" cy="5352979"/>
          </a:xfrm>
          <a:prstGeom prst="rect">
            <a:avLst/>
          </a:prstGeom>
          <a:solidFill>
            <a:schemeClr val="bg1">
              <a:alpha val="85000"/>
            </a:schemeClr>
          </a:solidFill>
          <a:ln w="38100" cmpd="thickThin">
            <a:solidFill>
              <a:schemeClr val="bg1">
                <a:lumMod val="50000"/>
              </a:schemeClr>
            </a:solidFill>
            <a:prstDash val="solid"/>
          </a:ln>
        </p:spPr>
        <p:txBody>
          <a:bodyPr/>
          <a:lstStyle>
            <a:lvl1pPr>
              <a:defRPr>
                <a:solidFill>
                  <a:schemeClr val="tx1"/>
                </a:solidFill>
                <a:latin typeface="Book Antiqua" panose="02040602050305030304" pitchFamily="18" charset="0"/>
              </a:defRPr>
            </a:lvl1pPr>
          </a:lstStyle>
          <a:p>
            <a:pPr lvl="0"/>
            <a:r>
              <a:rPr lang="ru-RU" dirty="0">
                <a:latin typeface="Book Antiqua" panose="02040602050305030304" pitchFamily="18" charset="0"/>
              </a:rPr>
              <a:t>Рисунок</a:t>
            </a:r>
            <a:endParaRPr lang="ru-RU" dirty="0"/>
          </a:p>
        </p:txBody>
      </p:sp>
      <p:sp>
        <p:nvSpPr>
          <p:cNvPr id="14" name="Текст 16">
            <a:extLst>
              <a:ext uri="{FF2B5EF4-FFF2-40B4-BE49-F238E27FC236}">
                <a16:creationId xmlns:a16="http://schemas.microsoft.com/office/drawing/2014/main" xmlns="" id="{13657BFB-F74A-457F-9762-95A1C98240AC}"/>
              </a:ext>
            </a:extLst>
          </p:cNvPr>
          <p:cNvSpPr>
            <a:spLocks noGrp="1"/>
          </p:cNvSpPr>
          <p:nvPr>
            <p:ph type="body" sz="quarter" idx="15" hasCustomPrompt="1"/>
          </p:nvPr>
        </p:nvSpPr>
        <p:spPr>
          <a:xfrm>
            <a:off x="166686" y="1316659"/>
            <a:ext cx="5729145" cy="5352613"/>
          </a:xfrm>
          <a:prstGeom prst="rect">
            <a:avLst/>
          </a:prstGeom>
          <a:solidFill>
            <a:schemeClr val="bg1">
              <a:alpha val="85000"/>
            </a:schemeClr>
          </a:solidFill>
          <a:ln w="38100" cmpd="thickThin">
            <a:solidFill>
              <a:schemeClr val="bg1">
                <a:lumMod val="50000"/>
              </a:schemeClr>
            </a:solidFill>
            <a:prstDash val="solid"/>
          </a:ln>
        </p:spPr>
        <p:txBody>
          <a:bodyPr/>
          <a:lstStyle>
            <a:lvl1pPr marL="457200" indent="-457200">
              <a:buFont typeface="Wingdings" panose="05000000000000000000" pitchFamily="2" charset="2"/>
              <a:buChar char="v"/>
              <a:defRPr>
                <a:solidFill>
                  <a:schemeClr val="tx1"/>
                </a:solidFill>
                <a:latin typeface="Book Antiqua" panose="02040602050305030304" pitchFamily="18" charset="0"/>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ru-RU" dirty="0"/>
              <a:t>Основной текст</a:t>
            </a:r>
          </a:p>
        </p:txBody>
      </p:sp>
    </p:spTree>
    <p:extLst>
      <p:ext uri="{BB962C8B-B14F-4D97-AF65-F5344CB8AC3E}">
        <p14:creationId xmlns:p14="http://schemas.microsoft.com/office/powerpoint/2010/main" xmlns="" val="81442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xmlns="" id="{9C136D3B-1F8B-4746-9F88-D8505FEDB6B6}"/>
              </a:ext>
            </a:extLst>
          </p:cNvPr>
          <p:cNvSpPr>
            <a:spLocks noGrp="1"/>
          </p:cNvSpPr>
          <p:nvPr>
            <p:ph type="sldNum" sz="quarter" idx="4"/>
          </p:nvPr>
        </p:nvSpPr>
        <p:spPr>
          <a:xfrm>
            <a:off x="11430684" y="81888"/>
            <a:ext cx="624839" cy="441053"/>
          </a:xfrm>
          <a:prstGeom prst="rect">
            <a:avLst/>
          </a:prstGeom>
        </p:spPr>
        <p:txBody>
          <a:bodyPr vert="horz" lIns="91440" tIns="45720" rIns="91440" bIns="45720" rtlCol="0" anchor="ctr"/>
          <a:lstStyle>
            <a:lvl1pPr algn="r">
              <a:defRPr sz="2000" b="1" cap="none" spc="50">
                <a:ln w="0"/>
                <a:solidFill>
                  <a:sysClr val="windowText" lastClr="000000"/>
                </a:solidFill>
                <a:effectLst>
                  <a:glow rad="228600">
                    <a:schemeClr val="tx1">
                      <a:lumMod val="50000"/>
                      <a:lumOff val="50000"/>
                      <a:alpha val="40000"/>
                    </a:schemeClr>
                  </a:glow>
                  <a:innerShdw blurRad="63500" dist="50800" dir="13500000">
                    <a:srgbClr val="000000">
                      <a:alpha val="50000"/>
                    </a:srgbClr>
                  </a:innerShdw>
                </a:effectLst>
                <a:latin typeface="Book Antiqua" panose="02040602050305030304" pitchFamily="18" charset="0"/>
              </a:defRPr>
            </a:lvl1pPr>
          </a:lstStyle>
          <a:p>
            <a:fld id="{7EFD0380-62B5-4A0A-8362-E63D5FBFE398}" type="slidenum">
              <a:rPr lang="ru-RU" smtClean="0"/>
              <a:pPr/>
              <a:t>‹#›</a:t>
            </a:fld>
            <a:endParaRPr lang="ru-RU" dirty="0"/>
          </a:p>
        </p:txBody>
      </p:sp>
      <p:pic>
        <p:nvPicPr>
          <p:cNvPr id="1026" name="Picture 2">
            <a:extLst>
              <a:ext uri="{FF2B5EF4-FFF2-40B4-BE49-F238E27FC236}">
                <a16:creationId xmlns:a16="http://schemas.microsoft.com/office/drawing/2014/main" xmlns="" id="{0A16F486-5C63-4686-A8C0-E0C5EF9F78F4}"/>
              </a:ext>
            </a:extLst>
          </p:cNvPr>
          <p:cNvPicPr>
            <a:picLocks noChangeAspect="1" noChangeArrowheads="1"/>
          </p:cNvPicPr>
          <p:nvPr userDrawn="1"/>
        </p:nvPicPr>
        <p:blipFill>
          <a:blip r:embed="rId47">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0188858"/>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66" r:id="rId3"/>
    <p:sldLayoutId id="2147483726" r:id="rId4"/>
    <p:sldLayoutId id="2147483657" r:id="rId5"/>
    <p:sldLayoutId id="2147483667" r:id="rId6"/>
    <p:sldLayoutId id="2147483660" r:id="rId7"/>
    <p:sldLayoutId id="2147483694" r:id="rId8"/>
    <p:sldLayoutId id="2147483658" r:id="rId9"/>
    <p:sldLayoutId id="2147483695" r:id="rId10"/>
    <p:sldLayoutId id="2147483696" r:id="rId11"/>
    <p:sldLayoutId id="2147483697" r:id="rId12"/>
    <p:sldLayoutId id="2147483698" r:id="rId13"/>
    <p:sldLayoutId id="2147483699" r:id="rId14"/>
    <p:sldLayoutId id="2147483656" r:id="rId15"/>
    <p:sldLayoutId id="2147483668" r:id="rId16"/>
    <p:sldLayoutId id="214748366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4" r:id="rId31"/>
    <p:sldLayoutId id="2147483715" r:id="rId32"/>
    <p:sldLayoutId id="2147483716" r:id="rId33"/>
    <p:sldLayoutId id="2147483717" r:id="rId34"/>
    <p:sldLayoutId id="2147483684" r:id="rId35"/>
    <p:sldLayoutId id="2147483713" r:id="rId36"/>
    <p:sldLayoutId id="2147483724" r:id="rId37"/>
    <p:sldLayoutId id="2147483725" r:id="rId38"/>
    <p:sldLayoutId id="2147483653" r:id="rId39"/>
    <p:sldLayoutId id="2147483718" r:id="rId40"/>
    <p:sldLayoutId id="2147483719" r:id="rId41"/>
    <p:sldLayoutId id="2147483720" r:id="rId42"/>
    <p:sldLayoutId id="2147483721" r:id="rId43"/>
    <p:sldLayoutId id="2147483722" r:id="rId44"/>
    <p:sldLayoutId id="2147483723" r:id="rId4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Bahnschrif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nvkuzina@mail.r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CB6FD0-7CC2-4B66-906A-531AED77AF4F}"/>
              </a:ext>
            </a:extLst>
          </p:cNvPr>
          <p:cNvSpPr>
            <a:spLocks noGrp="1"/>
          </p:cNvSpPr>
          <p:nvPr>
            <p:ph type="ctrTitle"/>
          </p:nvPr>
        </p:nvSpPr>
        <p:spPr>
          <a:xfrm>
            <a:off x="2225615" y="1362973"/>
            <a:ext cx="7708688" cy="1371601"/>
          </a:xfrm>
        </p:spPr>
        <p:txBody>
          <a:bodyPr/>
          <a:lstStyle/>
          <a:p>
            <a:r>
              <a:rPr lang="ru-RU" sz="2800" dirty="0" smtClean="0"/>
              <a:t>Внедрение технологии управления возможностями коллектива</a:t>
            </a:r>
            <a:r>
              <a:rPr lang="ru-RU" sz="2800" b="1" dirty="0" smtClean="0"/>
              <a:t> (</a:t>
            </a:r>
            <a:r>
              <a:rPr lang="ru-RU" sz="2800" b="1" dirty="0" err="1" smtClean="0"/>
              <a:t>Crew</a:t>
            </a:r>
            <a:r>
              <a:rPr lang="ru-RU" sz="2800" b="1" dirty="0" smtClean="0"/>
              <a:t> </a:t>
            </a:r>
            <a:r>
              <a:rPr lang="ru-RU" sz="2800" b="1" dirty="0" err="1" smtClean="0"/>
              <a:t>resource</a:t>
            </a:r>
            <a:r>
              <a:rPr lang="ru-RU" sz="2800" b="1" dirty="0" smtClean="0"/>
              <a:t> </a:t>
            </a:r>
            <a:r>
              <a:rPr lang="ru-RU" sz="2800" b="1" dirty="0" err="1" smtClean="0"/>
              <a:t>management</a:t>
            </a:r>
            <a:r>
              <a:rPr lang="ru-RU" sz="2800" dirty="0" smtClean="0"/>
              <a:t>) и </a:t>
            </a:r>
            <a:r>
              <a:rPr lang="ru-RU" sz="2800" b="1" dirty="0" err="1" smtClean="0"/>
              <a:t>soft</a:t>
            </a:r>
            <a:r>
              <a:rPr lang="ru-RU" sz="2800" b="1" dirty="0" smtClean="0"/>
              <a:t> </a:t>
            </a:r>
            <a:r>
              <a:rPr lang="ru-RU" sz="2800" b="1" dirty="0" err="1" smtClean="0"/>
              <a:t>skills</a:t>
            </a:r>
            <a:r>
              <a:rPr lang="ru-RU" sz="2800" b="1" dirty="0" smtClean="0"/>
              <a:t> </a:t>
            </a:r>
            <a:r>
              <a:rPr lang="ru-RU" sz="2800" dirty="0" smtClean="0"/>
              <a:t>для повышения безопасности транспортных перевозок</a:t>
            </a:r>
            <a:r>
              <a:rPr lang="ru-RU" sz="2800" b="1" dirty="0" smtClean="0"/>
              <a:t>:</a:t>
            </a:r>
            <a:endParaRPr lang="ru-RU" sz="2800" dirty="0"/>
          </a:p>
        </p:txBody>
      </p:sp>
      <p:sp>
        <p:nvSpPr>
          <p:cNvPr id="3" name="Подзаголовок 2">
            <a:extLst>
              <a:ext uri="{FF2B5EF4-FFF2-40B4-BE49-F238E27FC236}">
                <a16:creationId xmlns:a16="http://schemas.microsoft.com/office/drawing/2014/main" xmlns="" id="{7B99B918-33BE-4589-BCC5-A17108413E96}"/>
              </a:ext>
            </a:extLst>
          </p:cNvPr>
          <p:cNvSpPr>
            <a:spLocks noGrp="1"/>
          </p:cNvSpPr>
          <p:nvPr>
            <p:ph type="subTitle" idx="1"/>
          </p:nvPr>
        </p:nvSpPr>
        <p:spPr>
          <a:xfrm>
            <a:off x="1777042" y="2708694"/>
            <a:ext cx="8505645" cy="1794295"/>
          </a:xfrm>
        </p:spPr>
        <p:txBody>
          <a:bodyPr/>
          <a:lstStyle/>
          <a:p>
            <a:r>
              <a:rPr lang="ru-RU" b="1" dirty="0" smtClean="0">
                <a:solidFill>
                  <a:srgbClr val="C00000"/>
                </a:solidFill>
              </a:rPr>
              <a:t>Примеры срабатывания позитивного эффекта в ситуации неконтролируемого стресса при транспортных инцидентах</a:t>
            </a:r>
            <a:endParaRPr lang="ru-RU" b="1" dirty="0">
              <a:solidFill>
                <a:srgbClr val="C00000"/>
              </a:solidFill>
            </a:endParaRPr>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0623350" y="146304"/>
            <a:ext cx="1568650" cy="1770832"/>
          </a:xfrm>
          <a:prstGeom prst="rect">
            <a:avLst/>
          </a:prstGeom>
        </p:spPr>
      </p:pic>
      <p:sp>
        <p:nvSpPr>
          <p:cNvPr id="5" name="Прямоугольник 4"/>
          <p:cNvSpPr/>
          <p:nvPr/>
        </p:nvSpPr>
        <p:spPr>
          <a:xfrm>
            <a:off x="1906438" y="3847382"/>
            <a:ext cx="7805598" cy="1169551"/>
          </a:xfrm>
          <a:prstGeom prst="rect">
            <a:avLst/>
          </a:prstGeom>
        </p:spPr>
        <p:txBody>
          <a:bodyPr wrap="square">
            <a:spAutoFit/>
          </a:bodyPr>
          <a:lstStyle/>
          <a:p>
            <a:r>
              <a:rPr lang="ru-RU" sz="1400" b="1" dirty="0" smtClean="0">
                <a:solidFill>
                  <a:srgbClr val="000066"/>
                </a:solidFill>
                <a:latin typeface="Times New Roman" panose="02020603050405020304" pitchFamily="18" charset="0"/>
                <a:cs typeface="Times New Roman" panose="02020603050405020304" pitchFamily="18" charset="0"/>
              </a:rPr>
              <a:t>Исследование проводится в рамках Государственного задания Центра исследования проблем безопасности РАН </a:t>
            </a:r>
          </a:p>
          <a:p>
            <a:r>
              <a:rPr lang="ru-RU" sz="1400" b="1" dirty="0" smtClean="0">
                <a:solidFill>
                  <a:srgbClr val="000066"/>
                </a:solidFill>
                <a:latin typeface="Times New Roman" panose="02020603050405020304" pitchFamily="18" charset="0"/>
                <a:cs typeface="Times New Roman" panose="02020603050405020304" pitchFamily="18" charset="0"/>
              </a:rPr>
              <a:t>на 2021 год и на плановый период 2022 и 2023 годы </a:t>
            </a:r>
          </a:p>
          <a:p>
            <a:r>
              <a:rPr lang="ru-RU" sz="1400" b="1" dirty="0" smtClean="0">
                <a:solidFill>
                  <a:srgbClr val="000066"/>
                </a:solidFill>
                <a:latin typeface="Times New Roman" panose="02020603050405020304" pitchFamily="18" charset="0"/>
                <a:cs typeface="Times New Roman" panose="02020603050405020304" pitchFamily="18" charset="0"/>
              </a:rPr>
              <a:t>(НИР 0006-2021-0005</a:t>
            </a:r>
            <a:r>
              <a:rPr lang="ru-RU" sz="1400" b="1" dirty="0" smtClean="0">
                <a:solidFill>
                  <a:srgbClr val="000066"/>
                </a:solidFill>
                <a:latin typeface="Times New Roman" panose="02020603050405020304" pitchFamily="18" charset="0"/>
                <a:cs typeface="Times New Roman" panose="02020603050405020304" pitchFamily="18" charset="0"/>
              </a:rPr>
              <a:t>).</a:t>
            </a:r>
          </a:p>
          <a:p>
            <a:r>
              <a:rPr lang="ru-RU" sz="1400" b="1" dirty="0" err="1" smtClean="0">
                <a:solidFill>
                  <a:srgbClr val="000066"/>
                </a:solidFill>
                <a:latin typeface="Times New Roman" panose="02020603050405020304" pitchFamily="18" charset="0"/>
                <a:cs typeface="Times New Roman" panose="02020603050405020304" pitchFamily="18" charset="0"/>
              </a:rPr>
              <a:t>доц.,к.ф.н</a:t>
            </a:r>
            <a:r>
              <a:rPr lang="ru-RU" sz="1400" b="1" dirty="0" smtClean="0">
                <a:solidFill>
                  <a:srgbClr val="000066"/>
                </a:solidFill>
                <a:latin typeface="Times New Roman" panose="02020603050405020304" pitchFamily="18" charset="0"/>
                <a:cs typeface="Times New Roman" panose="02020603050405020304" pitchFamily="18" charset="0"/>
              </a:rPr>
              <a:t>. Кузина Н.В., н.с. ЦИПБ РАН, зав. отделом ВНИИК Кузина Л.Б.</a:t>
            </a:r>
            <a:endParaRPr lang="ru-RU" sz="1400" b="1" dirty="0">
              <a:solidFill>
                <a:srgbClr val="000066"/>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306056" y="5779008"/>
            <a:ext cx="4690872" cy="646331"/>
          </a:xfrm>
          <a:prstGeom prst="rect">
            <a:avLst/>
          </a:prstGeom>
        </p:spPr>
        <p:txBody>
          <a:bodyPr wrap="square">
            <a:spAutoFit/>
          </a:bodyPr>
          <a:lstStyle/>
          <a:p>
            <a:pPr algn="r"/>
            <a:r>
              <a:rPr lang="ru-RU" b="1" dirty="0" err="1" smtClean="0">
                <a:solidFill>
                  <a:schemeClr val="bg1"/>
                </a:solidFill>
                <a:latin typeface="Times New Roman" panose="02020603050405020304" pitchFamily="18" charset="0"/>
                <a:cs typeface="Times New Roman" panose="02020603050405020304" pitchFamily="18" charset="0"/>
              </a:rPr>
              <a:t>вед.н.с</a:t>
            </a:r>
            <a:r>
              <a:rPr lang="ru-RU" b="1" dirty="0" smtClean="0">
                <a:solidFill>
                  <a:schemeClr val="bg1"/>
                </a:solidFill>
                <a:latin typeface="Times New Roman" panose="02020603050405020304" pitchFamily="18" charset="0"/>
                <a:cs typeface="Times New Roman" panose="02020603050405020304" pitchFamily="18" charset="0"/>
              </a:rPr>
              <a:t>. ЦИПБ РАН, доцент </a:t>
            </a:r>
          </a:p>
          <a:p>
            <a:pPr algn="r"/>
            <a:r>
              <a:rPr lang="ru-RU" b="1" dirty="0" smtClean="0">
                <a:solidFill>
                  <a:schemeClr val="bg1"/>
                </a:solidFill>
                <a:latin typeface="Times New Roman" panose="02020603050405020304" pitchFamily="18" charset="0"/>
                <a:cs typeface="Times New Roman" panose="02020603050405020304" pitchFamily="18" charset="0"/>
              </a:rPr>
              <a:t>Н.В. Кузина </a:t>
            </a:r>
            <a:endParaRPr lang="ru-RU"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797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8764" y="133769"/>
            <a:ext cx="11507035" cy="425501"/>
          </a:xfrm>
        </p:spPr>
        <p:txBody>
          <a:bodyPr/>
          <a:lstStyle/>
          <a:p>
            <a:pPr algn="ctr"/>
            <a:r>
              <a:rPr lang="ru-RU" sz="2400" b="1" dirty="0" smtClean="0"/>
              <a:t>Примеры, 1963 год, 2019 год</a:t>
            </a:r>
            <a:endParaRPr lang="ru-RU" sz="2400" b="1" dirty="0"/>
          </a:p>
        </p:txBody>
      </p:sp>
      <p:sp>
        <p:nvSpPr>
          <p:cNvPr id="3" name="Текст 2"/>
          <p:cNvSpPr>
            <a:spLocks noGrp="1"/>
          </p:cNvSpPr>
          <p:nvPr>
            <p:ph type="body" sz="quarter" idx="13"/>
          </p:nvPr>
        </p:nvSpPr>
        <p:spPr>
          <a:xfrm>
            <a:off x="277091" y="1052945"/>
            <a:ext cx="11596254" cy="5616328"/>
          </a:xfrm>
        </p:spPr>
        <p:txBody>
          <a:bodyPr/>
          <a:lstStyle/>
          <a:p>
            <a:pPr marL="0" indent="0" algn="just">
              <a:spcBef>
                <a:spcPts val="0"/>
              </a:spcBef>
              <a:buNone/>
            </a:pPr>
            <a:r>
              <a:rPr lang="ru-RU" sz="1600" dirty="0" smtClean="0"/>
              <a:t>21 августа 1963 г. в Ленинграде с бортом авиакомпании «Аэрофлот» во время рейса </a:t>
            </a:r>
            <a:r>
              <a:rPr lang="en-US" sz="1600" dirty="0" smtClean="0"/>
              <a:t>SU</a:t>
            </a:r>
            <a:r>
              <a:rPr lang="ru-RU" sz="1600" dirty="0" smtClean="0"/>
              <a:t>-366 по маршруту </a:t>
            </a:r>
            <a:r>
              <a:rPr lang="ru-RU" sz="1600" dirty="0" err="1" smtClean="0"/>
              <a:t>Таллин</a:t>
            </a:r>
            <a:r>
              <a:rPr lang="ru-RU" sz="1600" dirty="0" smtClean="0"/>
              <a:t> - Москва (Ту-124) в результате заклинивания шасси и необходимой посадки в связи с этим только на грунтовую полосу, имевшуюся в небольшом количестве аэропортов, 52 человека и 7 членов экипажа на борту, </a:t>
            </a:r>
            <a:r>
              <a:rPr lang="en-US" sz="1600" dirty="0" smtClean="0"/>
              <a:t> </a:t>
            </a:r>
            <a:r>
              <a:rPr lang="ru-RU" sz="1600" dirty="0" smtClean="0"/>
              <a:t>– посадка на воду после облетов густонаселенного города на малой высоте с целью расходования топлива, но при </a:t>
            </a:r>
            <a:r>
              <a:rPr lang="en-US" sz="1600" dirty="0" smtClean="0"/>
              <a:t> </a:t>
            </a:r>
            <a:r>
              <a:rPr lang="ru-RU" sz="1600" dirty="0" smtClean="0"/>
              <a:t>внезапном отказе двух турбореактивных двигателей; в Жуковском 15 августа 2019 г. с бортом авиакомпании «Уральские авиалинии» на рейсе </a:t>
            </a:r>
            <a:r>
              <a:rPr lang="en-US" sz="1600" dirty="0" smtClean="0"/>
              <a:t>U</a:t>
            </a:r>
            <a:r>
              <a:rPr lang="ru-RU" sz="1600" dirty="0" smtClean="0"/>
              <a:t>6 178 по маршруту Москва-Симферополь (</a:t>
            </a:r>
            <a:r>
              <a:rPr lang="en-US" sz="1600" dirty="0" err="1" smtClean="0"/>
              <a:t>AirbusA</a:t>
            </a:r>
            <a:r>
              <a:rPr lang="ru-RU" sz="1600" dirty="0" smtClean="0"/>
              <a:t>321-211), имевшем 226 пассажиров и 7 членов экипажа на борту, – посадка на </a:t>
            </a:r>
            <a:r>
              <a:rPr lang="ru-RU" sz="1600" dirty="0" err="1" smtClean="0"/>
              <a:t>засеенное</a:t>
            </a:r>
            <a:r>
              <a:rPr lang="ru-RU" sz="1600" dirty="0" smtClean="0"/>
              <a:t> кукурузой поле из-за отказавших в силу попадания в них птиц двигателей; 2 декабря 2021 г. </a:t>
            </a:r>
            <a:r>
              <a:rPr lang="en-US" sz="1600" dirty="0" smtClean="0"/>
              <a:t> </a:t>
            </a:r>
            <a:r>
              <a:rPr lang="ru-RU" sz="1600" dirty="0" smtClean="0"/>
              <a:t>с бортом авиакомпании </a:t>
            </a:r>
            <a:r>
              <a:rPr lang="en-US" sz="1600" dirty="0" smtClean="0"/>
              <a:t>S</a:t>
            </a:r>
            <a:r>
              <a:rPr lang="ru-RU" sz="1600" dirty="0" smtClean="0"/>
              <a:t>7 5220 (</a:t>
            </a:r>
            <a:r>
              <a:rPr lang="en-US" sz="1600" dirty="0" err="1" smtClean="0"/>
              <a:t>AirbusA</a:t>
            </a:r>
            <a:r>
              <a:rPr lang="ru-RU" sz="1600" dirty="0" smtClean="0"/>
              <a:t>321</a:t>
            </a:r>
            <a:r>
              <a:rPr lang="en-US" sz="1600" dirty="0" smtClean="0"/>
              <a:t>neo</a:t>
            </a:r>
            <a:r>
              <a:rPr lang="ru-RU" sz="1600" dirty="0" smtClean="0"/>
              <a:t>, эксплуатируется с 2018 года, один из самых новых в авиапарке </a:t>
            </a:r>
            <a:r>
              <a:rPr lang="en-US" sz="1600" dirty="0" smtClean="0"/>
              <a:t>S</a:t>
            </a:r>
            <a:r>
              <a:rPr lang="ru-RU" sz="1600" dirty="0" smtClean="0"/>
              <a:t>7) на маршруте Магадан–Новосибирск (в 11:42 по местному времени вылетел из Магадана в Новосибирск, предусмотрен был полет длительностью около пяти часов; через 15 минут после вылета отключилась электроника (автопилот) - в 12:20 по новосибирскому времени; была произведена экстренная посадка в Иркутске из-за обледенения корпуса судна и отсутствия погодных условий и возможностей для посадки на иных площадках). </a:t>
            </a:r>
          </a:p>
          <a:p>
            <a:pPr marL="0" indent="0" algn="just">
              <a:spcBef>
                <a:spcPts val="0"/>
              </a:spcBef>
              <a:buNone/>
            </a:pPr>
            <a:r>
              <a:rPr lang="ru-RU" sz="1600" dirty="0" smtClean="0"/>
              <a:t>Будет важным отметить здесь, что борт на воду в Ленинграде недалеко от Исаакиевского собора и Финляндского железнодорожного моста, спустя 14 секунд после отказа двух двигателей, сажал не КВС, а второй пилот - Василий </a:t>
            </a:r>
            <a:r>
              <a:rPr lang="ru-RU" sz="1600" dirty="0" err="1" smtClean="0"/>
              <a:t>Чеченев</a:t>
            </a:r>
            <a:r>
              <a:rPr lang="ru-RU" sz="1600" dirty="0" smtClean="0"/>
              <a:t>, ранее служивший в военно-морской авиации, в том числе на гидропланах, зная методику приводнения. Известен полный состав экипажа ТУ-124 б/</a:t>
            </a:r>
            <a:r>
              <a:rPr lang="ru-RU" sz="1600" dirty="0" err="1" smtClean="0"/>
              <a:t>н</a:t>
            </a:r>
            <a:r>
              <a:rPr lang="ru-RU" sz="1600" dirty="0" smtClean="0"/>
              <a:t> СССР-45021: бортмеханик В. Смирнов, штурман В.Царёв, бортрадист </a:t>
            </a:r>
            <a:r>
              <a:rPr lang="ru-RU" sz="1600" dirty="0" err="1" smtClean="0"/>
              <a:t>И.Беремин</a:t>
            </a:r>
            <a:r>
              <a:rPr lang="ru-RU" sz="1600" dirty="0" smtClean="0"/>
              <a:t>, КВС В.Мостовой, второй пилот </a:t>
            </a:r>
            <a:r>
              <a:rPr lang="ru-RU" sz="1600" dirty="0" err="1" smtClean="0"/>
              <a:t>В.Чеченев</a:t>
            </a:r>
            <a:r>
              <a:rPr lang="ru-RU" sz="1600" dirty="0" smtClean="0"/>
              <a:t>. </a:t>
            </a:r>
          </a:p>
          <a:p>
            <a:pPr marL="0" indent="0" algn="just">
              <a:spcBef>
                <a:spcPts val="0"/>
              </a:spcBef>
              <a:buNone/>
            </a:pPr>
            <a:r>
              <a:rPr lang="ru-RU" sz="1600" dirty="0" smtClean="0"/>
              <a:t>Борт на кукурузное поле вблизи аэродрома вылета Жуковский (Московская область, Россия) посадил 41-летний КВС </a:t>
            </a:r>
            <a:r>
              <a:rPr lang="ru-RU" sz="1600" dirty="0" err="1" smtClean="0"/>
              <a:t>Дамир</a:t>
            </a:r>
            <a:r>
              <a:rPr lang="ru-RU" sz="1600" dirty="0" smtClean="0"/>
              <a:t> Юсупов, выросший в семье вертолетчика, с детства мечтавший о профессии, но ставший летчиком (из-за состояния здоровья) только к зрелому возрасту, получив данную профессию как вторую – завершивший обучение с красным дипломом за шесть лет до </a:t>
            </a:r>
            <a:r>
              <a:rPr lang="ru-RU" sz="1600" dirty="0" err="1" smtClean="0"/>
              <a:t>авиаинцидента</a:t>
            </a:r>
            <a:r>
              <a:rPr lang="ru-RU" sz="1600" dirty="0" smtClean="0"/>
              <a:t> в Санкт-Петербургском государственном университете гражданской авиации (что, вместе с наличием династии, дало ему дополнительный опыт нестандартного реагирования на критические ситуации). В том же году по Указу Президента Российской Федерации </a:t>
            </a:r>
            <a:r>
              <a:rPr lang="ru-RU" sz="1600" dirty="0" err="1" smtClean="0"/>
              <a:t>Дамир</a:t>
            </a:r>
            <a:r>
              <a:rPr lang="ru-RU" sz="1600" dirty="0" smtClean="0"/>
              <a:t> Юсупов и второй пилот судна Георгий </a:t>
            </a:r>
            <a:r>
              <a:rPr lang="ru-RU" sz="1600" dirty="0" err="1" smtClean="0"/>
              <a:t>Мурзин</a:t>
            </a:r>
            <a:r>
              <a:rPr lang="ru-RU" sz="1600" dirty="0" smtClean="0"/>
              <a:t> были награждены званием Героя Российской Федерации, остальным членам экипажа вручены ордена «За мужество» </a:t>
            </a:r>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254659" y="0"/>
            <a:ext cx="937341" cy="10581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86" y="133769"/>
            <a:ext cx="11734369" cy="545104"/>
          </a:xfrm>
        </p:spPr>
        <p:txBody>
          <a:bodyPr/>
          <a:lstStyle/>
          <a:p>
            <a:pPr algn="ctr"/>
            <a:r>
              <a:rPr lang="ru-RU" sz="2400" b="1" dirty="0" smtClean="0"/>
              <a:t>Пример 2010 год</a:t>
            </a:r>
            <a:endParaRPr lang="ru-RU" sz="2400" b="1" dirty="0"/>
          </a:p>
        </p:txBody>
      </p:sp>
      <p:sp>
        <p:nvSpPr>
          <p:cNvPr id="3" name="Текст 2"/>
          <p:cNvSpPr>
            <a:spLocks noGrp="1"/>
          </p:cNvSpPr>
          <p:nvPr>
            <p:ph type="body" sz="quarter" idx="13"/>
          </p:nvPr>
        </p:nvSpPr>
        <p:spPr>
          <a:xfrm>
            <a:off x="374074" y="1191491"/>
            <a:ext cx="11554690" cy="5477781"/>
          </a:xfrm>
        </p:spPr>
        <p:txBody>
          <a:bodyPr/>
          <a:lstStyle/>
          <a:p>
            <a:pPr>
              <a:spcBef>
                <a:spcPts val="0"/>
              </a:spcBef>
            </a:pPr>
            <a:r>
              <a:rPr lang="ru-RU" sz="1600" dirty="0" smtClean="0"/>
              <a:t>Аварийная посадка самолета ТУ-154 </a:t>
            </a:r>
            <a:r>
              <a:rPr lang="ru-RU" sz="1600" dirty="0" err="1" smtClean="0"/>
              <a:t>Алроса</a:t>
            </a:r>
            <a:r>
              <a:rPr lang="ru-RU" sz="1600" dirty="0" smtClean="0"/>
              <a:t>, выполнявшего регулярный привычный рейс из Якутии (Полярный) в Москву,  7 сентября 2010 года.</a:t>
            </a:r>
          </a:p>
          <a:p>
            <a:pPr>
              <a:spcBef>
                <a:spcPts val="0"/>
              </a:spcBef>
            </a:pPr>
            <a:r>
              <a:rPr lang="ru-RU" sz="1600" dirty="0" smtClean="0"/>
              <a:t>После четырех с половиной часов полета на высоте 10 тысяч метров у лайнера вышла из строя система электроснабжения (все 4 аккумулятора, автоматический топливный насос, приборы). </a:t>
            </a:r>
          </a:p>
          <a:p>
            <a:pPr>
              <a:spcBef>
                <a:spcPts val="0"/>
              </a:spcBef>
            </a:pPr>
            <a:r>
              <a:rPr lang="ru-RU" sz="1600" dirty="0" smtClean="0"/>
              <a:t>На высоте трех километров радиосвязь прервалась из-за отказа электроснабжения. </a:t>
            </a:r>
          </a:p>
          <a:p>
            <a:pPr>
              <a:spcBef>
                <a:spcPts val="0"/>
              </a:spcBef>
            </a:pPr>
            <a:r>
              <a:rPr lang="ru-RU" sz="1600" dirty="0" smtClean="0"/>
              <a:t>На борту находились 9 членов экипажа и 72 пассажира. </a:t>
            </a:r>
          </a:p>
          <a:p>
            <a:pPr>
              <a:spcBef>
                <a:spcPts val="0"/>
              </a:spcBef>
            </a:pPr>
            <a:r>
              <a:rPr lang="ru-RU" sz="1600" dirty="0" smtClean="0"/>
              <a:t>Прекратилась подача топлива, несмотря на полные баки (полет до Москвы должен был занимать более 5 часов).</a:t>
            </a:r>
          </a:p>
          <a:p>
            <a:pPr>
              <a:spcBef>
                <a:spcPts val="0"/>
              </a:spcBef>
            </a:pPr>
            <a:r>
              <a:rPr lang="ru-RU" sz="1600" dirty="0" smtClean="0"/>
              <a:t>Полоса для посадки была обнаружена случайно (пилоты вели борт вдоль реки, собираясь садиться на воду – более безопасно, чем на лес), в два раза короче, чем необходимая для ТУ 154.  </a:t>
            </a:r>
          </a:p>
          <a:p>
            <a:pPr>
              <a:spcBef>
                <a:spcPts val="0"/>
              </a:spcBef>
            </a:pPr>
            <a:r>
              <a:rPr lang="ru-RU" sz="1600" dirty="0" smtClean="0"/>
              <a:t>Посадка производилась без контроля приборов (линия горизонта определялась по положению воды в стакане), произошел выезд борта за пределы полосы, повреждение двигателей деревьями (затем восстановлены, борт эксплуатировался еще 9 лет). </a:t>
            </a:r>
          </a:p>
          <a:p>
            <a:pPr>
              <a:spcBef>
                <a:spcPts val="0"/>
              </a:spcBef>
            </a:pPr>
            <a:r>
              <a:rPr lang="ru-RU" sz="1600" dirty="0" smtClean="0"/>
              <a:t>Полоса была в пригодном состоянии благодаря начальнику (охраннику) заброшенного аэродрома Сергею Сотникову.</a:t>
            </a:r>
          </a:p>
          <a:p>
            <a:pPr>
              <a:spcBef>
                <a:spcPts val="0"/>
              </a:spcBef>
            </a:pPr>
            <a:r>
              <a:rPr lang="ru-RU" sz="1600" dirty="0" smtClean="0"/>
              <a:t> «За мужество и героизм, проявленные при исполнении служебного долга в экстремальных условиях"  пилотам (КВС) Андрею </a:t>
            </a:r>
            <a:r>
              <a:rPr lang="ru-RU" sz="1600" dirty="0" err="1" smtClean="0"/>
              <a:t>Ламанову</a:t>
            </a:r>
            <a:r>
              <a:rPr lang="ru-RU" sz="1600" dirty="0" smtClean="0"/>
              <a:t> и Евгению Новоселову присвоено было звание Героя Российской Федерации. Орденами Мужества награждены бортинженер Рафик Каримов, штурман Сергей </a:t>
            </a:r>
            <a:r>
              <a:rPr lang="ru-RU" sz="1600" dirty="0" err="1" smtClean="0"/>
              <a:t>Талалаев</a:t>
            </a:r>
            <a:r>
              <a:rPr lang="ru-RU" sz="1600" dirty="0" smtClean="0"/>
              <a:t>, старший бортпроводник Елена </a:t>
            </a:r>
            <a:r>
              <a:rPr lang="ru-RU" sz="1600" dirty="0" err="1" smtClean="0"/>
              <a:t>Разумова</a:t>
            </a:r>
            <a:r>
              <a:rPr lang="ru-RU" sz="1600" dirty="0" smtClean="0"/>
              <a:t>, бортпроводники Василий </a:t>
            </a:r>
            <a:r>
              <a:rPr lang="ru-RU" sz="1600" dirty="0" err="1" smtClean="0"/>
              <a:t>Выродов</a:t>
            </a:r>
            <a:r>
              <a:rPr lang="ru-RU" sz="1600" dirty="0" smtClean="0"/>
              <a:t>, Николай Дмитриев, Елена Дмитриева и </a:t>
            </a:r>
            <a:r>
              <a:rPr lang="ru-RU" sz="1600" dirty="0" err="1" smtClean="0"/>
              <a:t>Рифкат</a:t>
            </a:r>
            <a:r>
              <a:rPr lang="ru-RU" sz="1600" dirty="0" smtClean="0"/>
              <a:t> Низамов.</a:t>
            </a:r>
          </a:p>
          <a:p>
            <a:pPr>
              <a:spcBef>
                <a:spcPts val="0"/>
              </a:spcBef>
            </a:pPr>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254659" y="13855"/>
            <a:ext cx="937341" cy="10581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86" y="133769"/>
            <a:ext cx="11839113" cy="425501"/>
          </a:xfrm>
        </p:spPr>
        <p:txBody>
          <a:bodyPr/>
          <a:lstStyle/>
          <a:p>
            <a:pPr algn="ctr"/>
            <a:r>
              <a:rPr lang="ru-RU" sz="2400" b="1" dirty="0" smtClean="0"/>
              <a:t>Пример, 2021 год</a:t>
            </a:r>
            <a:endParaRPr lang="ru-RU" sz="2400" b="1" dirty="0"/>
          </a:p>
        </p:txBody>
      </p:sp>
      <p:sp>
        <p:nvSpPr>
          <p:cNvPr id="3" name="Текст 2"/>
          <p:cNvSpPr>
            <a:spLocks noGrp="1"/>
          </p:cNvSpPr>
          <p:nvPr>
            <p:ph type="body" sz="quarter" idx="13"/>
          </p:nvPr>
        </p:nvSpPr>
        <p:spPr>
          <a:xfrm>
            <a:off x="290945" y="1025236"/>
            <a:ext cx="11714852" cy="5644036"/>
          </a:xfrm>
        </p:spPr>
        <p:txBody>
          <a:bodyPr/>
          <a:lstStyle/>
          <a:p>
            <a:r>
              <a:rPr lang="ru-RU" sz="1600" dirty="0" smtClean="0"/>
              <a:t>Аварийную посадку рейса </a:t>
            </a:r>
            <a:r>
              <a:rPr lang="en-US" sz="1600" dirty="0" smtClean="0"/>
              <a:t>S</a:t>
            </a:r>
            <a:r>
              <a:rPr lang="ru-RU" sz="1600" dirty="0" smtClean="0"/>
              <a:t>7-5220 «Магадан – Новосибирск» </a:t>
            </a:r>
            <a:r>
              <a:rPr lang="en-US" sz="1600" dirty="0" smtClean="0"/>
              <a:t>Airbus A</a:t>
            </a:r>
            <a:r>
              <a:rPr lang="ru-RU" sz="1600" dirty="0" smtClean="0"/>
              <a:t>321</a:t>
            </a:r>
            <a:r>
              <a:rPr lang="en-US" sz="1600" dirty="0" smtClean="0"/>
              <a:t>neo</a:t>
            </a:r>
            <a:r>
              <a:rPr lang="ru-RU" sz="1600" dirty="0" smtClean="0"/>
              <a:t> с бортовым номером VQ-BGU 2 декабря 2021 г. в аэропорту Иркутска расследуют в данный момент. Безаварийную посадку в данном случае обеспечил экипаж из 7 специалистов, имевший на борту 199 пассажиров, в том числе трех детей. Проблемы у борта начались сразу после взлета: он вошел в зону обледенения, затем отключился автопилот и вышли из строя приборы-указатели набора высоты и скорости, началась сильная тряска. Можно было принять решение вернуться на посадку в Магадан. Однако при подобном решение о возвращении на аэродром Шереметьево (Московская область, Россия)  совсем недавно экипаж другого судна уже столкнулся с </a:t>
            </a:r>
            <a:r>
              <a:rPr lang="ru-RU" sz="1600" dirty="0" err="1" smtClean="0"/>
              <a:t>козлением</a:t>
            </a:r>
            <a:r>
              <a:rPr lang="ru-RU" sz="1600" dirty="0" smtClean="0"/>
              <a:t> при посадке и высокой смертностью среди пассажиров в результате пожара из-за неотработанного горючего. Экипаж рейса </a:t>
            </a:r>
            <a:r>
              <a:rPr lang="en-US" sz="1600" dirty="0" smtClean="0"/>
              <a:t>S</a:t>
            </a:r>
            <a:r>
              <a:rPr lang="ru-RU" sz="1600" dirty="0" smtClean="0"/>
              <a:t>7-5220 «Магадан – Новосибирск» принял решение о полете на низких высотах в направлении Иркутска, в том числе над горами, что составляло около 3000 км и примерно 4,5 часа полета. Как отражено в отчетах, экипаж, осуществляя полет на ручном управлении, выполнял задачу выровнять лайнер. Также задачей в условиях обледенения, отказа автопилота и приборов было выработать горючее, так как при посадке с полными баками неуправляемый аэробус мог сгореть, воспламенившись от некорректного столкновения с землей, как случалось уже и в пассажирской, и в грузовой авиации (например, 4 ноября 2020 г. в Иркутске (Дальний восток, Российская Федерация) при посадке грузового АН-12 из Белоруссии или  в Шереметьево (Московская область, Россия) в мае 2019-го года при посадке пассажирского </a:t>
            </a:r>
            <a:r>
              <a:rPr lang="en-US" sz="1600" dirty="0" err="1" smtClean="0"/>
              <a:t>SukhoiSuperjet</a:t>
            </a:r>
            <a:r>
              <a:rPr lang="ru-RU" sz="1600" dirty="0" smtClean="0"/>
              <a:t> «Москва-Мурманск» вскоре после вылета). Имеются и опубликованы в сети Интернет переговоры членов экипажа с диспетчерами, где ключевой фразой является констатация: «Мы не можем стабилизировать самолет». Посадка в Якутске была отклонена, вероятно, из-за сильной влажности воздуха (75-80 % влажности, температура воздуха -35⁰С), в Иркутске при этом было сухо, тепло (около нуля) и ясно. Посадка в Нерюнгри (Республика Саха (Якутия), Российская Федерация) и Чите (Забайкальский край, Российская Федерация) также была отклонена КВС, так как в данных местах осуществить приземление было бы еще сложнее: города окружают сопки, кроме того, при посадке в данных зонах аэробус не выработал бы горючее, предусмотренное для полета до Новосибирска (Сибирский федеральный округ, Российская Федерация). </a:t>
            </a:r>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217055" y="0"/>
            <a:ext cx="974945" cy="11006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86" y="133769"/>
            <a:ext cx="11839113" cy="425501"/>
          </a:xfrm>
        </p:spPr>
        <p:txBody>
          <a:bodyPr/>
          <a:lstStyle/>
          <a:p>
            <a:pPr algn="ctr"/>
            <a:r>
              <a:rPr lang="ru-RU" sz="2400" b="1" dirty="0" smtClean="0"/>
              <a:t>Пример, 2021 год</a:t>
            </a:r>
            <a:endParaRPr lang="ru-RU" sz="2400" b="1" dirty="0"/>
          </a:p>
        </p:txBody>
      </p:sp>
      <p:sp>
        <p:nvSpPr>
          <p:cNvPr id="3" name="Текст 2"/>
          <p:cNvSpPr>
            <a:spLocks noGrp="1"/>
          </p:cNvSpPr>
          <p:nvPr>
            <p:ph type="body" sz="quarter" idx="13"/>
          </p:nvPr>
        </p:nvSpPr>
        <p:spPr>
          <a:xfrm>
            <a:off x="290945" y="1357745"/>
            <a:ext cx="11714853" cy="5311527"/>
          </a:xfrm>
        </p:spPr>
        <p:txBody>
          <a:bodyPr/>
          <a:lstStyle/>
          <a:p>
            <a:r>
              <a:rPr lang="ru-RU" sz="1600" dirty="0" smtClean="0"/>
              <a:t>На данный момент экипаж все еще отстранен от полетов, о биографии летчиков почти ничего неизвестно, кроме имени КВС, – Михаил Кулагин. Указанный </a:t>
            </a:r>
            <a:r>
              <a:rPr lang="ru-RU" sz="1600" dirty="0" err="1" smtClean="0"/>
              <a:t>авиаинцидент</a:t>
            </a:r>
            <a:r>
              <a:rPr lang="ru-RU" sz="1600" dirty="0" smtClean="0"/>
              <a:t> описан на данный момент только в журналистской прессе, в том числе со слов </a:t>
            </a:r>
            <a:r>
              <a:rPr lang="ru-RU" sz="1600" dirty="0" err="1" smtClean="0"/>
              <a:t>пресслужбы</a:t>
            </a:r>
            <a:r>
              <a:rPr lang="ru-RU" sz="1600" dirty="0" smtClean="0"/>
              <a:t> компании </a:t>
            </a:r>
            <a:r>
              <a:rPr lang="en-US" sz="1600" dirty="0" smtClean="0"/>
              <a:t>S</a:t>
            </a:r>
            <a:r>
              <a:rPr lang="ru-RU" sz="1600" dirty="0" smtClean="0"/>
              <a:t>7.</a:t>
            </a:r>
          </a:p>
          <a:p>
            <a:r>
              <a:rPr lang="ru-RU" sz="1600" dirty="0" smtClean="0"/>
              <a:t>Заметить некачественную обработку против обледенения пилоты в аэропорту Магадана не могли, так как  на </a:t>
            </a:r>
            <a:r>
              <a:rPr lang="en-US" sz="1600" dirty="0" smtClean="0"/>
              <a:t>Airbus</a:t>
            </a:r>
            <a:r>
              <a:rPr lang="ru-RU" sz="1600" dirty="0" smtClean="0"/>
              <a:t> 321 крыло вынесено достаточно далеко назад и из кабины его пилотам не было видно. Критическая ситуация сложилась спустя 2 минуты после взлета и продолжалась около 10–15 минут, присутствовали провалы высоты до 2 тысяч метров. После этого был взят контроль над самолетом в ручном режиме и дан отбой аварийной ситуации.</a:t>
            </a:r>
          </a:p>
          <a:p>
            <a:r>
              <a:rPr lang="ru-RU" sz="1600" dirty="0" smtClean="0"/>
              <a:t>Показательно, что рейс опаздывал по вылету из Магадана, при этом известно, что он прибыл на Колыму только накануне, 1 декабря. Данные сервиса </a:t>
            </a:r>
            <a:r>
              <a:rPr lang="ru-RU" sz="1600" dirty="0" err="1" smtClean="0"/>
              <a:t>Flightradar</a:t>
            </a:r>
            <a:r>
              <a:rPr lang="ru-RU" sz="1600" dirty="0" smtClean="0"/>
              <a:t> 24 на карте полёта показывают, что после взлёта борт сделал несколько кругов в районе аэропорта Магадана, через полчаса резко снизился с 3 тысяч до 2 400 метров, затем вновь набрал высоту, через два часа долетел до Якутска, но снижаться не стал, взяв курс на Иркутск, где приземлился в 13:16 по местному времени. Вероятно, опыт экипажа лайнера был таким, что предполагал наличие выработанных гибких навыков, а также высокой степени достоверности прогнозирования при выборе решений. Таким образом, действие сшибки в ответ на неконтролируемый стресс в указанной выше ситуации было минимальным, что позволило принять верные решения, причем на протяжении всего полета, вплоть до выбора места посадки (то есть в течение более чем 4-х часов полета с пребыванием экипажа в ситуации сильнейшего напряжения). </a:t>
            </a:r>
          </a:p>
          <a:p>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082841" y="0"/>
            <a:ext cx="1109159" cy="12521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1781" y="484909"/>
            <a:ext cx="11604017" cy="692727"/>
          </a:xfrm>
        </p:spPr>
        <p:txBody>
          <a:bodyPr/>
          <a:lstStyle/>
          <a:p>
            <a:pPr algn="ctr"/>
            <a:r>
              <a:rPr lang="ru-RU" sz="2400" b="1" dirty="0" smtClean="0"/>
              <a:t>Диспетчерские службы, примеры</a:t>
            </a:r>
            <a:endParaRPr lang="ru-RU" sz="2400" b="1" dirty="0"/>
          </a:p>
        </p:txBody>
      </p:sp>
      <p:sp>
        <p:nvSpPr>
          <p:cNvPr id="3" name="Текст 2"/>
          <p:cNvSpPr>
            <a:spLocks noGrp="1"/>
          </p:cNvSpPr>
          <p:nvPr>
            <p:ph type="body" sz="quarter" idx="13"/>
          </p:nvPr>
        </p:nvSpPr>
        <p:spPr>
          <a:xfrm>
            <a:off x="678872" y="1524000"/>
            <a:ext cx="11152909" cy="5145272"/>
          </a:xfrm>
        </p:spPr>
        <p:txBody>
          <a:bodyPr/>
          <a:lstStyle/>
          <a:p>
            <a:pPr marL="0" indent="0">
              <a:spcBef>
                <a:spcPts val="0"/>
              </a:spcBef>
            </a:pPr>
            <a:r>
              <a:rPr lang="ru-RU" sz="1700" dirty="0" smtClean="0"/>
              <a:t>Примеры успешной, даже более того – героической работы диспетчеров, способствовавших предотвращению гибели судов и потери человеческих жизней, еще более редки, при том, что широко известны и вошли в отчеты авиационных комитетов как СССР, так и различных стран мира случаи, когда именно диспетчер становился причиной авиакатастрофы. Например, столкновение над Боденским озером (расположено между Германией, Швейцарией и частично Австрией) в ночь на второе июля 2002 г. пассажирского российского Ту-154, грузового </a:t>
            </a:r>
            <a:r>
              <a:rPr lang="en-US" sz="1700" dirty="0" smtClean="0"/>
              <a:t>Boeing</a:t>
            </a:r>
            <a:r>
              <a:rPr lang="ru-RU" sz="1700" dirty="0" smtClean="0"/>
              <a:t> 757 компании </a:t>
            </a:r>
            <a:r>
              <a:rPr lang="en-US" sz="1700" dirty="0" smtClean="0"/>
              <a:t>DHL </a:t>
            </a:r>
            <a:r>
              <a:rPr lang="ru-RU" sz="1700" dirty="0" smtClean="0"/>
              <a:t>- гибель всех 71 людей на обоих бортах, в том числе 49-ти российских детей-пассажиров; столкновение под Днепродзержинском (Днепропетровская область, Украина) и гибель команды «Пахтакор»; столкновение над Киевом при подлете к аэропорту </a:t>
            </a:r>
            <a:r>
              <a:rPr lang="ru-RU" sz="1700" dirty="0" err="1" smtClean="0"/>
              <a:t>Жуляны</a:t>
            </a:r>
            <a:r>
              <a:rPr lang="ru-RU" sz="1700" dirty="0" smtClean="0"/>
              <a:t> двух самолетов Ил-14 компании «Аэрофлот» 17 августа 1957 г., в которой по причине нарушений в работе диспетчерской службы аэропорта погибли 9 квалифицированных летчиков, а оба самолета упали на жилые кварталы Киева, в том числе на здание школы, что могло существенно увеличить число человеческих жертв.</a:t>
            </a:r>
          </a:p>
          <a:p>
            <a:pPr marL="0" indent="0">
              <a:spcBef>
                <a:spcPts val="0"/>
              </a:spcBef>
            </a:pPr>
            <a:r>
              <a:rPr lang="ru-RU" sz="1700" dirty="0" smtClean="0"/>
              <a:t> Одним из примеров срабатывания гибких навыков и отсутствия сшибки является профессиональная работа 26-летнего диспетчера </a:t>
            </a:r>
            <a:r>
              <a:rPr lang="ru-RU" sz="1700" b="1" dirty="0" smtClean="0"/>
              <a:t>Алексея Сергеевича </a:t>
            </a:r>
            <a:r>
              <a:rPr lang="ru-RU" sz="1700" b="1" dirty="0" err="1" smtClean="0"/>
              <a:t>Плитина</a:t>
            </a:r>
            <a:r>
              <a:rPr lang="ru-RU" sz="1700" b="1" dirty="0" smtClean="0"/>
              <a:t> в Усинске</a:t>
            </a:r>
            <a:r>
              <a:rPr lang="ru-RU" sz="1700" dirty="0" smtClean="0"/>
              <a:t>, сумевшего посадить в течение 15 минут в самом начале смены (около 8:00 часов утра) на короткую взлетно-посадочную полосу пассажирский Боинг-737 компании «</a:t>
            </a:r>
            <a:r>
              <a:rPr lang="en-US" sz="1700" dirty="0" err="1" smtClean="0"/>
              <a:t>Utair</a:t>
            </a:r>
            <a:r>
              <a:rPr lang="ru-RU" sz="1700" dirty="0" smtClean="0"/>
              <a:t>» и 4 военных самолета Миг-31 15 ноября 2018 г.</a:t>
            </a:r>
            <a:r>
              <a:rPr lang="en-US" sz="1600" dirty="0" smtClean="0"/>
              <a:t> </a:t>
            </a:r>
            <a:endParaRPr lang="ru-RU" sz="1400" dirty="0" smtClean="0"/>
          </a:p>
          <a:p>
            <a:pPr marL="0" indent="0" algn="just">
              <a:spcBef>
                <a:spcPts val="0"/>
              </a:spcBef>
            </a:pPr>
            <a:r>
              <a:rPr lang="ru-RU" sz="1600" dirty="0" smtClean="0"/>
              <a:t>Четыре военный самолета МиГ-31 с подвесным боекомплектом двигались после взлета с аэродрома «Большое Савино» (г.Пермь, Россия) на аэродром «Советский» (г.Воркута, Россия), имея для возможной посадки как запасные также города Сыктывкар и Нарьян-Мар. При приближении к Воркуте было отмечено резкое ухудшение видимости и туман до 200 м. Ближайшие назначенные для полета аэродромы не принимали данные военные </a:t>
            </a:r>
            <a:r>
              <a:rPr lang="ru-RU" sz="1600" dirty="0" err="1" smtClean="0"/>
              <a:t>авиаборты</a:t>
            </a:r>
            <a:r>
              <a:rPr lang="ru-RU" sz="1600" dirty="0" smtClean="0"/>
              <a:t>, в связи с малым количеством топлива было принято решение о приземлении на гражданский аэродром в г. Усинске. </a:t>
            </a:r>
          </a:p>
          <a:p>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0874205" y="0"/>
            <a:ext cx="1317795" cy="14876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4073" y="415636"/>
            <a:ext cx="11631726" cy="424732"/>
          </a:xfrm>
        </p:spPr>
        <p:txBody>
          <a:bodyPr/>
          <a:lstStyle/>
          <a:p>
            <a:pPr algn="ctr"/>
            <a:r>
              <a:rPr lang="ru-RU" sz="2400" b="1" dirty="0" smtClean="0"/>
              <a:t>Диспетчерские службы, примеры</a:t>
            </a:r>
            <a:endParaRPr lang="ru-RU" sz="2400" b="1" dirty="0"/>
          </a:p>
        </p:txBody>
      </p:sp>
      <p:sp>
        <p:nvSpPr>
          <p:cNvPr id="3" name="Текст 2"/>
          <p:cNvSpPr>
            <a:spLocks noGrp="1"/>
          </p:cNvSpPr>
          <p:nvPr>
            <p:ph type="body" sz="quarter" idx="13"/>
          </p:nvPr>
        </p:nvSpPr>
        <p:spPr/>
        <p:txBody>
          <a:bodyPr/>
          <a:lstStyle/>
          <a:p>
            <a:pPr marL="0" indent="0">
              <a:spcBef>
                <a:spcPts val="0"/>
              </a:spcBef>
            </a:pPr>
            <a:r>
              <a:rPr lang="ru-RU" sz="1700" dirty="0" smtClean="0"/>
              <a:t>Однако в то же время, около 8 часов утра диспетчер аэропорта в Усинске А.С. </a:t>
            </a:r>
            <a:r>
              <a:rPr lang="ru-RU" sz="1700" dirty="0" err="1" smtClean="0"/>
              <a:t>Плитин</a:t>
            </a:r>
            <a:r>
              <a:rPr lang="ru-RU" sz="1700" dirty="0" smtClean="0"/>
              <a:t> готовил к посадке «Боинг-737» со 100 пассажирами и 5 членами экипажа на борту. При его приземлении состояние покрытой изморозью взлетно-посадочной полосы не позволило осуществить полный проезд по рулёжной дорожке и освободить полосу с помощью заезда в «карман». </a:t>
            </a:r>
          </a:p>
          <a:p>
            <a:pPr marL="0" indent="0" algn="just">
              <a:spcBef>
                <a:spcPts val="0"/>
              </a:spcBef>
            </a:pPr>
            <a:r>
              <a:rPr lang="ru-RU" sz="1700" dirty="0" smtClean="0"/>
              <a:t>В данной ситуации диспетчер отказал в запросе на посадку первому Миг-31 с полным боекомплектом на борту, однако топливо у военного борта было на исходе и рисковать, рекомендуя пилотам зайти на второй круг, было нельзя: в результате падения и взрыва боезапаса могли быть существенные человеческие жертвы в связи со специфических положением города рядом с трубопроводами, концентраторами газа и нефти). Несмотря на запрет в правилах управления воздушным движением (УВД) посадки авиатранспорта на занятую полосу, оценив все риски в течение секунд, авиадиспетчер разрешил посадку, рекомендуя при этом Боингу-737 все-таки </a:t>
            </a:r>
            <a:r>
              <a:rPr lang="ru-RU" sz="1700" dirty="0" err="1" smtClean="0"/>
              <a:t>зарулить</a:t>
            </a:r>
            <a:r>
              <a:rPr lang="ru-RU" sz="1700" dirty="0" smtClean="0"/>
              <a:t> в «карман» взлетно-посадочной полосы. </a:t>
            </a:r>
          </a:p>
          <a:p>
            <a:pPr marL="0" indent="0" algn="just">
              <a:spcBef>
                <a:spcPts val="0"/>
              </a:spcBef>
            </a:pPr>
            <a:r>
              <a:rPr lang="ru-RU" sz="1700" dirty="0" smtClean="0"/>
              <a:t>После посадки двух бортов была разрешена в силу ограниченных запасов топлива у оставшихся трех Миг – 31 их посадка на уже занятую двумя самолетами полосу. Риск имелся также в части столкновения и взрыва уже осуществивших посадку самолетов на полосе при столкновении. Ситуация была осложнена выбросом тормозных парашютов при приземлении военных самолетов, также занимавших часть полосы. </a:t>
            </a:r>
          </a:p>
          <a:p>
            <a:pPr marL="0" indent="0" algn="just">
              <a:spcBef>
                <a:spcPts val="0"/>
              </a:spcBef>
            </a:pPr>
            <a:r>
              <a:rPr lang="ru-RU" sz="1800" dirty="0" smtClean="0"/>
              <a:t>Помимо действий самого  авиадиспетчера - служащего маленького аэродрома с индивидуальным стажем профессиональной деятельности не более 3-х лет, только недавно окончившего обучение в среднем специальном учебном заведении авиатранспорта в Санкт-Петербурге, налицо было качественное выстраивание и общего командного взаимодействия летного состава всех пяти бортов и наземного штата аэродрома Усинска.</a:t>
            </a:r>
            <a:endParaRPr lang="ru-RU" sz="1700" dirty="0" smtClean="0"/>
          </a:p>
          <a:p>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241600" y="146304"/>
            <a:ext cx="950400" cy="10728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0218" y="346363"/>
            <a:ext cx="11645581" cy="424732"/>
          </a:xfrm>
        </p:spPr>
        <p:txBody>
          <a:bodyPr/>
          <a:lstStyle/>
          <a:p>
            <a:pPr algn="ctr"/>
            <a:r>
              <a:rPr lang="ru-RU" sz="2400" b="1" dirty="0" smtClean="0"/>
              <a:t>Диспетчерские службы, примеры</a:t>
            </a:r>
            <a:endParaRPr lang="ru-RU" sz="2400" b="1" dirty="0"/>
          </a:p>
        </p:txBody>
      </p:sp>
      <p:sp>
        <p:nvSpPr>
          <p:cNvPr id="3" name="Текст 2"/>
          <p:cNvSpPr>
            <a:spLocks noGrp="1"/>
          </p:cNvSpPr>
          <p:nvPr>
            <p:ph type="body" sz="quarter" idx="13"/>
          </p:nvPr>
        </p:nvSpPr>
        <p:spPr/>
        <p:txBody>
          <a:bodyPr/>
          <a:lstStyle/>
          <a:p>
            <a:pPr algn="just"/>
            <a:r>
              <a:rPr lang="ru-RU" sz="1700" dirty="0" smtClean="0"/>
              <a:t>В данной ситуации условием эффективности и существования у молодого специалиста гибких навыков для успешного руководства процессом настолько сложной посадки был тот факт, что диспетчер вырос на аэродроме: авиационным техником был его дед, отец был диспетчером, старший брат также уже стал диспетчером, когда </a:t>
            </a:r>
            <a:r>
              <a:rPr lang="ru-RU" sz="1700" dirty="0" err="1" smtClean="0"/>
              <a:t>А.С.Плитин</a:t>
            </a:r>
            <a:r>
              <a:rPr lang="ru-RU" sz="1700" dirty="0" smtClean="0"/>
              <a:t> в 2015-м году, за три года до инцидента, только оканчивал Авиационно-транспортный колледж гражданской авиации в Санкт-Петербурге).</a:t>
            </a:r>
          </a:p>
          <a:p>
            <a:pPr algn="just"/>
            <a:r>
              <a:rPr lang="ru-RU" sz="1700" dirty="0" smtClean="0"/>
              <a:t>Большую роль своему успеху в нештатной ситуации А.С. </a:t>
            </a:r>
            <a:r>
              <a:rPr lang="ru-RU" sz="1700" dirty="0" err="1" smtClean="0"/>
              <a:t>Плитин</a:t>
            </a:r>
            <a:r>
              <a:rPr lang="ru-RU" sz="1700" dirty="0" smtClean="0"/>
              <a:t> отводил самостоятельным занятиям на тренажерах во внерабочее время. На основе описанной выше ситуации для диспетчеров также разработали тренировочную программу с подобными вводными данными. </a:t>
            </a:r>
          </a:p>
          <a:p>
            <a:pPr algn="just"/>
            <a:endParaRPr lang="ru-RU" sz="1700" dirty="0" smtClean="0"/>
          </a:p>
          <a:p>
            <a:pPr algn="just"/>
            <a:r>
              <a:rPr lang="ru-RU" sz="1700" b="1" dirty="0" smtClean="0">
                <a:solidFill>
                  <a:srgbClr val="C00000"/>
                </a:solidFill>
              </a:rPr>
              <a:t>В качестве примера фатальных последствий неконтролируемого стресса </a:t>
            </a:r>
            <a:r>
              <a:rPr lang="ru-RU" sz="1700" dirty="0" smtClean="0"/>
              <a:t>можно привести </a:t>
            </a:r>
            <a:r>
              <a:rPr lang="ru-RU" sz="1700" dirty="0" err="1" smtClean="0"/>
              <a:t>авиаинцидент</a:t>
            </a:r>
            <a:r>
              <a:rPr lang="ru-RU" sz="1700" dirty="0" smtClean="0"/>
              <a:t>, закончившийся катастрофой, при посадке «Боинга 737» в Казани 17 ноября 2013 г. с сыном президента Татарстана </a:t>
            </a:r>
            <a:r>
              <a:rPr lang="ru-RU" sz="1700" dirty="0" err="1" smtClean="0"/>
              <a:t>Иреком</a:t>
            </a:r>
            <a:r>
              <a:rPr lang="ru-RU" sz="1700" dirty="0" smtClean="0"/>
              <a:t> </a:t>
            </a:r>
            <a:r>
              <a:rPr lang="ru-RU" sz="1700" dirty="0" err="1" smtClean="0"/>
              <a:t>Миннихановым</a:t>
            </a:r>
            <a:r>
              <a:rPr lang="ru-RU" sz="1700" dirty="0" smtClean="0"/>
              <a:t> в качества пассажира на борту, когда в силу кадрового голода авиакомпании в одной кабине самолета оказались получившие уже в зрелом возрасте летную подготовку и допуск к полетам, в том числе по здоровью, КВС  – переученный бывший штурман, и  второй пилот – переученный  </a:t>
            </a:r>
            <a:r>
              <a:rPr lang="ru-RU" sz="1700" dirty="0" err="1" smtClean="0"/>
              <a:t>борт-инженер</a:t>
            </a:r>
            <a:r>
              <a:rPr lang="ru-RU" sz="1700" dirty="0" smtClean="0"/>
              <a:t>, при этом оба оказались в одном экипаже, которому была доверена высокая миссия доставить в Казань несколько высших лиц региональных органов власти и членов их семей. </a:t>
            </a:r>
          </a:p>
          <a:p>
            <a:endParaRPr lang="ru-RU"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042073" y="0"/>
            <a:ext cx="1149927" cy="12981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86" y="133769"/>
            <a:ext cx="11839113" cy="425501"/>
          </a:xfrm>
        </p:spPr>
        <p:txBody>
          <a:bodyPr/>
          <a:lstStyle/>
          <a:p>
            <a:pPr algn="ctr"/>
            <a:r>
              <a:rPr lang="ru-RU" sz="2400" b="1" dirty="0" smtClean="0"/>
              <a:t>Выводы и предложения</a:t>
            </a:r>
            <a:endParaRPr lang="ru-RU" sz="2400" b="1" dirty="0"/>
          </a:p>
        </p:txBody>
      </p:sp>
      <p:sp>
        <p:nvSpPr>
          <p:cNvPr id="3" name="Текст 2"/>
          <p:cNvSpPr>
            <a:spLocks noGrp="1"/>
          </p:cNvSpPr>
          <p:nvPr>
            <p:ph type="body" sz="quarter" idx="13"/>
          </p:nvPr>
        </p:nvSpPr>
        <p:spPr>
          <a:xfrm>
            <a:off x="221672" y="1136073"/>
            <a:ext cx="11804073" cy="5533200"/>
          </a:xfrm>
        </p:spPr>
        <p:txBody>
          <a:bodyPr/>
          <a:lstStyle/>
          <a:p>
            <a:r>
              <a:rPr lang="ru-RU" sz="1600" dirty="0" smtClean="0"/>
              <a:t>Нами было на примерах подтверждено, что, несмотря на действие механизма сшибки и возникновения сильного снижения реакций в момент неконтролируемого стресса, в истории авиации имеются примеры поведения членов экипажа и диспетчерских служб, когда в силу дополнительных уникальных условий формирования профессиональных компетенций специалиста негативный эффект неконтролируемого стресса при нештатной ситуации оказывается купированным и принятые в сжатые сроки рискованные, казалось бы, решения оказываются верными. Основной вывод исследования: при подготовке будущих специалистов к работе в коллективе, созданном для обеспечения безаварийного </a:t>
            </a:r>
            <a:r>
              <a:rPr lang="ru-RU" sz="1600" dirty="0" err="1" smtClean="0"/>
              <a:t>авиадвижения</a:t>
            </a:r>
            <a:r>
              <a:rPr lang="ru-RU" sz="1600" dirty="0" smtClean="0"/>
              <a:t> необходимо специальное обучение по преодолению естественных физиологических реакций нервной системы в ответ на неконтролируемый стресс, а также обучение работе в коллективе по принципам рационального управления возможностями коллектива. Данного результата можно достичь либо если участник коллектива имеет  давние и прочно закрепленные наработанные навыки и ультрамгновенную реакцию, выработанные в силу уникальных условий его профессионального формирования, либо если имеется навык </a:t>
            </a:r>
            <a:r>
              <a:rPr lang="ru-RU" sz="1600" dirty="0" err="1" smtClean="0"/>
              <a:t>деавтоматизации</a:t>
            </a:r>
            <a:r>
              <a:rPr lang="ru-RU" sz="1600" dirty="0" smtClean="0"/>
              <a:t> реакций в момент стресса. </a:t>
            </a:r>
          </a:p>
          <a:p>
            <a:pPr algn="ctr"/>
            <a:r>
              <a:rPr lang="ru-RU" sz="1800" b="1" dirty="0" smtClean="0"/>
              <a:t>Мы вносим следующее предложение по решению вышеуказанной проблемы:</a:t>
            </a:r>
          </a:p>
          <a:p>
            <a:r>
              <a:rPr lang="ru-RU" sz="1600" dirty="0" smtClean="0"/>
              <a:t>1.	Следует особенно глубоко изучать профессиональный опыт лиц в сфере транспортной безопасности, имеющих сформированные гибкие навыки (</a:t>
            </a:r>
            <a:r>
              <a:rPr lang="en-US" sz="1600" dirty="0" smtClean="0"/>
              <a:t>soft skills</a:t>
            </a:r>
            <a:r>
              <a:rPr lang="ru-RU" sz="1600" dirty="0" smtClean="0"/>
              <a:t>), которые на практике помогали избежать критического завершения нештатных ситуаций. Опыт данных лиц должен активно использовать в обучении – в том числе педагогический опыт самих специалистов как преподавателей, передающих свое представление о методах разрешения критических угрожающих жизни ситуаций, в ходе реализации программ высшего и среднего профессионального образования, а также программ повышения квалификации и профессиональной переподготовки.</a:t>
            </a:r>
          </a:p>
          <a:p>
            <a:r>
              <a:rPr lang="ru-RU" sz="1600" dirty="0" smtClean="0"/>
              <a:t>2.	Необходимо активное внедрение и закрепление в образовательных программах методик управления возможностями коллектива (</a:t>
            </a:r>
            <a:r>
              <a:rPr lang="en-US" sz="1600" dirty="0" smtClean="0"/>
              <a:t>Crew resource management</a:t>
            </a:r>
            <a:r>
              <a:rPr lang="ru-RU" sz="1600" dirty="0" smtClean="0"/>
              <a:t>), в данный момент в России используемых только в корпоративной подготовке работников транспорта (например, ПАО «Аэрофлот»).  </a:t>
            </a:r>
          </a:p>
          <a:p>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18873" y="0"/>
            <a:ext cx="1073127" cy="12114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848" y="2487168"/>
            <a:ext cx="7213923" cy="646331"/>
          </a:xfrm>
          <a:prstGeom prst="rect">
            <a:avLst/>
          </a:prstGeom>
          <a:noFill/>
        </p:spPr>
        <p:txBody>
          <a:bodyPr wrap="square" rtlCol="0">
            <a:spAutoFit/>
          </a:bodyPr>
          <a:lstStyle/>
          <a:p>
            <a:r>
              <a:rPr lang="ru-RU" sz="3600" dirty="0" smtClean="0">
                <a:solidFill>
                  <a:srgbClr val="002060"/>
                </a:solidFill>
                <a:latin typeface="Times New Roman" pitchFamily="18" charset="0"/>
                <a:cs typeface="Times New Roman" pitchFamily="18" charset="0"/>
              </a:rPr>
              <a:t>СПАСИБО ЗА ВНИМАНИЕ!</a:t>
            </a:r>
            <a:endParaRPr lang="ru-RU" sz="3600" dirty="0">
              <a:solidFill>
                <a:srgbClr val="002060"/>
              </a:solidFill>
              <a:latin typeface="Times New Roman" pitchFamily="18" charset="0"/>
              <a:cs typeface="Times New Roman" pitchFamily="18" charset="0"/>
            </a:endParaRPr>
          </a:p>
        </p:txBody>
      </p:sp>
      <p:sp>
        <p:nvSpPr>
          <p:cNvPr id="3" name="Прямоугольник 2"/>
          <p:cNvSpPr/>
          <p:nvPr/>
        </p:nvSpPr>
        <p:spPr>
          <a:xfrm>
            <a:off x="1490472" y="4837176"/>
            <a:ext cx="3008376" cy="923330"/>
          </a:xfrm>
          <a:prstGeom prst="rect">
            <a:avLst/>
          </a:prstGeom>
          <a:solidFill>
            <a:schemeClr val="bg1"/>
          </a:solidFill>
        </p:spPr>
        <p:txBody>
          <a:bodyPr wrap="square">
            <a:spAutoFit/>
          </a:bodyPr>
          <a:lstStyle/>
          <a:p>
            <a:pPr>
              <a:buNone/>
            </a:pPr>
            <a:r>
              <a:rPr lang="ru-RU" b="1" dirty="0" smtClean="0">
                <a:solidFill>
                  <a:srgbClr val="002060"/>
                </a:solidFill>
                <a:latin typeface="Times New Roman" panose="02020603050405020304" pitchFamily="18" charset="0"/>
                <a:cs typeface="Times New Roman" panose="02020603050405020304" pitchFamily="18" charset="0"/>
              </a:rPr>
              <a:t>Контакты</a:t>
            </a:r>
          </a:p>
          <a:p>
            <a:pPr>
              <a:buNone/>
            </a:pPr>
            <a:r>
              <a:rPr lang="ru-RU" b="1" dirty="0" smtClean="0">
                <a:solidFill>
                  <a:srgbClr val="002060"/>
                </a:solidFill>
                <a:latin typeface="Times New Roman" panose="02020603050405020304" pitchFamily="18" charset="0"/>
                <a:cs typeface="Times New Roman" panose="02020603050405020304" pitchFamily="18" charset="0"/>
              </a:rPr>
              <a:t>Телефон </a:t>
            </a:r>
            <a:r>
              <a:rPr lang="en-US" b="1" dirty="0" smtClean="0">
                <a:solidFill>
                  <a:srgbClr val="002060"/>
                </a:solidFill>
                <a:latin typeface="Times New Roman" panose="02020603050405020304" pitchFamily="18" charset="0"/>
                <a:cs typeface="Times New Roman" panose="02020603050405020304" pitchFamily="18" charset="0"/>
                <a:sym typeface="Arial"/>
              </a:rPr>
              <a:t>+7(</a:t>
            </a:r>
            <a:r>
              <a:rPr lang="ru-RU" b="1" dirty="0" smtClean="0">
                <a:solidFill>
                  <a:srgbClr val="002060"/>
                </a:solidFill>
                <a:latin typeface="Times New Roman" panose="02020603050405020304" pitchFamily="18" charset="0"/>
                <a:cs typeface="Times New Roman" panose="02020603050405020304" pitchFamily="18" charset="0"/>
                <a:sym typeface="Arial"/>
              </a:rPr>
              <a:t>915)4048277</a:t>
            </a:r>
          </a:p>
          <a:p>
            <a:pPr>
              <a:buNone/>
            </a:pPr>
            <a:r>
              <a:rPr lang="en-US" b="1" dirty="0" smtClean="0">
                <a:solidFill>
                  <a:srgbClr val="002060"/>
                </a:solidFill>
                <a:latin typeface="Times New Roman" panose="02020603050405020304" pitchFamily="18" charset="0"/>
                <a:cs typeface="Times New Roman" panose="02020603050405020304" pitchFamily="18" charset="0"/>
              </a:rPr>
              <a:t>E</a:t>
            </a:r>
            <a:r>
              <a:rPr lang="ru-RU" b="1" dirty="0" smtClean="0">
                <a:solidFill>
                  <a:srgbClr val="002060"/>
                </a:solidFill>
                <a:latin typeface="Times New Roman" panose="02020603050405020304" pitchFamily="18" charset="0"/>
                <a:cs typeface="Times New Roman" panose="02020603050405020304" pitchFamily="18" charset="0"/>
              </a:rPr>
              <a:t>-</a:t>
            </a:r>
            <a:r>
              <a:rPr lang="en-US" b="1" dirty="0" smtClean="0">
                <a:solidFill>
                  <a:srgbClr val="002060"/>
                </a:solidFill>
                <a:latin typeface="Times New Roman" panose="02020603050405020304" pitchFamily="18" charset="0"/>
                <a:cs typeface="Times New Roman" panose="02020603050405020304" pitchFamily="18" charset="0"/>
              </a:rPr>
              <a:t>mail</a:t>
            </a:r>
            <a:r>
              <a:rPr lang="ru-RU" b="1" dirty="0" smtClean="0">
                <a:solidFill>
                  <a:srgbClr val="002060"/>
                </a:solidFill>
                <a:latin typeface="Times New Roman" panose="02020603050405020304" pitchFamily="18" charset="0"/>
                <a:cs typeface="Times New Roman" panose="02020603050405020304" pitchFamily="18" charset="0"/>
              </a:rPr>
              <a:t>: </a:t>
            </a:r>
            <a:r>
              <a:rPr lang="en-US" b="1" dirty="0" smtClean="0">
                <a:solidFill>
                  <a:srgbClr val="002060"/>
                </a:solidFill>
                <a:latin typeface="Times New Roman" panose="02020603050405020304" pitchFamily="18" charset="0"/>
                <a:cs typeface="Times New Roman" panose="02020603050405020304" pitchFamily="18" charset="0"/>
                <a:sym typeface="Arial"/>
                <a:hlinkClick r:id="rId2">
                  <a:extLst>
                    <a:ext uri="{A12FA001-AC4F-418D-AE19-62706E023703}">
                      <ahyp:hlinkClr xmlns:lc="http://schemas.openxmlformats.org/drawingml/2006/lockedCanvas" xmlns="" xmlns:ahyp="http://schemas.microsoft.com/office/drawing/2018/hyperlinkcolor" val="tx"/>
                    </a:ext>
                  </a:extLst>
                </a:hlinkClick>
              </a:rPr>
              <a:t>nvkuzina@mail.ru</a:t>
            </a:r>
            <a:endParaRPr lang="en-US" b="1" dirty="0">
              <a:solidFill>
                <a:srgbClr val="002060"/>
              </a:solidFill>
              <a:latin typeface="Times New Roman" panose="02020603050405020304" pitchFamily="18" charset="0"/>
              <a:cs typeface="Times New Roman" panose="02020603050405020304" pitchFamily="18" charset="0"/>
              <a:sym typeface="Arial"/>
            </a:endParaRPr>
          </a:p>
        </p:txBody>
      </p:sp>
      <p:sp>
        <p:nvSpPr>
          <p:cNvPr id="4" name="Прямоугольник 3"/>
          <p:cNvSpPr/>
          <p:nvPr/>
        </p:nvSpPr>
        <p:spPr>
          <a:xfrm>
            <a:off x="2139696" y="448056"/>
            <a:ext cx="8083296" cy="923330"/>
          </a:xfrm>
          <a:prstGeom prst="rect">
            <a:avLst/>
          </a:prstGeom>
          <a:solidFill>
            <a:srgbClr val="00B050"/>
          </a:solidFill>
        </p:spPr>
        <p:txBody>
          <a:bodyPr wrap="square">
            <a:spAutoFit/>
          </a:bodyPr>
          <a:lstStyle/>
          <a:p>
            <a:pPr algn="just"/>
            <a:r>
              <a:rPr lang="ru-RU" b="1" smtClean="0">
                <a:solidFill>
                  <a:srgbClr val="000066"/>
                </a:solidFill>
                <a:latin typeface="Times New Roman" panose="02020603050405020304" pitchFamily="18" charset="0"/>
                <a:cs typeface="Times New Roman" panose="02020603050405020304" pitchFamily="18" charset="0"/>
              </a:rPr>
              <a:t>Исследование </a:t>
            </a:r>
            <a:r>
              <a:rPr lang="ru-RU" b="1" smtClean="0">
                <a:solidFill>
                  <a:srgbClr val="000066"/>
                </a:solidFill>
                <a:latin typeface="Times New Roman" panose="02020603050405020304" pitchFamily="18" charset="0"/>
                <a:cs typeface="Times New Roman" panose="02020603050405020304" pitchFamily="18" charset="0"/>
              </a:rPr>
              <a:t>проводилось </a:t>
            </a:r>
            <a:r>
              <a:rPr lang="ru-RU" b="1" dirty="0" smtClean="0">
                <a:solidFill>
                  <a:srgbClr val="000066"/>
                </a:solidFill>
                <a:latin typeface="Times New Roman" panose="02020603050405020304" pitchFamily="18" charset="0"/>
                <a:cs typeface="Times New Roman" panose="02020603050405020304" pitchFamily="18" charset="0"/>
              </a:rPr>
              <a:t>в рамках Государственного задания Центра исследования проблем безопасности РАН на 2021 год и на плановый период 2022 и 2023 годы  (НИР 0006-2021-0005).</a:t>
            </a:r>
            <a:endParaRPr lang="ru-RU"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903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B8FB7C-BF0C-493F-BA3A-E2D9DBB1DF13}"/>
              </a:ext>
            </a:extLst>
          </p:cNvPr>
          <p:cNvSpPr>
            <a:spLocks noGrp="1"/>
          </p:cNvSpPr>
          <p:nvPr>
            <p:ph type="ctrTitle"/>
          </p:nvPr>
        </p:nvSpPr>
        <p:spPr>
          <a:xfrm>
            <a:off x="210312" y="374903"/>
            <a:ext cx="11795487" cy="425501"/>
          </a:xfrm>
        </p:spPr>
        <p:txBody>
          <a:bodyPr/>
          <a:lstStyle/>
          <a:p>
            <a:pPr algn="ctr"/>
            <a:r>
              <a:rPr lang="ru-RU" sz="2400" b="1" dirty="0" smtClean="0"/>
              <a:t>Актуальность исследования</a:t>
            </a:r>
            <a:endParaRPr lang="ru-RU" sz="2400" b="1" dirty="0"/>
          </a:p>
        </p:txBody>
      </p:sp>
      <p:sp>
        <p:nvSpPr>
          <p:cNvPr id="3" name="Текст 2">
            <a:extLst>
              <a:ext uri="{FF2B5EF4-FFF2-40B4-BE49-F238E27FC236}">
                <a16:creationId xmlns:a16="http://schemas.microsoft.com/office/drawing/2014/main" xmlns="" id="{A37C7DD6-7159-42E5-AD93-7B3227DC5AE1}"/>
              </a:ext>
            </a:extLst>
          </p:cNvPr>
          <p:cNvSpPr>
            <a:spLocks noGrp="1"/>
          </p:cNvSpPr>
          <p:nvPr>
            <p:ph type="body" sz="quarter" idx="13"/>
          </p:nvPr>
        </p:nvSpPr>
        <p:spPr>
          <a:xfrm>
            <a:off x="166686" y="1579418"/>
            <a:ext cx="11457278" cy="5089854"/>
          </a:xfrm>
        </p:spPr>
        <p:txBody>
          <a:bodyPr/>
          <a:lstStyle/>
          <a:p>
            <a:pPr algn="just"/>
            <a:r>
              <a:rPr lang="ru-RU" sz="2000" dirty="0" smtClean="0"/>
              <a:t>В настоящее время в профессиональном образовании, предусматривающем частое участие специалиста в ситуациях, имеющих выраженную угрозу жизни (например, в Минздраве России – в медицинском образовании), к сожалению, констатируется недостаточная эффективность обучения с помощью формирования устойчивых навыков при реализации стандартных процедур, описанных в специальных </a:t>
            </a:r>
            <a:r>
              <a:rPr lang="ru-RU" sz="2000" dirty="0" err="1" smtClean="0"/>
              <a:t>чек-листах</a:t>
            </a:r>
            <a:r>
              <a:rPr lang="ru-RU" sz="2000" dirty="0" smtClean="0"/>
              <a:t>. </a:t>
            </a:r>
          </a:p>
          <a:p>
            <a:pPr algn="just"/>
            <a:r>
              <a:rPr lang="ru-RU" sz="2000" dirty="0" smtClean="0"/>
              <a:t>Данный тип образования и допуска в специальность (в медицине – аккредитации специалиста) был построен на образцах образования, сложившихся в авиационной отрасли. </a:t>
            </a:r>
          </a:p>
          <a:p>
            <a:pPr algn="just"/>
            <a:r>
              <a:rPr lang="ru-RU" sz="2000" dirty="0" smtClean="0"/>
              <a:t>А именно —</a:t>
            </a:r>
            <a:r>
              <a:rPr lang="en-US" sz="2000" dirty="0" smtClean="0"/>
              <a:t> </a:t>
            </a:r>
            <a:r>
              <a:rPr lang="ru-RU" sz="2000" dirty="0" smtClean="0"/>
              <a:t>на формировании автоматизированных </a:t>
            </a:r>
            <a:r>
              <a:rPr lang="ru-RU" sz="2000" dirty="0" err="1" smtClean="0"/>
              <a:t>ультра-мгновенных</a:t>
            </a:r>
            <a:r>
              <a:rPr lang="ru-RU" sz="2000" dirty="0" smtClean="0"/>
              <a:t> стандартных</a:t>
            </a:r>
            <a:r>
              <a:rPr lang="en-US" sz="2000" dirty="0" smtClean="0"/>
              <a:t> </a:t>
            </a:r>
            <a:r>
              <a:rPr lang="ru-RU" sz="2000" dirty="0" smtClean="0"/>
              <a:t> реакции в сложных, но типичных ситуациях, для выполнения профессиональных действий —</a:t>
            </a:r>
            <a:r>
              <a:rPr lang="en-US" sz="2000" dirty="0" smtClean="0"/>
              <a:t> </a:t>
            </a:r>
            <a:r>
              <a:rPr lang="ru-RU" sz="2000" dirty="0" smtClean="0"/>
              <a:t>путем автоматизации и унификации действий, выполняемых по </a:t>
            </a:r>
            <a:r>
              <a:rPr lang="ru-RU" sz="2000" dirty="0" err="1" smtClean="0"/>
              <a:t>чек-листам</a:t>
            </a:r>
            <a:r>
              <a:rPr lang="ru-RU" sz="2000" dirty="0" smtClean="0"/>
              <a:t>. В настоящее время, например, Минздрав России признал, что после реформы медицинского образования компетенции врачей, обученных по данной методике, не повысились, что потребовало возвращения прежней системы образования и разработки новой системы квалификационных требований. </a:t>
            </a:r>
            <a:endParaRPr lang="ru-RU" sz="20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09960" y="155448"/>
            <a:ext cx="935736" cy="1056342"/>
          </a:xfrm>
          <a:prstGeom prst="rect">
            <a:avLst/>
          </a:prstGeom>
        </p:spPr>
      </p:pic>
    </p:spTree>
    <p:extLst>
      <p:ext uri="{BB962C8B-B14F-4D97-AF65-F5344CB8AC3E}">
        <p14:creationId xmlns:p14="http://schemas.microsoft.com/office/powerpoint/2010/main" xmlns="" val="395896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B8FB7C-BF0C-493F-BA3A-E2D9DBB1DF13}"/>
              </a:ext>
            </a:extLst>
          </p:cNvPr>
          <p:cNvSpPr>
            <a:spLocks noGrp="1"/>
          </p:cNvSpPr>
          <p:nvPr>
            <p:ph type="ctrTitle"/>
          </p:nvPr>
        </p:nvSpPr>
        <p:spPr>
          <a:xfrm>
            <a:off x="210312" y="374903"/>
            <a:ext cx="11795487" cy="425501"/>
          </a:xfrm>
        </p:spPr>
        <p:txBody>
          <a:bodyPr/>
          <a:lstStyle/>
          <a:p>
            <a:pPr algn="ctr"/>
            <a:r>
              <a:rPr lang="ru-RU" sz="2400" b="1" dirty="0" smtClean="0"/>
              <a:t>Актуальность исследования</a:t>
            </a:r>
            <a:endParaRPr lang="ru-RU" sz="2400" b="1" dirty="0"/>
          </a:p>
        </p:txBody>
      </p:sp>
      <p:sp>
        <p:nvSpPr>
          <p:cNvPr id="3" name="Текст 2">
            <a:extLst>
              <a:ext uri="{FF2B5EF4-FFF2-40B4-BE49-F238E27FC236}">
                <a16:creationId xmlns:a16="http://schemas.microsoft.com/office/drawing/2014/main" xmlns="" id="{A37C7DD6-7159-42E5-AD93-7B3227DC5AE1}"/>
              </a:ext>
            </a:extLst>
          </p:cNvPr>
          <p:cNvSpPr>
            <a:spLocks noGrp="1"/>
          </p:cNvSpPr>
          <p:nvPr>
            <p:ph type="body" sz="quarter" idx="13"/>
          </p:nvPr>
        </p:nvSpPr>
        <p:spPr>
          <a:xfrm>
            <a:off x="166686" y="1662545"/>
            <a:ext cx="11568114" cy="5006727"/>
          </a:xfrm>
        </p:spPr>
        <p:txBody>
          <a:bodyPr/>
          <a:lstStyle/>
          <a:p>
            <a:pPr algn="just"/>
            <a:r>
              <a:rPr lang="ru-RU" sz="2000" dirty="0" smtClean="0"/>
              <a:t>В подготовке специалистов в сфере транспорта данные изменения начали происходить с 1980-х годов, вначале за рубежом. Главным ориентиром новой модели обучения стала методика управления возможностями коллектива (</a:t>
            </a:r>
            <a:r>
              <a:rPr lang="en-US" sz="2000" dirty="0" smtClean="0"/>
              <a:t>CRM </a:t>
            </a:r>
            <a:r>
              <a:rPr lang="ru-RU" sz="2000" dirty="0" smtClean="0"/>
              <a:t>- </a:t>
            </a:r>
            <a:r>
              <a:rPr lang="en-US" sz="2000" dirty="0" smtClean="0"/>
              <a:t>Crew resource management</a:t>
            </a:r>
            <a:r>
              <a:rPr lang="ru-RU" sz="2000" b="1" dirty="0" smtClean="0"/>
              <a:t>) </a:t>
            </a:r>
            <a:r>
              <a:rPr lang="ru-RU" sz="2000" dirty="0" smtClean="0"/>
              <a:t>и </a:t>
            </a:r>
            <a:r>
              <a:rPr lang="en-US" sz="2000" dirty="0" smtClean="0"/>
              <a:t>soft skills </a:t>
            </a:r>
            <a:r>
              <a:rPr lang="ru-RU" sz="2000" dirty="0" smtClean="0"/>
              <a:t>транспортном обучении с начала 21 века</a:t>
            </a:r>
            <a:r>
              <a:rPr lang="en-US" sz="2000" dirty="0" smtClean="0"/>
              <a:t> </a:t>
            </a:r>
            <a:r>
              <a:rPr lang="ru-RU" sz="2000" dirty="0" smtClean="0"/>
              <a:t>уже отходят от собственно обучения —</a:t>
            </a:r>
            <a:r>
              <a:rPr lang="en-US" sz="2000" dirty="0" smtClean="0"/>
              <a:t> </a:t>
            </a:r>
            <a:r>
              <a:rPr lang="ru-RU" sz="2000" dirty="0" smtClean="0"/>
              <a:t>привития —</a:t>
            </a:r>
            <a:r>
              <a:rPr lang="en-US" sz="2000" dirty="0" smtClean="0"/>
              <a:t> </a:t>
            </a:r>
            <a:r>
              <a:rPr lang="ru-RU" sz="2000" dirty="0" smtClean="0"/>
              <a:t>навыков реакций на сложные ситуации по </a:t>
            </a:r>
            <a:r>
              <a:rPr lang="ru-RU" sz="2000" dirty="0" err="1" smtClean="0"/>
              <a:t>чек-листам</a:t>
            </a:r>
            <a:r>
              <a:rPr lang="ru-RU" sz="2000" dirty="0" smtClean="0"/>
              <a:t> (стандартным операционным процедурам), а переходят к методике</a:t>
            </a:r>
            <a:r>
              <a:rPr lang="en-US" sz="2000" dirty="0" smtClean="0"/>
              <a:t> </a:t>
            </a:r>
            <a:r>
              <a:rPr lang="ru-RU" sz="2000" dirty="0" smtClean="0"/>
              <a:t>управления возможностями коллектива (</a:t>
            </a:r>
            <a:r>
              <a:rPr lang="en-US" sz="2000" dirty="0" smtClean="0"/>
              <a:t>CRM</a:t>
            </a:r>
            <a:r>
              <a:rPr lang="ru-RU" sz="2000" dirty="0" smtClean="0"/>
              <a:t>) и </a:t>
            </a:r>
            <a:r>
              <a:rPr lang="en-US" sz="2000" dirty="0" smtClean="0"/>
              <a:t>soft skills</a:t>
            </a:r>
            <a:r>
              <a:rPr lang="ru-RU" sz="2000" dirty="0" smtClean="0"/>
              <a:t>. Нами были проанализировала согласно данным МАК и ИКАО, а также профессиональной прессы, случаи выживания в </a:t>
            </a:r>
            <a:r>
              <a:rPr lang="ru-RU" sz="2000" dirty="0" err="1" smtClean="0"/>
              <a:t>авиаинцидентах</a:t>
            </a:r>
            <a:r>
              <a:rPr lang="ru-RU" sz="2000" dirty="0" smtClean="0"/>
              <a:t> как в зарубежной практике, так и в СССР, Российской Федерации, когда спасительными оказывались внедренные методы </a:t>
            </a:r>
            <a:r>
              <a:rPr lang="en-US" sz="2000" dirty="0" smtClean="0"/>
              <a:t>Crew resource management</a:t>
            </a:r>
            <a:r>
              <a:rPr lang="ru-RU" sz="2000" dirty="0" smtClean="0"/>
              <a:t> и имеющиеся у членов коллектива </a:t>
            </a:r>
            <a:r>
              <a:rPr lang="en-US" sz="2000" dirty="0" smtClean="0"/>
              <a:t>soft skills</a:t>
            </a:r>
            <a:r>
              <a:rPr lang="ru-RU" sz="2000" dirty="0" smtClean="0"/>
              <a:t>. (Начало внедрения методики в работе авиакомпании </a:t>
            </a:r>
            <a:r>
              <a:rPr lang="en-US" sz="2000" dirty="0" smtClean="0"/>
              <a:t>United Airlines -1981 </a:t>
            </a:r>
            <a:r>
              <a:rPr lang="ru-RU" sz="2000" dirty="0" smtClean="0"/>
              <a:t>г</a:t>
            </a:r>
            <a:r>
              <a:rPr lang="en-US" sz="2000" dirty="0" smtClean="0"/>
              <a:t>.</a:t>
            </a:r>
            <a:r>
              <a:rPr lang="ru-RU" sz="2000" smtClean="0"/>
              <a:t>). </a:t>
            </a:r>
            <a:endParaRPr lang="ru-RU" sz="2000" dirty="0" smtClean="0"/>
          </a:p>
          <a:p>
            <a:pPr algn="just"/>
            <a:r>
              <a:rPr lang="ru-RU" sz="2000" dirty="0" smtClean="0"/>
              <a:t>Были выделены  особые качества и способности, необходимые  у работников транспорта (экипажа или диспетчерских служб) для того, чтобы  правильно отреагировать на ситуации неконтролируемого стресса, когда никакое действие по </a:t>
            </a:r>
            <a:r>
              <a:rPr lang="ru-RU" sz="2000" dirty="0" err="1" smtClean="0"/>
              <a:t>чек-листам</a:t>
            </a:r>
            <a:r>
              <a:rPr lang="ru-RU" sz="2000" dirty="0" smtClean="0"/>
              <a:t> не гарантирует спасение.</a:t>
            </a:r>
            <a:r>
              <a:rPr lang="en-US" sz="2000" dirty="0" smtClean="0"/>
              <a:t>  </a:t>
            </a:r>
            <a:endParaRPr lang="ru-RU" sz="2000" dirty="0" smtClean="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09960" y="155448"/>
            <a:ext cx="935736" cy="1056342"/>
          </a:xfrm>
          <a:prstGeom prst="rect">
            <a:avLst/>
          </a:prstGeom>
        </p:spPr>
      </p:pic>
    </p:spTree>
    <p:extLst>
      <p:ext uri="{BB962C8B-B14F-4D97-AF65-F5344CB8AC3E}">
        <p14:creationId xmlns:p14="http://schemas.microsoft.com/office/powerpoint/2010/main" xmlns="" val="395896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B8FB7C-BF0C-493F-BA3A-E2D9DBB1DF13}"/>
              </a:ext>
            </a:extLst>
          </p:cNvPr>
          <p:cNvSpPr>
            <a:spLocks noGrp="1"/>
          </p:cNvSpPr>
          <p:nvPr>
            <p:ph type="ctrTitle"/>
          </p:nvPr>
        </p:nvSpPr>
        <p:spPr>
          <a:xfrm>
            <a:off x="210312" y="374903"/>
            <a:ext cx="11795487" cy="425501"/>
          </a:xfrm>
        </p:spPr>
        <p:txBody>
          <a:bodyPr/>
          <a:lstStyle/>
          <a:p>
            <a:pPr algn="ctr"/>
            <a:r>
              <a:rPr lang="ru-RU" sz="2400" b="1" dirty="0" smtClean="0"/>
              <a:t>Актуальность исследования</a:t>
            </a:r>
            <a:endParaRPr lang="ru-RU" sz="2400" b="1" dirty="0"/>
          </a:p>
        </p:txBody>
      </p:sp>
      <p:sp>
        <p:nvSpPr>
          <p:cNvPr id="3" name="Текст 2">
            <a:extLst>
              <a:ext uri="{FF2B5EF4-FFF2-40B4-BE49-F238E27FC236}">
                <a16:creationId xmlns:a16="http://schemas.microsoft.com/office/drawing/2014/main" xmlns="" id="{A37C7DD6-7159-42E5-AD93-7B3227DC5AE1}"/>
              </a:ext>
            </a:extLst>
          </p:cNvPr>
          <p:cNvSpPr>
            <a:spLocks noGrp="1"/>
          </p:cNvSpPr>
          <p:nvPr>
            <p:ph type="body" sz="quarter" idx="13"/>
          </p:nvPr>
        </p:nvSpPr>
        <p:spPr>
          <a:xfrm>
            <a:off x="166686" y="1233055"/>
            <a:ext cx="12025314" cy="5436217"/>
          </a:xfrm>
        </p:spPr>
        <p:txBody>
          <a:bodyPr/>
          <a:lstStyle/>
          <a:p>
            <a:pPr algn="just"/>
            <a:r>
              <a:rPr lang="ru-RU" sz="2000" dirty="0" smtClean="0"/>
              <a:t>В настоящее время данные методики подготовки в нашей стране, вслед за зарубежными компаниями, внедряет ПАО «Аэрофлот». Однако в отечественной практике (даже последних лет) за нестандартные решения, отклоняющиеся от </a:t>
            </a:r>
            <a:r>
              <a:rPr lang="ru-RU" sz="2000" dirty="0" err="1" smtClean="0"/>
              <a:t>чек-листов</a:t>
            </a:r>
            <a:r>
              <a:rPr lang="ru-RU" sz="2000" dirty="0" smtClean="0"/>
              <a:t>, в критической нештатной ситуации транспортный работник оказывается чаще всего наказан,  вплоть до уголовных дел. Российские физиологи описали механизмы сбоя реакций  в ситуации неконтролируемого стресса. В результате возникает как индивидуальное неадекватное ситуации усилие, так и </a:t>
            </a:r>
            <a:r>
              <a:rPr lang="ru-RU" sz="2000" dirty="0" err="1" smtClean="0"/>
              <a:t>неконгруэнтное</a:t>
            </a:r>
            <a:r>
              <a:rPr lang="ru-RU" sz="2000" dirty="0" smtClean="0"/>
              <a:t> взаимодействие членов экипажей воздушных судов и наземных служб.  Негативные эффекты неконтролируемого стресса могут быть скомпенсированы  именно благодаря развитию управления возможностями коллектива (</a:t>
            </a:r>
            <a:r>
              <a:rPr lang="en-US" sz="2000" dirty="0" smtClean="0"/>
              <a:t>Crew resource management</a:t>
            </a:r>
            <a:r>
              <a:rPr lang="ru-RU" sz="2000" dirty="0" smtClean="0"/>
              <a:t>) и </a:t>
            </a:r>
            <a:r>
              <a:rPr lang="en-US" sz="2000" dirty="0" smtClean="0"/>
              <a:t>soft skills</a:t>
            </a:r>
            <a:r>
              <a:rPr lang="ru-RU" sz="2000" dirty="0" smtClean="0"/>
              <a:t>, увеличивающих профессионализм и точность реакций. </a:t>
            </a:r>
          </a:p>
          <a:p>
            <a:pPr algn="just"/>
            <a:r>
              <a:rPr lang="ru-RU" sz="2000" dirty="0" smtClean="0"/>
              <a:t>Примерами подобных действий являются посадки авиалайнеров производства СССР и зарубежных стран на воду (Нева, 1963 г.; Гудзон, 2009) и на заброшенную </a:t>
            </a:r>
            <a:r>
              <a:rPr lang="ru-RU" sz="2000" dirty="0" err="1" smtClean="0"/>
              <a:t>авиаполосу</a:t>
            </a:r>
            <a:r>
              <a:rPr lang="ru-RU" sz="2000" dirty="0" smtClean="0"/>
              <a:t> (Ижма, 2010), на поле (г. Жуковский, 2019 г.), спасение </a:t>
            </a:r>
            <a:r>
              <a:rPr lang="ru-RU" sz="2000" dirty="0" err="1" smtClean="0"/>
              <a:t>авиаборта</a:t>
            </a:r>
            <a:r>
              <a:rPr lang="ru-RU" sz="2000" dirty="0" smtClean="0"/>
              <a:t> в ситуации обледенения и потери управления (рейс Магадан-Новосибирск, 2 декабря 2021 г.),  посадка большого числа бортов, в том числе 4 военных МИГ-31 с полным боекомплектом на ограниченную по протяженности взлетно-посадочную полосу в короткий отрезок времени молодым специалистом (Усинск, 2018 г.).  Опишем данные примеры в сравнении с летальными </a:t>
            </a:r>
            <a:r>
              <a:rPr lang="ru-RU" sz="2000" dirty="0" err="1" smtClean="0"/>
              <a:t>авиаинцидентами</a:t>
            </a:r>
            <a:r>
              <a:rPr lang="ru-RU" sz="2000" dirty="0" smtClean="0"/>
              <a:t>, объяснив причины, которые в данных случаях не привели к трагическому исходу. Данный опыт должен быть тиражирован (несмотря на так называемый эффект «ошибки выжившего»).</a:t>
            </a:r>
          </a:p>
          <a:p>
            <a:pPr algn="just"/>
            <a:endParaRPr lang="ru-RU" sz="2000" dirty="0" smtClean="0"/>
          </a:p>
          <a:p>
            <a:pPr algn="just"/>
            <a:endParaRPr lang="ru-RU" sz="2000" dirty="0" smtClean="0"/>
          </a:p>
          <a:p>
            <a:pPr algn="just"/>
            <a:endParaRPr lang="ru-RU" sz="15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09960" y="155448"/>
            <a:ext cx="935736" cy="1056342"/>
          </a:xfrm>
          <a:prstGeom prst="rect">
            <a:avLst/>
          </a:prstGeom>
        </p:spPr>
      </p:pic>
    </p:spTree>
    <p:extLst>
      <p:ext uri="{BB962C8B-B14F-4D97-AF65-F5344CB8AC3E}">
        <p14:creationId xmlns:p14="http://schemas.microsoft.com/office/powerpoint/2010/main" xmlns="" val="395896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B8FB7C-BF0C-493F-BA3A-E2D9DBB1DF13}"/>
              </a:ext>
            </a:extLst>
          </p:cNvPr>
          <p:cNvSpPr>
            <a:spLocks noGrp="1"/>
          </p:cNvSpPr>
          <p:nvPr>
            <p:ph type="ctrTitle"/>
          </p:nvPr>
        </p:nvSpPr>
        <p:spPr>
          <a:xfrm>
            <a:off x="210312" y="374903"/>
            <a:ext cx="11795487" cy="425501"/>
          </a:xfrm>
        </p:spPr>
        <p:txBody>
          <a:bodyPr/>
          <a:lstStyle/>
          <a:p>
            <a:pPr algn="ctr"/>
            <a:r>
              <a:rPr lang="ru-RU" sz="2400" b="1" dirty="0" smtClean="0"/>
              <a:t>Проблема исследования</a:t>
            </a:r>
            <a:endParaRPr lang="ru-RU" sz="2400" b="1" dirty="0"/>
          </a:p>
        </p:txBody>
      </p:sp>
      <p:sp>
        <p:nvSpPr>
          <p:cNvPr id="3" name="Текст 2">
            <a:extLst>
              <a:ext uri="{FF2B5EF4-FFF2-40B4-BE49-F238E27FC236}">
                <a16:creationId xmlns:a16="http://schemas.microsoft.com/office/drawing/2014/main" xmlns="" id="{A37C7DD6-7159-42E5-AD93-7B3227DC5AE1}"/>
              </a:ext>
            </a:extLst>
          </p:cNvPr>
          <p:cNvSpPr>
            <a:spLocks noGrp="1"/>
          </p:cNvSpPr>
          <p:nvPr>
            <p:ph type="body" sz="quarter" idx="13"/>
          </p:nvPr>
        </p:nvSpPr>
        <p:spPr/>
        <p:txBody>
          <a:bodyPr/>
          <a:lstStyle/>
          <a:p>
            <a:pPr algn="just"/>
            <a:r>
              <a:rPr lang="ru-RU" sz="2000" dirty="0" smtClean="0"/>
              <a:t>При подготовке специалистов транспортной отрасли используется метод обучения стандартным операционным процедурам и соблюдению последовательности действий при выполнении тех или иных </a:t>
            </a:r>
            <a:r>
              <a:rPr lang="ru-RU" sz="2000" dirty="0" err="1" smtClean="0"/>
              <a:t>чек-листов</a:t>
            </a:r>
            <a:r>
              <a:rPr lang="ru-RU" sz="2000" dirty="0" smtClean="0"/>
              <a:t> (контролирующих правильность реакций в различных ситуациях). Формируются заученные последовательности стандартных действий, обеспечивающих высокую быстроту реакций и отсутствие ошибок. Однако данные стандартные операционные процедуры и контрольные </a:t>
            </a:r>
            <a:r>
              <a:rPr lang="ru-RU" sz="2000" dirty="0" err="1" smtClean="0"/>
              <a:t>чек-листы</a:t>
            </a:r>
            <a:r>
              <a:rPr lang="ru-RU" sz="2000" dirty="0" smtClean="0"/>
              <a:t> ориентированы на привычную профессиональную деятельность, без учета, как правило, нештатных ситуаций. Привычное реагирование в нештатной ситуации может привести к трагедии. Другой тип реакций должен вырабатываться с помощью особых методик, которые актуализировали бы максимально не типичные навыки, а особые когнитивные возможности по </a:t>
            </a:r>
            <a:r>
              <a:rPr lang="ru-RU" sz="2000" dirty="0" err="1" smtClean="0"/>
              <a:t>ультра-мгновенному</a:t>
            </a:r>
            <a:r>
              <a:rPr lang="ru-RU" sz="2000" dirty="0" smtClean="0"/>
              <a:t> анализу ситуации и оптимальному командному взаимодействию не по привычной иерархии, а по принципу приоритета члена экипажа транспортного средства, показывающего наибольшую успешность и результативность действий по спасению.  К действиям в нештатной ситуации предъявляются иные требования, иногда противоречащие автоматизированным навыкам в стандартных, описанных в инструкциях и </a:t>
            </a:r>
            <a:r>
              <a:rPr lang="ru-RU" sz="2000" dirty="0" err="1" smtClean="0"/>
              <a:t>чек-листах</a:t>
            </a:r>
            <a:r>
              <a:rPr lang="ru-RU" sz="2000" dirty="0" smtClean="0"/>
              <a:t> условиях. Критические ситуации уникальны и предугадать их сложно, хотя при обучении это пытаются сделать и тренируют будущих летчиков, например, к тем из них, которые могут быть наиболее вероятны в будущей профессиональной деятельности.</a:t>
            </a:r>
            <a:endParaRPr lang="ru-RU" sz="20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09960" y="155448"/>
            <a:ext cx="935736" cy="1056342"/>
          </a:xfrm>
          <a:prstGeom prst="rect">
            <a:avLst/>
          </a:prstGeom>
        </p:spPr>
      </p:pic>
    </p:spTree>
    <p:extLst>
      <p:ext uri="{BB962C8B-B14F-4D97-AF65-F5344CB8AC3E}">
        <p14:creationId xmlns:p14="http://schemas.microsoft.com/office/powerpoint/2010/main" xmlns="" val="395896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86" y="133769"/>
            <a:ext cx="11839113" cy="481029"/>
          </a:xfrm>
        </p:spPr>
        <p:txBody>
          <a:bodyPr/>
          <a:lstStyle/>
          <a:p>
            <a:pPr algn="ctr"/>
            <a:r>
              <a:rPr lang="ru-RU" sz="2800" b="1" dirty="0" smtClean="0"/>
              <a:t>Решение проблемы</a:t>
            </a:r>
            <a:endParaRPr lang="ru-RU" sz="2800" b="1" dirty="0"/>
          </a:p>
        </p:txBody>
      </p:sp>
      <p:sp>
        <p:nvSpPr>
          <p:cNvPr id="3" name="Текст 2"/>
          <p:cNvSpPr>
            <a:spLocks noGrp="1"/>
          </p:cNvSpPr>
          <p:nvPr>
            <p:ph type="body" sz="quarter" idx="13"/>
          </p:nvPr>
        </p:nvSpPr>
        <p:spPr/>
        <p:txBody>
          <a:bodyPr/>
          <a:lstStyle/>
          <a:p>
            <a:r>
              <a:rPr lang="ru-RU" sz="1800" dirty="0" smtClean="0"/>
              <a:t>Наиболее живо реагирующий на смену тенденций в части типов и причин экстремальных ситуаций документ – полные отчеты Межгосударственного авиационного комитета (МАК). Летальные исходы и гибель техники при </a:t>
            </a:r>
            <a:r>
              <a:rPr lang="ru-RU" sz="1800" dirty="0" err="1" smtClean="0"/>
              <a:t>авиаинцидентах</a:t>
            </a:r>
            <a:r>
              <a:rPr lang="ru-RU" sz="1800" dirty="0" smtClean="0"/>
              <a:t> возникают часто в силу сильного стресса (при ситуации с непредсказуемым исходом), при воздействии страха и при неблагополучном эмоциональном состоянии у членов экипажа.</a:t>
            </a:r>
          </a:p>
          <a:p>
            <a:r>
              <a:rPr lang="ru-RU" sz="1800" dirty="0" smtClean="0"/>
              <a:t>Коллективные тренинги для летного и диспетчерского состава, прежде всего для студентов высших и средних профессиональных образовательных учреждений, построенные на основе данных МАК об </a:t>
            </a:r>
            <a:r>
              <a:rPr lang="ru-RU" sz="1800" dirty="0" err="1" smtClean="0"/>
              <a:t>авиаинцидентах</a:t>
            </a:r>
            <a:r>
              <a:rPr lang="ru-RU" sz="1800" dirty="0" smtClean="0"/>
              <a:t> могли бы сделать уникальные нештатные ситуации более знакомыми,  позволить попробовать общими усилиями с ними справиться. </a:t>
            </a:r>
          </a:p>
          <a:p>
            <a:r>
              <a:rPr lang="ru-RU" sz="1800" dirty="0" smtClean="0"/>
              <a:t>Физиологический и психологический механизм данных критических когнитивных, волевых, эмоциональных процессов ранее был подробно изучен российскими и зарубежными физиологами, прежде всего в лаборатории И.П.Павлова. Справиться с ними специалист транспортной отрасли может в случае сформированных у него гибких навыков, позволяющих принимать с помощью обширных фоновых знаний и ультрамгновенного анализа ситуации нестандартные и результативные решения. </a:t>
            </a:r>
          </a:p>
          <a:p>
            <a:r>
              <a:rPr lang="ru-RU" sz="1800" dirty="0" smtClean="0"/>
              <a:t>В массовом порядке при подготовке специалистов в настоящее время учебный процесс в </a:t>
            </a:r>
            <a:r>
              <a:rPr lang="ru-RU" sz="1800" dirty="0" err="1" smtClean="0"/>
              <a:t>авиаотрасли</a:t>
            </a:r>
            <a:r>
              <a:rPr lang="ru-RU" sz="1800" dirty="0" smtClean="0"/>
              <a:t>, в связи с увеличивающимся количеством катастроф, может быть усовершенствован за счет обогащения профессиональной подготовки методиками управления возможностями коллектива (в том числе со сменой или перераспределением ролей). Особую роль при проектировании подобного обучения играет учет психологических факторов. </a:t>
            </a:r>
          </a:p>
          <a:p>
            <a:endParaRPr lang="ru-RU" sz="18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058295" y="13855"/>
            <a:ext cx="1133705" cy="12798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B8FB7C-BF0C-493F-BA3A-E2D9DBB1DF13}"/>
              </a:ext>
            </a:extLst>
          </p:cNvPr>
          <p:cNvSpPr>
            <a:spLocks noGrp="1"/>
          </p:cNvSpPr>
          <p:nvPr>
            <p:ph type="ctrTitle"/>
          </p:nvPr>
        </p:nvSpPr>
        <p:spPr>
          <a:xfrm>
            <a:off x="210312" y="361048"/>
            <a:ext cx="11795487" cy="425501"/>
          </a:xfrm>
        </p:spPr>
        <p:txBody>
          <a:bodyPr/>
          <a:lstStyle/>
          <a:p>
            <a:pPr algn="ctr"/>
            <a:r>
              <a:rPr lang="ru-RU" sz="2400" b="1" dirty="0" smtClean="0"/>
              <a:t>Материалы и методы</a:t>
            </a:r>
            <a:endParaRPr lang="ru-RU" sz="2400" b="1" dirty="0"/>
          </a:p>
        </p:txBody>
      </p:sp>
      <p:sp>
        <p:nvSpPr>
          <p:cNvPr id="3" name="Текст 2">
            <a:extLst>
              <a:ext uri="{FF2B5EF4-FFF2-40B4-BE49-F238E27FC236}">
                <a16:creationId xmlns:a16="http://schemas.microsoft.com/office/drawing/2014/main" xmlns="" id="{A37C7DD6-7159-42E5-AD93-7B3227DC5AE1}"/>
              </a:ext>
            </a:extLst>
          </p:cNvPr>
          <p:cNvSpPr>
            <a:spLocks noGrp="1"/>
          </p:cNvSpPr>
          <p:nvPr>
            <p:ph type="body" sz="quarter" idx="13"/>
          </p:nvPr>
        </p:nvSpPr>
        <p:spPr>
          <a:xfrm>
            <a:off x="166255" y="1080655"/>
            <a:ext cx="11839543" cy="5588617"/>
          </a:xfrm>
        </p:spPr>
        <p:txBody>
          <a:bodyPr/>
          <a:lstStyle/>
          <a:p>
            <a:pPr>
              <a:spcBef>
                <a:spcPts val="0"/>
              </a:spcBef>
            </a:pPr>
            <a:r>
              <a:rPr lang="ru-RU" sz="1600" i="1" dirty="0" smtClean="0"/>
              <a:t>Цель исследования: </a:t>
            </a:r>
            <a:r>
              <a:rPr lang="ru-RU" sz="1600" dirty="0" smtClean="0"/>
              <a:t>обосновать необходимость формирования «гибких навыков» для повышения безопасности на транспорте, а также введение в системы обучения и повышения квалификации работников транспорта метода управления возможностями коллектива. </a:t>
            </a:r>
          </a:p>
          <a:p>
            <a:pPr>
              <a:spcBef>
                <a:spcPts val="0"/>
              </a:spcBef>
            </a:pPr>
            <a:r>
              <a:rPr lang="ru-RU" sz="1600" i="1" dirty="0" smtClean="0"/>
              <a:t>Задачи исследования: </a:t>
            </a:r>
            <a:endParaRPr lang="ru-RU" sz="1600" dirty="0" smtClean="0"/>
          </a:p>
          <a:p>
            <a:pPr>
              <a:spcBef>
                <a:spcPts val="0"/>
              </a:spcBef>
            </a:pPr>
            <a:r>
              <a:rPr lang="ru-RU" sz="1600" dirty="0" smtClean="0"/>
              <a:t>1) проанализировать имеющиеся материалы расследований </a:t>
            </a:r>
            <a:r>
              <a:rPr lang="ru-RU" sz="1600" dirty="0" err="1" smtClean="0"/>
              <a:t>авиаинцидентов</a:t>
            </a:r>
            <a:r>
              <a:rPr lang="ru-RU" sz="1600" dirty="0" smtClean="0"/>
              <a:t> на предмет роли в исходе ситуации имеющихся гибких навыков и применения (часто – интуитивно) методики управления возможностями коллектива; </a:t>
            </a:r>
          </a:p>
          <a:p>
            <a:pPr>
              <a:spcBef>
                <a:spcPts val="0"/>
              </a:spcBef>
            </a:pPr>
            <a:r>
              <a:rPr lang="ru-RU" sz="1600" dirty="0" smtClean="0"/>
              <a:t>2) определить факторы в профессиональной деятельности и личной истории специалиста, способствующие формированию гибких навыков, а также тяготение к стилю коммуникации с экипажем и участниками обеспечения безопасности на транспорте с помощью методики управления возможностями коллектива. </a:t>
            </a:r>
          </a:p>
          <a:p>
            <a:pPr>
              <a:spcBef>
                <a:spcPts val="0"/>
              </a:spcBef>
            </a:pPr>
            <a:r>
              <a:rPr lang="ru-RU" sz="1600" i="1" dirty="0" smtClean="0"/>
              <a:t>Методологическая основа исследования: </a:t>
            </a:r>
            <a:r>
              <a:rPr lang="ru-RU" sz="1600" dirty="0" smtClean="0"/>
              <a:t>обзор данных при изучении реакций на неконтролируемый стресс; анализ специфики реакции животных и человека на критические ситуации; анализ механизма ответа нервной системы и организма на неконтролируемый стресс;  анализ успешных исходов </a:t>
            </a:r>
            <a:r>
              <a:rPr lang="ru-RU" sz="1600" dirty="0" err="1" smtClean="0"/>
              <a:t>авиаинцидентов</a:t>
            </a:r>
            <a:r>
              <a:rPr lang="ru-RU" sz="1600" dirty="0" smtClean="0"/>
              <a:t> в аспекте человеческого фактора  согласно данным МАК, документам советского периода, содержанию </a:t>
            </a:r>
            <a:r>
              <a:rPr lang="ru-RU" sz="1600" dirty="0" err="1" smtClean="0"/>
              <a:t>контента</a:t>
            </a:r>
            <a:r>
              <a:rPr lang="ru-RU" sz="1600" dirty="0" smtClean="0"/>
              <a:t> новостных и профильных СМИ; анализ  перспектив и роли методики управления возможностями коллектива среди методик обучения работников авиатранспорта при модернизации образования специалистов транспортной отрасли. </a:t>
            </a:r>
          </a:p>
          <a:p>
            <a:pPr>
              <a:spcBef>
                <a:spcPts val="0"/>
              </a:spcBef>
            </a:pPr>
            <a:r>
              <a:rPr lang="ru-RU" sz="1600" i="1" dirty="0" smtClean="0"/>
              <a:t>Использовались методы </a:t>
            </a:r>
            <a:r>
              <a:rPr lang="ru-RU" sz="1600" dirty="0" smtClean="0"/>
              <a:t>изучения и обобщения достижений экспериментальной физиологии школы И.П.Павлова и зарубежных исследователей, а также педагогического опыта обучения специалистов транспортной отрасли и бизнеса, метод системно-структурного анализа реакций индивидуума на неконтролируемый стресс с целью снижения деструктивных реакций в нештатных ситуациях на транспорте. </a:t>
            </a:r>
          </a:p>
          <a:p>
            <a:pPr>
              <a:spcBef>
                <a:spcPts val="0"/>
              </a:spcBef>
            </a:pPr>
            <a:r>
              <a:rPr lang="ru-RU" sz="1600" dirty="0" smtClean="0"/>
              <a:t>Проводился анализ причин авиакатастроф за рубежом, а также в советский и постсоветский период на территории Российской Федерации по данным Межгосударственного авиационного комитета (МАК) и отражающим реалии СССР источников [6; 39], из актуальной и специализированной </a:t>
            </a:r>
            <a:r>
              <a:rPr lang="ru-RU" sz="1600" dirty="0" err="1" smtClean="0"/>
              <a:t>прессы.Учтено</a:t>
            </a:r>
            <a:r>
              <a:rPr lang="ru-RU" sz="1600" dirty="0" smtClean="0"/>
              <a:t> было получение гибких навыков у специалистов транспорта в силу, например, переучивания на несколько специальностей в течение профессиональной жизни, в том числе случаи перехода в транспортную сферу из других специальностей. </a:t>
            </a:r>
          </a:p>
          <a:p>
            <a:endParaRPr lang="ru-RU" sz="1600" dirty="0" smtClean="0"/>
          </a:p>
          <a:p>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256264" y="0"/>
            <a:ext cx="935736" cy="1056342"/>
          </a:xfrm>
          <a:prstGeom prst="rect">
            <a:avLst/>
          </a:prstGeom>
        </p:spPr>
      </p:pic>
    </p:spTree>
    <p:extLst>
      <p:ext uri="{BB962C8B-B14F-4D97-AF65-F5344CB8AC3E}">
        <p14:creationId xmlns:p14="http://schemas.microsoft.com/office/powerpoint/2010/main" xmlns="" val="3958962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B8FB7C-BF0C-493F-BA3A-E2D9DBB1DF13}"/>
              </a:ext>
            </a:extLst>
          </p:cNvPr>
          <p:cNvSpPr>
            <a:spLocks noGrp="1"/>
          </p:cNvSpPr>
          <p:nvPr>
            <p:ph type="ctrTitle"/>
          </p:nvPr>
        </p:nvSpPr>
        <p:spPr>
          <a:xfrm>
            <a:off x="210312" y="374903"/>
            <a:ext cx="11795487" cy="425501"/>
          </a:xfrm>
        </p:spPr>
        <p:txBody>
          <a:bodyPr/>
          <a:lstStyle/>
          <a:p>
            <a:pPr algn="ctr"/>
            <a:r>
              <a:rPr lang="ru-RU" sz="2400" b="1" dirty="0" smtClean="0"/>
              <a:t>Неконтролируемый стресс</a:t>
            </a:r>
            <a:endParaRPr lang="ru-RU" sz="2400" b="1" dirty="0"/>
          </a:p>
        </p:txBody>
      </p:sp>
      <p:sp>
        <p:nvSpPr>
          <p:cNvPr id="3" name="Текст 2">
            <a:extLst>
              <a:ext uri="{FF2B5EF4-FFF2-40B4-BE49-F238E27FC236}">
                <a16:creationId xmlns:a16="http://schemas.microsoft.com/office/drawing/2014/main" xmlns="" id="{A37C7DD6-7159-42E5-AD93-7B3227DC5AE1}"/>
              </a:ext>
            </a:extLst>
          </p:cNvPr>
          <p:cNvSpPr>
            <a:spLocks noGrp="1"/>
          </p:cNvSpPr>
          <p:nvPr>
            <p:ph type="body" sz="quarter" idx="13"/>
          </p:nvPr>
        </p:nvSpPr>
        <p:spPr/>
        <p:txBody>
          <a:bodyPr/>
          <a:lstStyle/>
          <a:p>
            <a:pPr algn="just">
              <a:spcBef>
                <a:spcPts val="0"/>
              </a:spcBef>
            </a:pPr>
            <a:r>
              <a:rPr lang="ru-RU" sz="1600" dirty="0" smtClean="0"/>
              <a:t>Вопрос о реакции биологических объектов (высших позвоночных) на неконтролируемый витальный стресс был впервые рассмотрен в 2020-е гг. в лаборатории И.П.Павлова в ходе индукции невроза и описания возникающего в итоге  кризиса принятия решений. Описана ситуация «срыва» высшей нервной деятельности, сшибки процессов возбуждения и торможения в нервной системе. </a:t>
            </a:r>
          </a:p>
          <a:p>
            <a:pPr algn="just">
              <a:spcBef>
                <a:spcPts val="0"/>
              </a:spcBef>
            </a:pPr>
            <a:r>
              <a:rPr lang="ru-RU" sz="1600" dirty="0" smtClean="0"/>
              <a:t>В эксперименте </a:t>
            </a:r>
            <a:r>
              <a:rPr lang="ru-RU" sz="1600" b="1" dirty="0" smtClean="0">
                <a:solidFill>
                  <a:srgbClr val="C00000"/>
                </a:solidFill>
              </a:rPr>
              <a:t>«невозможность правильно решить задачу и случайность исхода приводили к нарушению когнитивных, аффективных и моторных функций».</a:t>
            </a:r>
          </a:p>
          <a:p>
            <a:pPr algn="just">
              <a:spcBef>
                <a:spcPts val="0"/>
              </a:spcBef>
            </a:pPr>
            <a:r>
              <a:rPr lang="en-US" sz="1600" dirty="0" err="1" smtClean="0"/>
              <a:t>Позднее</a:t>
            </a:r>
            <a:r>
              <a:rPr lang="en-US" sz="1600" dirty="0" smtClean="0"/>
              <a:t> </a:t>
            </a:r>
            <a:r>
              <a:rPr lang="en-US" sz="1600" dirty="0" err="1" smtClean="0"/>
              <a:t>для</a:t>
            </a:r>
            <a:r>
              <a:rPr lang="en-US" sz="1600" dirty="0" smtClean="0"/>
              <a:t> </a:t>
            </a:r>
            <a:r>
              <a:rPr lang="en-US" sz="1600" dirty="0" err="1" smtClean="0"/>
              <a:t>описания</a:t>
            </a:r>
            <a:r>
              <a:rPr lang="en-US" sz="1600" dirty="0" smtClean="0"/>
              <a:t> </a:t>
            </a:r>
            <a:r>
              <a:rPr lang="en-US" sz="1600" dirty="0" err="1" smtClean="0"/>
              <a:t>данной</a:t>
            </a:r>
            <a:r>
              <a:rPr lang="en-US" sz="1600" dirty="0" smtClean="0"/>
              <a:t> </a:t>
            </a:r>
            <a:r>
              <a:rPr lang="en-US" sz="1600" dirty="0" err="1" smtClean="0"/>
              <a:t>ситуации</a:t>
            </a:r>
            <a:r>
              <a:rPr lang="en-US" sz="1600" dirty="0" smtClean="0"/>
              <a:t> </a:t>
            </a:r>
            <a:r>
              <a:rPr lang="en-US" sz="1600" dirty="0" err="1" smtClean="0"/>
              <a:t>был</a:t>
            </a:r>
            <a:r>
              <a:rPr lang="en-US" sz="1600" dirty="0" smtClean="0"/>
              <a:t> </a:t>
            </a:r>
            <a:r>
              <a:rPr lang="en-US" sz="1600" dirty="0" err="1" smtClean="0"/>
              <a:t>выработан</a:t>
            </a:r>
            <a:r>
              <a:rPr lang="en-US" sz="1600" dirty="0" smtClean="0"/>
              <a:t> </a:t>
            </a:r>
            <a:r>
              <a:rPr lang="en-US" sz="1600" dirty="0" err="1" smtClean="0"/>
              <a:t>термин</a:t>
            </a:r>
            <a:r>
              <a:rPr lang="en-US" sz="1600" dirty="0" smtClean="0"/>
              <a:t> </a:t>
            </a:r>
            <a:r>
              <a:rPr lang="en-US" sz="1600" b="1" dirty="0" smtClean="0">
                <a:solidFill>
                  <a:srgbClr val="C00000"/>
                </a:solidFill>
              </a:rPr>
              <a:t>«</a:t>
            </a:r>
            <a:r>
              <a:rPr lang="en-US" sz="1600" b="1" dirty="0" err="1" smtClean="0">
                <a:solidFill>
                  <a:srgbClr val="C00000"/>
                </a:solidFill>
              </a:rPr>
              <a:t>неконтролируемый</a:t>
            </a:r>
            <a:r>
              <a:rPr lang="en-US" sz="1600" b="1" dirty="0" smtClean="0">
                <a:solidFill>
                  <a:srgbClr val="C00000"/>
                </a:solidFill>
              </a:rPr>
              <a:t> </a:t>
            </a:r>
            <a:r>
              <a:rPr lang="en-US" sz="1600" b="1" dirty="0" err="1" smtClean="0">
                <a:solidFill>
                  <a:srgbClr val="C00000"/>
                </a:solidFill>
              </a:rPr>
              <a:t>стресс</a:t>
            </a:r>
            <a:r>
              <a:rPr lang="en-US" sz="1600" b="1" dirty="0" smtClean="0">
                <a:solidFill>
                  <a:srgbClr val="C00000"/>
                </a:solidFill>
              </a:rPr>
              <a:t>». </a:t>
            </a:r>
            <a:r>
              <a:rPr lang="ru-RU" sz="1600" dirty="0" smtClean="0"/>
              <a:t>«Для трансформации негативного воздействия в хронический стресс необходимо, чтобы к нему невозможно было приспособиться или избежать его, а также невозможно было предсказать результат этого воздействия. Ситуации, отвечающие одному из этих критериев, называются неконтролируемыми». Наиболее полезным для нашего исследования является определение, данное в работе </a:t>
            </a:r>
            <a:r>
              <a:rPr lang="ru-RU" sz="1600" dirty="0" err="1" smtClean="0"/>
              <a:t>Шаболтаса</a:t>
            </a:r>
            <a:r>
              <a:rPr lang="ru-RU" sz="1600" dirty="0" smtClean="0"/>
              <a:t> А.В. и Жукова Д.А.: «Неконтролируемый стресс характеризуется тем, что </a:t>
            </a:r>
            <a:r>
              <a:rPr lang="ru-RU" sz="1600" dirty="0" err="1" smtClean="0"/>
              <a:t>стрессогенное</a:t>
            </a:r>
            <a:r>
              <a:rPr lang="ru-RU" sz="1600" dirty="0" smtClean="0"/>
              <a:t> воздействие невозможно предсказать, избежать или приспособиться к нему». Он вызывает состояние «дефицита когнитивных, моторных и эмоциональных функций» именно в силу фактора  неконтролируемости стресса: из ситуации невозможно выйти или к ней приспособиться, она угрожает гибелью и любое действие по предотвращению гибели может оказаться неверным, определяется только методом «проб и ошибок», на которые, увы, нет времени (чаще всего на решение даются секунды или не более нескольких минут). Таким образом, эффективность принятых срочных решений в ситуации подобного стресса определяется сознанием – оценкой: возможно  или невозможно для </a:t>
            </a:r>
            <a:r>
              <a:rPr lang="ru-RU" sz="1600" dirty="0" err="1" smtClean="0"/>
              <a:t>актора</a:t>
            </a:r>
            <a:r>
              <a:rPr lang="ru-RU" sz="1600" dirty="0" smtClean="0"/>
              <a:t> контролировать жизненную ситуацию.</a:t>
            </a:r>
          </a:p>
          <a:p>
            <a:pPr algn="just">
              <a:spcBef>
                <a:spcPts val="0"/>
              </a:spcBef>
            </a:pPr>
            <a:r>
              <a:rPr lang="ru-RU" sz="1600" dirty="0" smtClean="0"/>
              <a:t>Изменения реакций связывается с «невозможностью предсказать изменения во внешней среде», в связи с этим демонстрируется  «резкое ослабление волевых качеств», «исчезают умения, а главное, желание самостоятельно оценивать происходящее, принимать самостоятельные решения», возникает желание «полностью полагаться на мнения других людей».</a:t>
            </a:r>
          </a:p>
          <a:p>
            <a:pPr algn="just"/>
            <a:endParaRPr lang="ru-RU" sz="15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09960" y="155448"/>
            <a:ext cx="935736" cy="1056342"/>
          </a:xfrm>
          <a:prstGeom prst="rect">
            <a:avLst/>
          </a:prstGeom>
        </p:spPr>
      </p:pic>
    </p:spTree>
    <p:extLst>
      <p:ext uri="{BB962C8B-B14F-4D97-AF65-F5344CB8AC3E}">
        <p14:creationId xmlns:p14="http://schemas.microsoft.com/office/powerpoint/2010/main" xmlns="" val="395896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686" y="147624"/>
            <a:ext cx="11839113" cy="1089529"/>
          </a:xfrm>
        </p:spPr>
        <p:txBody>
          <a:bodyPr/>
          <a:lstStyle/>
          <a:p>
            <a:r>
              <a:rPr lang="ru-RU" sz="2400" b="1" dirty="0" smtClean="0"/>
              <a:t>Примеры использования </a:t>
            </a:r>
            <a:br>
              <a:rPr lang="ru-RU" sz="2400" b="1" dirty="0" smtClean="0"/>
            </a:br>
            <a:r>
              <a:rPr lang="ru-RU" sz="2400" b="1" dirty="0" smtClean="0"/>
              <a:t>управления возможностями коллектива</a:t>
            </a:r>
            <a:br>
              <a:rPr lang="ru-RU" sz="2400" b="1" dirty="0" smtClean="0"/>
            </a:br>
            <a:r>
              <a:rPr lang="ru-RU" sz="2400" b="1" dirty="0" smtClean="0"/>
              <a:t> и гибких навыков</a:t>
            </a:r>
            <a:endParaRPr lang="ru-RU" sz="2400" b="1" dirty="0"/>
          </a:p>
        </p:txBody>
      </p:sp>
      <p:sp>
        <p:nvSpPr>
          <p:cNvPr id="3" name="Текст 2"/>
          <p:cNvSpPr>
            <a:spLocks noGrp="1"/>
          </p:cNvSpPr>
          <p:nvPr>
            <p:ph type="body" sz="quarter" idx="13"/>
          </p:nvPr>
        </p:nvSpPr>
        <p:spPr>
          <a:xfrm>
            <a:off x="235526" y="1357744"/>
            <a:ext cx="11770271" cy="5325383"/>
          </a:xfrm>
        </p:spPr>
        <p:txBody>
          <a:bodyPr/>
          <a:lstStyle/>
          <a:p>
            <a:pPr>
              <a:spcBef>
                <a:spcPts val="0"/>
              </a:spcBef>
              <a:buNone/>
            </a:pPr>
            <a:r>
              <a:rPr lang="ru-RU" sz="1600" b="1" dirty="0" smtClean="0"/>
              <a:t>Чудо на Неве </a:t>
            </a:r>
            <a:r>
              <a:rPr lang="ru-RU" sz="1600" dirty="0" smtClean="0"/>
              <a:t>(посадка на воду ТУ 124 в 1963 г. вторым пилотом, бывшим военным летчиком) после отказа шасси, двигателей и закончившегося топлива над Ленинградом.</a:t>
            </a:r>
          </a:p>
          <a:p>
            <a:pPr>
              <a:spcBef>
                <a:spcPts val="0"/>
              </a:spcBef>
              <a:buNone/>
            </a:pPr>
            <a:r>
              <a:rPr lang="ru-RU" sz="1600" b="1" dirty="0" smtClean="0"/>
              <a:t>Чудо на Гудзоне </a:t>
            </a:r>
            <a:r>
              <a:rPr lang="ru-RU" sz="1600" dirty="0" smtClean="0"/>
              <a:t>– посадка в 2009 КВС </a:t>
            </a:r>
            <a:r>
              <a:rPr lang="ru-RU" sz="1600" dirty="0" err="1" smtClean="0"/>
              <a:t>Салленбергером</a:t>
            </a:r>
            <a:r>
              <a:rPr lang="ru-RU" sz="1600" dirty="0" smtClean="0"/>
              <a:t> Боинга на Гудзон после отказа двигателей из-за попадания  в двигатели птиц.</a:t>
            </a:r>
          </a:p>
          <a:p>
            <a:pPr>
              <a:spcBef>
                <a:spcPts val="0"/>
              </a:spcBef>
              <a:buNone/>
            </a:pPr>
            <a:r>
              <a:rPr lang="ru-RU" sz="1600" dirty="0" smtClean="0"/>
              <a:t>Диспетчер 25 лет </a:t>
            </a:r>
            <a:r>
              <a:rPr lang="ru-RU" sz="1600" dirty="0" err="1" smtClean="0"/>
              <a:t>А.Плитин</a:t>
            </a:r>
            <a:r>
              <a:rPr lang="ru-RU" sz="1600" dirty="0" smtClean="0"/>
              <a:t> в сибирском городе Усинске, посадивший в начале смены за 15 минут в 8 утра 4 военных МИГ-31 с полным боекомплектом и закончившимся топливом, а также пассажирский Боинг на короткую полосу в пространстве, где падение военных самолетов с боезапасом означало бы взрыв нефтяных хранилищ и гибель людей.</a:t>
            </a:r>
          </a:p>
          <a:p>
            <a:pPr>
              <a:spcBef>
                <a:spcPts val="0"/>
              </a:spcBef>
            </a:pPr>
            <a:r>
              <a:rPr lang="ru-RU" sz="1600" dirty="0" smtClean="0"/>
              <a:t>(</a:t>
            </a:r>
            <a:r>
              <a:rPr lang="ru-RU" sz="1600" b="1" dirty="0" smtClean="0">
                <a:solidFill>
                  <a:srgbClr val="FF0000"/>
                </a:solidFill>
              </a:rPr>
              <a:t>негативные примеры: 1) Катастрофа над Боденским озером из-за диспетчера: транспортный самолет и самолет из России с российскими детьми – в конце смены диспетчера. Отец одного из детей позднее совершил самосуд, так как диспетчер был оправдан в деле о гибели 49 детей из России (дело Калоева). 2) Столкновение самолетов над Днепродзержинском и гибель команды «Пахтакор» по вине диспетчера (не развел самолеты, летевшие по одному эшелону, столкнулись фактически лоб в лоб).</a:t>
            </a:r>
          </a:p>
          <a:p>
            <a:pPr>
              <a:spcBef>
                <a:spcPts val="0"/>
              </a:spcBef>
              <a:buNone/>
            </a:pPr>
            <a:r>
              <a:rPr lang="ru-RU" sz="1600" dirty="0" smtClean="0"/>
              <a:t>Вынужденная посадка в 2010 г. на случайно найденную региональную полосу для малой авиации длиной чуть более 1 000 метров, поддерживаемую бывшим директором аэродрома спустя 12 лет после его закрытия и превращения в вертолетную площадку в рабочем состоянии борта Ту-154 по маршруту </a:t>
            </a:r>
            <a:r>
              <a:rPr lang="ru-RU" sz="1600" dirty="0" err="1" smtClean="0"/>
              <a:t>Полярный-Москва</a:t>
            </a:r>
            <a:r>
              <a:rPr lang="ru-RU" sz="1600" dirty="0" smtClean="0"/>
              <a:t> в Ижме в связи с отказом электроснабжения при полном отсутствии работы приборов и отказа работы автоматического насоса закачки топлива.  2010 год. Посадка спустя более чем 2 часа после начала полета из-за остановки автоматического насоса подкачки горючего. Самолет эвакуирован после ремонта из Ижмы, смог взлететь с короткой полосы в силу ее хорошего состояния, несмотря на то, что аэропорт не функционировал более 12 лет.</a:t>
            </a:r>
          </a:p>
          <a:p>
            <a:pPr>
              <a:spcBef>
                <a:spcPts val="0"/>
              </a:spcBef>
              <a:buNone/>
            </a:pPr>
            <a:r>
              <a:rPr lang="ru-RU" sz="1600" dirty="0" smtClean="0"/>
              <a:t>В 2019 году – посадка а кукурузное поле под Жуковским </a:t>
            </a:r>
            <a:r>
              <a:rPr lang="ru-RU" sz="1600" dirty="0" err="1" smtClean="0"/>
              <a:t>Айрбаса</a:t>
            </a:r>
            <a:r>
              <a:rPr lang="ru-RU" sz="1600" dirty="0" smtClean="0"/>
              <a:t> командиром корабля </a:t>
            </a:r>
            <a:r>
              <a:rPr lang="ru-RU" sz="1600" dirty="0" err="1" smtClean="0"/>
              <a:t>Дамиром</a:t>
            </a:r>
            <a:r>
              <a:rPr lang="ru-RU" sz="1600" dirty="0" smtClean="0"/>
              <a:t> Юсуповым. Самолет распилен (хотя был цел, летчики сохранили).</a:t>
            </a:r>
          </a:p>
          <a:p>
            <a:pPr>
              <a:spcBef>
                <a:spcPts val="0"/>
              </a:spcBef>
              <a:buNone/>
            </a:pPr>
            <a:r>
              <a:rPr lang="ru-RU" sz="1600" dirty="0" smtClean="0"/>
              <a:t>Полет в условиях обледенения корпуса 4, 5 часа по Маршруту из Магадана в Новосибирск – 2 декабря 2021 г.</a:t>
            </a:r>
          </a:p>
          <a:p>
            <a:pPr>
              <a:spcBef>
                <a:spcPts val="0"/>
              </a:spcBef>
              <a:buNone/>
            </a:pPr>
            <a:endParaRPr lang="ru-RU" sz="1600" dirty="0"/>
          </a:p>
        </p:txBody>
      </p:sp>
      <p:pic>
        <p:nvPicPr>
          <p:cNvPr id="4" name="Рисунок 3">
            <a:extLst>
              <a:ext uri="{FF2B5EF4-FFF2-40B4-BE49-F238E27FC236}">
                <a16:creationId xmlns:a16="http://schemas.microsoft.com/office/drawing/2014/main" xmlns="" id="{2B42C92C-FA25-4924-8416-267714902966}"/>
              </a:ext>
            </a:extLst>
          </p:cNvPr>
          <p:cNvPicPr>
            <a:picLocks noChangeAspect="1"/>
          </p:cNvPicPr>
          <p:nvPr/>
        </p:nvPicPr>
        <p:blipFill>
          <a:blip r:embed="rId2"/>
          <a:stretch>
            <a:fillRect/>
          </a:stretch>
        </p:blipFill>
        <p:spPr>
          <a:xfrm>
            <a:off x="11152909" y="0"/>
            <a:ext cx="1039091" cy="1173019"/>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3404</Words>
  <Application>Microsoft Office PowerPoint</Application>
  <PresentationFormat>Произвольный</PresentationFormat>
  <Paragraphs>91</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Book Antiqua</vt:lpstr>
      <vt:lpstr>Times New Roman</vt:lpstr>
      <vt:lpstr>Wingdings</vt:lpstr>
      <vt:lpstr>Bahnschrift SemiCondensed</vt:lpstr>
      <vt:lpstr>Calibri</vt:lpstr>
      <vt:lpstr>Тема Office</vt:lpstr>
      <vt:lpstr>Внедрение технологии управления возможностями коллектива (Crew resource management) и soft skills для повышения безопасности транспортных перевозок:</vt:lpstr>
      <vt:lpstr>Актуальность исследования</vt:lpstr>
      <vt:lpstr>Актуальность исследования</vt:lpstr>
      <vt:lpstr>Актуальность исследования</vt:lpstr>
      <vt:lpstr>Проблема исследования</vt:lpstr>
      <vt:lpstr>Решение проблемы</vt:lpstr>
      <vt:lpstr>Материалы и методы</vt:lpstr>
      <vt:lpstr>Неконтролируемый стресс</vt:lpstr>
      <vt:lpstr>Примеры использования  управления возможностями коллектива  и гибких навыков</vt:lpstr>
      <vt:lpstr>Примеры, 1963 год, 2019 год</vt:lpstr>
      <vt:lpstr>Пример 2010 год</vt:lpstr>
      <vt:lpstr>Пример, 2021 год</vt:lpstr>
      <vt:lpstr>Пример, 2021 год</vt:lpstr>
      <vt:lpstr>Диспетчерские службы, примеры</vt:lpstr>
      <vt:lpstr>Диспетчерские службы, примеры</vt:lpstr>
      <vt:lpstr>Диспетчерские службы, примеры</vt:lpstr>
      <vt:lpstr>Выводы и предложения</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Natalia Kuzina</dc:creator>
  <dc:description>fonik.ru</dc:description>
  <cp:lastModifiedBy>Natalia Kuzina</cp:lastModifiedBy>
  <cp:revision>141</cp:revision>
  <dcterms:created xsi:type="dcterms:W3CDTF">2020-05-03T07:48:59Z</dcterms:created>
  <dcterms:modified xsi:type="dcterms:W3CDTF">2022-07-07T07:03:07Z</dcterms:modified>
</cp:coreProperties>
</file>