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59" r:id="rId7"/>
    <p:sldId id="268" r:id="rId8"/>
    <p:sldId id="269" r:id="rId9"/>
  </p:sldIdLst>
  <p:sldSz cx="18288000" cy="10287000"/>
  <p:notesSz cx="6858000" cy="9144000"/>
  <p:embeddedFontLst>
    <p:embeddedFont>
      <p:font typeface="Balsamiq Sans" panose="020B0604020202020204" charset="-52"/>
      <p:regular r:id="rId10"/>
    </p:embeddedFont>
    <p:embeddedFont>
      <p:font typeface="Balsamiq Sans Bold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veat Brush" pitchFamily="2" charset="0"/>
      <p:regular r:id="rId16"/>
    </p:embeddedFont>
    <p:embeddedFont>
      <p:font typeface="Open Sans Extra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gif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9" t="-20065" r="-4976" b="-3237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418688" y="-591649"/>
            <a:ext cx="14740902" cy="2036925"/>
          </a:xfrm>
          <a:custGeom>
            <a:avLst/>
            <a:gdLst/>
            <a:ahLst/>
            <a:cxnLst/>
            <a:rect l="l" t="t" r="r" b="b"/>
            <a:pathLst>
              <a:path w="14740902" h="2036925">
                <a:moveTo>
                  <a:pt x="0" y="0"/>
                </a:moveTo>
                <a:lnTo>
                  <a:pt x="14740903" y="0"/>
                </a:lnTo>
                <a:lnTo>
                  <a:pt x="14740903" y="2036925"/>
                </a:lnTo>
                <a:lnTo>
                  <a:pt x="0" y="2036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flipV="1">
            <a:off x="4753323" y="8600882"/>
            <a:ext cx="14740902" cy="2036925"/>
          </a:xfrm>
          <a:custGeom>
            <a:avLst/>
            <a:gdLst/>
            <a:ahLst/>
            <a:cxnLst/>
            <a:rect l="l" t="t" r="r" b="b"/>
            <a:pathLst>
              <a:path w="14740902" h="2036925">
                <a:moveTo>
                  <a:pt x="0" y="2036924"/>
                </a:moveTo>
                <a:lnTo>
                  <a:pt x="14740902" y="2036924"/>
                </a:lnTo>
                <a:lnTo>
                  <a:pt x="14740902" y="0"/>
                </a:lnTo>
                <a:lnTo>
                  <a:pt x="0" y="0"/>
                </a:lnTo>
                <a:lnTo>
                  <a:pt x="0" y="20369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43" y="7551880"/>
            <a:ext cx="2043313" cy="167551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9633001" y="2183109"/>
            <a:ext cx="7626299" cy="5920781"/>
          </a:xfrm>
          <a:custGeom>
            <a:avLst/>
            <a:gdLst/>
            <a:ahLst/>
            <a:cxnLst/>
            <a:rect l="l" t="t" r="r" b="b"/>
            <a:pathLst>
              <a:path w="7626299" h="5920781">
                <a:moveTo>
                  <a:pt x="0" y="0"/>
                </a:moveTo>
                <a:lnTo>
                  <a:pt x="7626299" y="0"/>
                </a:lnTo>
                <a:lnTo>
                  <a:pt x="7626299" y="5920782"/>
                </a:lnTo>
                <a:lnTo>
                  <a:pt x="0" y="5920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028700" y="1693603"/>
            <a:ext cx="8115300" cy="291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63"/>
              </a:lnSpc>
            </a:pPr>
            <a:r>
              <a:rPr lang="ru-RU" sz="16974" dirty="0">
                <a:solidFill>
                  <a:srgbClr val="FFFFFF"/>
                </a:solidFill>
                <a:latin typeface="Caveat Brush"/>
              </a:rPr>
              <a:t>ПО</a:t>
            </a:r>
            <a:endParaRPr lang="en-US" sz="16974" dirty="0">
              <a:solidFill>
                <a:srgbClr val="FFFFFF"/>
              </a:solidFill>
              <a:latin typeface="Caveat Brus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625662"/>
            <a:ext cx="9504044" cy="29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29"/>
              </a:lnSpc>
            </a:pPr>
            <a:r>
              <a:rPr lang="ru-RU" sz="17235" dirty="0">
                <a:solidFill>
                  <a:srgbClr val="FFFFFF"/>
                </a:solidFill>
                <a:latin typeface="Caveat Brush"/>
              </a:rPr>
              <a:t>СЛЕДАМ</a:t>
            </a:r>
            <a:endParaRPr lang="en-US" sz="17235" dirty="0">
              <a:solidFill>
                <a:srgbClr val="FFFFFF"/>
              </a:solidFill>
              <a:latin typeface="Caveat Bru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9" t="-20065" r="-4976" b="-3237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2809708" y="3901561"/>
            <a:ext cx="5323215" cy="996893"/>
          </a:xfrm>
          <a:custGeom>
            <a:avLst/>
            <a:gdLst/>
            <a:ahLst/>
            <a:cxnLst/>
            <a:rect l="l" t="t" r="r" b="b"/>
            <a:pathLst>
              <a:path w="5323215" h="996893">
                <a:moveTo>
                  <a:pt x="0" y="0"/>
                </a:moveTo>
                <a:lnTo>
                  <a:pt x="5323215" y="0"/>
                </a:lnTo>
                <a:lnTo>
                  <a:pt x="5323215" y="996893"/>
                </a:lnTo>
                <a:lnTo>
                  <a:pt x="0" y="99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6" name="Freeform 6"/>
          <p:cNvSpPr/>
          <p:nvPr/>
        </p:nvSpPr>
        <p:spPr>
          <a:xfrm>
            <a:off x="9298967" y="3901561"/>
            <a:ext cx="5323215" cy="996893"/>
          </a:xfrm>
          <a:custGeom>
            <a:avLst/>
            <a:gdLst/>
            <a:ahLst/>
            <a:cxnLst/>
            <a:rect l="l" t="t" r="r" b="b"/>
            <a:pathLst>
              <a:path w="5323215" h="996893">
                <a:moveTo>
                  <a:pt x="0" y="0"/>
                </a:moveTo>
                <a:lnTo>
                  <a:pt x="5323216" y="0"/>
                </a:lnTo>
                <a:lnTo>
                  <a:pt x="5323216" y="996893"/>
                </a:lnTo>
                <a:lnTo>
                  <a:pt x="0" y="99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9298968" y="5338122"/>
            <a:ext cx="5323215" cy="996893"/>
          </a:xfrm>
          <a:custGeom>
            <a:avLst/>
            <a:gdLst/>
            <a:ahLst/>
            <a:cxnLst/>
            <a:rect l="l" t="t" r="r" b="b"/>
            <a:pathLst>
              <a:path w="5323215" h="996893">
                <a:moveTo>
                  <a:pt x="0" y="0"/>
                </a:moveTo>
                <a:lnTo>
                  <a:pt x="5323216" y="0"/>
                </a:lnTo>
                <a:lnTo>
                  <a:pt x="5323216" y="996893"/>
                </a:lnTo>
                <a:lnTo>
                  <a:pt x="0" y="99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2809708" y="5332961"/>
            <a:ext cx="5323215" cy="996893"/>
          </a:xfrm>
          <a:custGeom>
            <a:avLst/>
            <a:gdLst/>
            <a:ahLst/>
            <a:cxnLst/>
            <a:rect l="l" t="t" r="r" b="b"/>
            <a:pathLst>
              <a:path w="5323215" h="996893">
                <a:moveTo>
                  <a:pt x="0" y="0"/>
                </a:moveTo>
                <a:lnTo>
                  <a:pt x="5323215" y="0"/>
                </a:lnTo>
                <a:lnTo>
                  <a:pt x="5323215" y="996893"/>
                </a:lnTo>
                <a:lnTo>
                  <a:pt x="0" y="99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 flipH="1">
            <a:off x="15347464" y="5612600"/>
            <a:ext cx="3196273" cy="4114800"/>
          </a:xfrm>
          <a:custGeom>
            <a:avLst/>
            <a:gdLst/>
            <a:ahLst/>
            <a:cxnLst/>
            <a:rect l="l" t="t" r="r" b="b"/>
            <a:pathLst>
              <a:path w="3196273" h="4114800">
                <a:moveTo>
                  <a:pt x="3196272" y="0"/>
                </a:moveTo>
                <a:lnTo>
                  <a:pt x="0" y="0"/>
                </a:lnTo>
                <a:lnTo>
                  <a:pt x="0" y="4114800"/>
                </a:lnTo>
                <a:lnTo>
                  <a:pt x="3196272" y="4114800"/>
                </a:lnTo>
                <a:lnTo>
                  <a:pt x="319627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5735703" y="1159119"/>
            <a:ext cx="6816594" cy="2164268"/>
          </a:xfrm>
          <a:custGeom>
            <a:avLst/>
            <a:gdLst/>
            <a:ahLst/>
            <a:cxnLst/>
            <a:rect l="l" t="t" r="r" b="b"/>
            <a:pathLst>
              <a:path w="6816594" h="2164268">
                <a:moveTo>
                  <a:pt x="0" y="0"/>
                </a:moveTo>
                <a:lnTo>
                  <a:pt x="6816594" y="0"/>
                </a:lnTo>
                <a:lnTo>
                  <a:pt x="6816594" y="2164268"/>
                </a:lnTo>
                <a:lnTo>
                  <a:pt x="0" y="2164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TextBox 13"/>
          <p:cNvSpPr txBox="1"/>
          <p:nvPr/>
        </p:nvSpPr>
        <p:spPr>
          <a:xfrm>
            <a:off x="4876800" y="1367714"/>
            <a:ext cx="8109434" cy="127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7"/>
              </a:lnSpc>
            </a:pPr>
            <a:r>
              <a:rPr lang="ru-RU" sz="7448" dirty="0">
                <a:solidFill>
                  <a:srgbClr val="FFFFF4"/>
                </a:solidFill>
                <a:latin typeface="Caveat Brush"/>
              </a:rPr>
              <a:t>СОДЕРЖАНИЕ</a:t>
            </a:r>
            <a:endParaRPr lang="en-US" sz="7448" dirty="0">
              <a:solidFill>
                <a:srgbClr val="FFFFF4"/>
              </a:solidFill>
              <a:latin typeface="Caveat Brush"/>
            </a:endParaRPr>
          </a:p>
        </p:txBody>
      </p:sp>
      <p:sp>
        <p:nvSpPr>
          <p:cNvPr id="14" name="TextBox 14"/>
          <p:cNvSpPr txBox="1"/>
          <p:nvPr/>
        </p:nvSpPr>
        <p:spPr>
          <a:xfrm rot="9985">
            <a:off x="10674685" y="5449838"/>
            <a:ext cx="3128819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ru-RU" sz="3200" dirty="0">
                <a:solidFill>
                  <a:srgbClr val="000000"/>
                </a:solidFill>
                <a:latin typeface="Balsamiq Sans"/>
              </a:rPr>
              <a:t>Итоги</a:t>
            </a:r>
            <a:endParaRPr lang="en-US" sz="3200" dirty="0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165925" y="4110998"/>
            <a:ext cx="3079792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ru-RU" sz="3200" dirty="0">
                <a:solidFill>
                  <a:srgbClr val="000000"/>
                </a:solidFill>
                <a:latin typeface="Balsamiq Sans"/>
              </a:rPr>
              <a:t>Для начала</a:t>
            </a:r>
            <a:endParaRPr lang="en-US" sz="3200" dirty="0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170210" y="5562771"/>
            <a:ext cx="374552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ru-RU" sz="3000" spc="-32" dirty="0">
                <a:solidFill>
                  <a:srgbClr val="000000"/>
                </a:solidFill>
                <a:latin typeface="Balsamiq Sans"/>
              </a:rPr>
              <a:t>Обзор проекта</a:t>
            </a:r>
            <a:endParaRPr lang="en-US" sz="3000" spc="-32" dirty="0">
              <a:solidFill>
                <a:srgbClr val="000000"/>
              </a:solidFill>
              <a:latin typeface="Balsamiq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722686" y="4092985"/>
            <a:ext cx="3132471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ru-RU" sz="3200" dirty="0">
                <a:solidFill>
                  <a:srgbClr val="000000"/>
                </a:solidFill>
                <a:latin typeface="Balsamiq Sans"/>
              </a:rPr>
              <a:t>Отзыв</a:t>
            </a:r>
            <a:endParaRPr lang="en-US" sz="3200" dirty="0">
              <a:solidFill>
                <a:srgbClr val="000000"/>
              </a:solidFill>
              <a:latin typeface="Balsamiq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35" t="-23088" r="-4539" b="-2623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4333867" y="6065863"/>
            <a:ext cx="2925433" cy="3192437"/>
          </a:xfrm>
          <a:custGeom>
            <a:avLst/>
            <a:gdLst/>
            <a:ahLst/>
            <a:cxnLst/>
            <a:rect l="l" t="t" r="r" b="b"/>
            <a:pathLst>
              <a:path w="2925433" h="3192437">
                <a:moveTo>
                  <a:pt x="0" y="0"/>
                </a:moveTo>
                <a:lnTo>
                  <a:pt x="2925433" y="0"/>
                </a:lnTo>
                <a:lnTo>
                  <a:pt x="2925433" y="3192437"/>
                </a:lnTo>
                <a:lnTo>
                  <a:pt x="0" y="3192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flipH="1">
            <a:off x="657867" y="5779834"/>
            <a:ext cx="4446248" cy="4114800"/>
          </a:xfrm>
          <a:custGeom>
            <a:avLst/>
            <a:gdLst/>
            <a:ahLst/>
            <a:cxnLst/>
            <a:rect l="l" t="t" r="r" b="b"/>
            <a:pathLst>
              <a:path w="4446248" h="4114800">
                <a:moveTo>
                  <a:pt x="4446248" y="0"/>
                </a:moveTo>
                <a:lnTo>
                  <a:pt x="0" y="0"/>
                </a:lnTo>
                <a:lnTo>
                  <a:pt x="0" y="4114800"/>
                </a:lnTo>
                <a:lnTo>
                  <a:pt x="4446248" y="4114800"/>
                </a:lnTo>
                <a:lnTo>
                  <a:pt x="444624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 rot="-10627">
            <a:off x="4159108" y="1655827"/>
            <a:ext cx="9969784" cy="18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9"/>
              </a:lnSpc>
            </a:pPr>
            <a:r>
              <a:rPr lang="ru-RU" sz="10706" dirty="0">
                <a:solidFill>
                  <a:srgbClr val="FFFFFF"/>
                </a:solidFill>
                <a:latin typeface="Caveat Brush"/>
              </a:rPr>
              <a:t>ДЛЯ НАЧАЛА</a:t>
            </a:r>
            <a:endParaRPr lang="en-US" sz="10706" dirty="0">
              <a:solidFill>
                <a:srgbClr val="FFFFFF"/>
              </a:solidFill>
              <a:latin typeface="Caveat Brus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06556" y="4102961"/>
            <a:ext cx="10474887" cy="16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ru-RU" sz="3221" dirty="0">
                <a:solidFill>
                  <a:srgbClr val="FFFFFF"/>
                </a:solidFill>
                <a:latin typeface="Balsamiq Sans"/>
              </a:rPr>
              <a:t>Было разработано инновационное приложение и веб-сайт для жителей, туристов и путешественников города Санкт-Петербург.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88" b="-17888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3906556" y="4641699"/>
            <a:ext cx="10474887" cy="439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ru-RU" sz="3200" dirty="0">
                <a:solidFill>
                  <a:srgbClr val="FFFFF4"/>
                </a:solidFill>
                <a:latin typeface="Balsamiq Sans"/>
              </a:rPr>
              <a:t>По следам – это уникальное решение, предоставляющее интерактивные карты города, пешеходные и туристические маршруты, а также возможность добавления пользовательской оценки и обзоров мест и достопримечательностей. За каждый пройденный маршрут пользователи получают "Шаги", которые они могут обменять на специальные </a:t>
            </a:r>
            <a:r>
              <a:rPr lang="ru-RU" sz="3200" dirty="0" err="1">
                <a:solidFill>
                  <a:srgbClr val="FFFFF4"/>
                </a:solidFill>
                <a:latin typeface="Balsamiq Sans"/>
              </a:rPr>
              <a:t>промокоды</a:t>
            </a:r>
            <a:r>
              <a:rPr lang="ru-RU" sz="3200" dirty="0">
                <a:solidFill>
                  <a:srgbClr val="FFFFF4"/>
                </a:solidFill>
                <a:latin typeface="Balsamiq Sans"/>
              </a:rPr>
              <a:t> от заведений Санкт-Петербурга!</a:t>
            </a:r>
          </a:p>
        </p:txBody>
      </p:sp>
      <p:sp>
        <p:nvSpPr>
          <p:cNvPr id="4" name="Freeform 4"/>
          <p:cNvSpPr/>
          <p:nvPr/>
        </p:nvSpPr>
        <p:spPr>
          <a:xfrm>
            <a:off x="6037537" y="1971944"/>
            <a:ext cx="6212926" cy="1972604"/>
          </a:xfrm>
          <a:custGeom>
            <a:avLst/>
            <a:gdLst/>
            <a:ahLst/>
            <a:cxnLst/>
            <a:rect l="l" t="t" r="r" b="b"/>
            <a:pathLst>
              <a:path w="6212926" h="1972604">
                <a:moveTo>
                  <a:pt x="0" y="0"/>
                </a:moveTo>
                <a:lnTo>
                  <a:pt x="6212926" y="0"/>
                </a:lnTo>
                <a:lnTo>
                  <a:pt x="6212926" y="1972604"/>
                </a:lnTo>
                <a:lnTo>
                  <a:pt x="0" y="1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TextBox 5"/>
          <p:cNvSpPr txBox="1"/>
          <p:nvPr/>
        </p:nvSpPr>
        <p:spPr>
          <a:xfrm rot="9985">
            <a:off x="6168000" y="1841544"/>
            <a:ext cx="5951998" cy="165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5"/>
              </a:lnSpc>
            </a:pPr>
            <a:r>
              <a:rPr lang="ru-RU" sz="9853" dirty="0">
                <a:solidFill>
                  <a:srgbClr val="FFFFFF"/>
                </a:solidFill>
                <a:latin typeface="Caveat Brush"/>
              </a:rPr>
              <a:t>ПРОЕКТА</a:t>
            </a:r>
            <a:endParaRPr lang="en-US" sz="9853" dirty="0">
              <a:solidFill>
                <a:srgbClr val="FFFFFF"/>
              </a:solidFill>
              <a:latin typeface="Caveat Brush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803135" y="486724"/>
            <a:ext cx="4681729" cy="1486449"/>
          </a:xfrm>
          <a:custGeom>
            <a:avLst/>
            <a:gdLst/>
            <a:ahLst/>
            <a:cxnLst/>
            <a:rect l="l" t="t" r="r" b="b"/>
            <a:pathLst>
              <a:path w="4681729" h="1486449">
                <a:moveTo>
                  <a:pt x="0" y="0"/>
                </a:moveTo>
                <a:lnTo>
                  <a:pt x="4681730" y="0"/>
                </a:lnTo>
                <a:lnTo>
                  <a:pt x="4681730" y="1486450"/>
                </a:lnTo>
                <a:lnTo>
                  <a:pt x="0" y="1486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6506218" y="337696"/>
            <a:ext cx="5275565" cy="133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0"/>
              </a:lnSpc>
            </a:pPr>
            <a:r>
              <a:rPr lang="ru-RU" sz="7843" dirty="0">
                <a:solidFill>
                  <a:srgbClr val="FFFFFF"/>
                </a:solidFill>
                <a:latin typeface="Caveat Brush"/>
              </a:rPr>
              <a:t>ОБЗОР</a:t>
            </a:r>
            <a:endParaRPr lang="en-US" sz="7843" dirty="0">
              <a:solidFill>
                <a:srgbClr val="FFFFFF"/>
              </a:solidFill>
              <a:latin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546383" y="6297775"/>
            <a:ext cx="2712917" cy="2960525"/>
          </a:xfrm>
          <a:custGeom>
            <a:avLst/>
            <a:gdLst/>
            <a:ahLst/>
            <a:cxnLst/>
            <a:rect l="l" t="t" r="r" b="b"/>
            <a:pathLst>
              <a:path w="2712917" h="2960525">
                <a:moveTo>
                  <a:pt x="0" y="0"/>
                </a:moveTo>
                <a:lnTo>
                  <a:pt x="2712917" y="0"/>
                </a:lnTo>
                <a:lnTo>
                  <a:pt x="2712917" y="2960525"/>
                </a:lnTo>
                <a:lnTo>
                  <a:pt x="0" y="2960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 flipH="1">
            <a:off x="563056" y="6117782"/>
            <a:ext cx="4261464" cy="3943791"/>
          </a:xfrm>
          <a:custGeom>
            <a:avLst/>
            <a:gdLst/>
            <a:ahLst/>
            <a:cxnLst/>
            <a:rect l="l" t="t" r="r" b="b"/>
            <a:pathLst>
              <a:path w="4261464" h="3943791">
                <a:moveTo>
                  <a:pt x="4261464" y="0"/>
                </a:moveTo>
                <a:lnTo>
                  <a:pt x="0" y="0"/>
                </a:lnTo>
                <a:lnTo>
                  <a:pt x="0" y="3943791"/>
                </a:lnTo>
                <a:lnTo>
                  <a:pt x="4261464" y="3943791"/>
                </a:lnTo>
                <a:lnTo>
                  <a:pt x="426146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9" t="-20065" r="-4976" b="-32379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10137706" y="1656353"/>
            <a:ext cx="5495590" cy="6756737"/>
            <a:chOff x="-66628" y="-50711"/>
            <a:chExt cx="7327453" cy="9008983"/>
          </a:xfrm>
        </p:grpSpPr>
        <p:sp>
          <p:nvSpPr>
            <p:cNvPr id="4" name="TextBox 4"/>
            <p:cNvSpPr txBox="1"/>
            <p:nvPr/>
          </p:nvSpPr>
          <p:spPr>
            <a:xfrm rot="-2700000">
              <a:off x="79547" y="8418787"/>
              <a:ext cx="1354931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0-6 лет</a:t>
              </a:r>
              <a:r>
                <a:rPr lang="en-US" sz="1573" dirty="0">
                  <a:solidFill>
                    <a:srgbClr val="FFFFFF"/>
                  </a:solidFill>
                  <a:latin typeface="Open Sans Extra Bold"/>
                </a:rPr>
                <a:t>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2700000">
              <a:off x="1454050" y="8418787"/>
              <a:ext cx="1354931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6-12 лет</a:t>
              </a:r>
              <a:endParaRPr lang="en-US" sz="1573" dirty="0">
                <a:solidFill>
                  <a:srgbClr val="FFFFFF"/>
                </a:solidFill>
                <a:latin typeface="Open Sans Extra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 rot="-2700000">
              <a:off x="2828552" y="8418787"/>
              <a:ext cx="1354931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12-18 лет</a:t>
              </a:r>
              <a:endParaRPr lang="en-US" sz="1573" dirty="0">
                <a:solidFill>
                  <a:srgbClr val="FFFFFF"/>
                </a:solidFill>
                <a:latin typeface="Open Sans Extra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 rot="-2700000">
              <a:off x="4203054" y="8418787"/>
              <a:ext cx="1354931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18-35 лет</a:t>
              </a:r>
              <a:endParaRPr lang="en-US" sz="1573" dirty="0">
                <a:solidFill>
                  <a:srgbClr val="FFFFFF"/>
                </a:solidFill>
                <a:latin typeface="Open Sans Extra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 rot="18900000">
              <a:off x="5577557" y="8230552"/>
              <a:ext cx="1354931" cy="727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Более 35 лет </a:t>
              </a:r>
              <a:endParaRPr lang="en-US" sz="1573" dirty="0">
                <a:solidFill>
                  <a:srgbClr val="FFFFFF"/>
                </a:solidFill>
                <a:latin typeface="Open Sans Extra Bold"/>
              </a:endParaRP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514801" y="156574"/>
              <a:ext cx="6746024" cy="7682437"/>
              <a:chOff x="0" y="0"/>
              <a:chExt cx="10287000" cy="1171493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2922384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5851117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8779851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1170858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-66628" y="-50711"/>
              <a:ext cx="514803" cy="7277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100</a:t>
              </a:r>
            </a:p>
            <a:p>
              <a:pPr algn="r">
                <a:lnSpc>
                  <a:spcPts val="2203"/>
                </a:lnSpc>
              </a:pPr>
              <a:r>
                <a:rPr lang="en-US" sz="1573" dirty="0">
                  <a:solidFill>
                    <a:srgbClr val="FFFFFF"/>
                  </a:solidFill>
                  <a:latin typeface="Open Sans Extra Bold"/>
                </a:rPr>
                <a:t>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882509"/>
              <a:ext cx="381546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75</a:t>
              </a:r>
              <a:r>
                <a:rPr lang="en-US" sz="1573" dirty="0">
                  <a:solidFill>
                    <a:srgbClr val="FFFFFF"/>
                  </a:solidFill>
                  <a:latin typeface="Open Sans Extra Bold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803119"/>
              <a:ext cx="381546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50</a:t>
              </a:r>
              <a:r>
                <a:rPr lang="en-US" sz="1573" dirty="0">
                  <a:solidFill>
                    <a:srgbClr val="FFFFFF"/>
                  </a:solidFill>
                  <a:latin typeface="Open Sans Extra Bold"/>
                </a:rPr>
                <a:t>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723728"/>
              <a:ext cx="381546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03"/>
                </a:lnSpc>
              </a:pPr>
              <a:r>
                <a:rPr lang="ru-RU" sz="1573" dirty="0">
                  <a:solidFill>
                    <a:srgbClr val="FFFFFF"/>
                  </a:solidFill>
                  <a:latin typeface="Open Sans Extra Bold"/>
                </a:rPr>
                <a:t>25</a:t>
              </a:r>
              <a:r>
                <a:rPr lang="en-US" sz="1573" dirty="0">
                  <a:solidFill>
                    <a:srgbClr val="FFFFFF"/>
                  </a:solidFill>
                  <a:latin typeface="Open Sans Extra Bold"/>
                </a:rPr>
                <a:t>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6158" y="7644337"/>
              <a:ext cx="225388" cy="35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03"/>
                </a:lnSpc>
              </a:pPr>
              <a:r>
                <a:rPr lang="en-US" sz="1573">
                  <a:solidFill>
                    <a:srgbClr val="FFFFFF"/>
                  </a:solidFill>
                  <a:latin typeface="Open Sans Extra Bold"/>
                </a:rPr>
                <a:t>0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514801" y="1882509"/>
              <a:ext cx="6746023" cy="5956504"/>
              <a:chOff x="0" y="2631873"/>
              <a:chExt cx="10287000" cy="908306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9717631"/>
                <a:ext cx="1903096" cy="1997303"/>
              </a:xfrm>
              <a:custGeom>
                <a:avLst/>
                <a:gdLst/>
                <a:ahLst/>
                <a:cxnLst/>
                <a:rect l="l" t="t" r="r" b="b"/>
                <a:pathLst>
                  <a:path w="1903095" h="5278070">
                    <a:moveTo>
                      <a:pt x="0" y="5278071"/>
                    </a:moveTo>
                    <a:lnTo>
                      <a:pt x="0" y="152248"/>
                    </a:lnTo>
                    <a:cubicBezTo>
                      <a:pt x="0" y="111869"/>
                      <a:pt x="16040" y="73144"/>
                      <a:pt x="44592" y="44592"/>
                    </a:cubicBezTo>
                    <a:cubicBezTo>
                      <a:pt x="73144" y="16041"/>
                      <a:pt x="111869" y="0"/>
                      <a:pt x="152248" y="0"/>
                    </a:cubicBezTo>
                    <a:lnTo>
                      <a:pt x="1750847" y="0"/>
                    </a:lnTo>
                    <a:cubicBezTo>
                      <a:pt x="1791226" y="0"/>
                      <a:pt x="1829951" y="16041"/>
                      <a:pt x="1858503" y="44592"/>
                    </a:cubicBezTo>
                    <a:cubicBezTo>
                      <a:pt x="1887055" y="73144"/>
                      <a:pt x="1903095" y="111869"/>
                      <a:pt x="1903095" y="152248"/>
                    </a:cubicBezTo>
                    <a:lnTo>
                      <a:pt x="1903095" y="5278071"/>
                    </a:lnTo>
                    <a:close/>
                  </a:path>
                </a:pathLst>
              </a:custGeom>
              <a:solidFill>
                <a:srgbClr val="FFF8E9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095975" y="6198146"/>
                <a:ext cx="1903096" cy="5516788"/>
              </a:xfrm>
              <a:custGeom>
                <a:avLst/>
                <a:gdLst/>
                <a:ahLst/>
                <a:cxnLst/>
                <a:rect l="l" t="t" r="r" b="b"/>
                <a:pathLst>
                  <a:path w="1903095" h="7621057">
                    <a:moveTo>
                      <a:pt x="0" y="7621058"/>
                    </a:moveTo>
                    <a:lnTo>
                      <a:pt x="0" y="152248"/>
                    </a:lnTo>
                    <a:cubicBezTo>
                      <a:pt x="1" y="68164"/>
                      <a:pt x="68164" y="0"/>
                      <a:pt x="152248" y="0"/>
                    </a:cubicBezTo>
                    <a:lnTo>
                      <a:pt x="1750848" y="0"/>
                    </a:lnTo>
                    <a:cubicBezTo>
                      <a:pt x="1834932" y="0"/>
                      <a:pt x="1903095" y="68164"/>
                      <a:pt x="1903095" y="152248"/>
                    </a:cubicBezTo>
                    <a:lnTo>
                      <a:pt x="1903095" y="7621058"/>
                    </a:lnTo>
                    <a:close/>
                  </a:path>
                </a:pathLst>
              </a:custGeom>
              <a:solidFill>
                <a:srgbClr val="FFF8E9"/>
              </a:solidFill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4191952" y="3408827"/>
                <a:ext cx="1903096" cy="8306107"/>
              </a:xfrm>
              <a:custGeom>
                <a:avLst/>
                <a:gdLst/>
                <a:ahLst/>
                <a:cxnLst/>
                <a:rect l="l" t="t" r="r" b="b"/>
                <a:pathLst>
                  <a:path w="1903095" h="6742437">
                    <a:moveTo>
                      <a:pt x="0" y="6742438"/>
                    </a:moveTo>
                    <a:lnTo>
                      <a:pt x="0" y="152248"/>
                    </a:lnTo>
                    <a:cubicBezTo>
                      <a:pt x="0" y="68164"/>
                      <a:pt x="68163" y="0"/>
                      <a:pt x="152247" y="0"/>
                    </a:cubicBezTo>
                    <a:lnTo>
                      <a:pt x="1750847" y="0"/>
                    </a:lnTo>
                    <a:cubicBezTo>
                      <a:pt x="1834931" y="0"/>
                      <a:pt x="1903094" y="68164"/>
                      <a:pt x="1903094" y="152248"/>
                    </a:cubicBezTo>
                    <a:lnTo>
                      <a:pt x="1903094" y="6742438"/>
                    </a:lnTo>
                    <a:close/>
                  </a:path>
                </a:pathLst>
              </a:custGeom>
              <a:solidFill>
                <a:srgbClr val="FFF8E9"/>
              </a:solidFill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6287929" y="2631873"/>
                <a:ext cx="1903096" cy="9083061"/>
              </a:xfrm>
              <a:custGeom>
                <a:avLst/>
                <a:gdLst/>
                <a:ahLst/>
                <a:cxnLst/>
                <a:rect l="l" t="t" r="r" b="b"/>
                <a:pathLst>
                  <a:path w="1903095" h="10256918">
                    <a:moveTo>
                      <a:pt x="0" y="10256918"/>
                    </a:moveTo>
                    <a:lnTo>
                      <a:pt x="0" y="152247"/>
                    </a:lnTo>
                    <a:cubicBezTo>
                      <a:pt x="0" y="111869"/>
                      <a:pt x="16040" y="73144"/>
                      <a:pt x="44592" y="44592"/>
                    </a:cubicBezTo>
                    <a:cubicBezTo>
                      <a:pt x="73144" y="16040"/>
                      <a:pt x="111869" y="0"/>
                      <a:pt x="152247" y="0"/>
                    </a:cubicBezTo>
                    <a:lnTo>
                      <a:pt x="1750847" y="0"/>
                    </a:lnTo>
                    <a:cubicBezTo>
                      <a:pt x="1791226" y="0"/>
                      <a:pt x="1829951" y="16040"/>
                      <a:pt x="1858502" y="44592"/>
                    </a:cubicBezTo>
                    <a:cubicBezTo>
                      <a:pt x="1887055" y="73144"/>
                      <a:pt x="1903095" y="111869"/>
                      <a:pt x="1903095" y="152247"/>
                    </a:cubicBezTo>
                    <a:lnTo>
                      <a:pt x="1903095" y="10256918"/>
                    </a:lnTo>
                    <a:close/>
                  </a:path>
                </a:pathLst>
              </a:custGeom>
              <a:solidFill>
                <a:srgbClr val="FFF8E9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8383904" y="3683780"/>
                <a:ext cx="1903096" cy="8027980"/>
              </a:xfrm>
              <a:custGeom>
                <a:avLst/>
                <a:gdLst/>
                <a:ahLst/>
                <a:cxnLst/>
                <a:rect l="l" t="t" r="r" b="b"/>
                <a:pathLst>
                  <a:path w="1903095" h="10549791">
                    <a:moveTo>
                      <a:pt x="0" y="10549792"/>
                    </a:moveTo>
                    <a:lnTo>
                      <a:pt x="0" y="152248"/>
                    </a:lnTo>
                    <a:cubicBezTo>
                      <a:pt x="0" y="68164"/>
                      <a:pt x="68164" y="1"/>
                      <a:pt x="152248" y="0"/>
                    </a:cubicBezTo>
                    <a:lnTo>
                      <a:pt x="1750848" y="0"/>
                    </a:lnTo>
                    <a:cubicBezTo>
                      <a:pt x="1834932" y="1"/>
                      <a:pt x="1903095" y="68164"/>
                      <a:pt x="1903095" y="152248"/>
                    </a:cubicBezTo>
                    <a:lnTo>
                      <a:pt x="1903095" y="10549792"/>
                    </a:lnTo>
                    <a:close/>
                  </a:path>
                </a:pathLst>
              </a:custGeom>
              <a:solidFill>
                <a:srgbClr val="FFF8E9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" name="Freeform 26"/>
          <p:cNvSpPr/>
          <p:nvPr/>
        </p:nvSpPr>
        <p:spPr>
          <a:xfrm>
            <a:off x="-564200" y="7426586"/>
            <a:ext cx="2565398" cy="2696870"/>
          </a:xfrm>
          <a:custGeom>
            <a:avLst/>
            <a:gdLst/>
            <a:ahLst/>
            <a:cxnLst/>
            <a:rect l="l" t="t" r="r" b="b"/>
            <a:pathLst>
              <a:path w="2565398" h="2696870">
                <a:moveTo>
                  <a:pt x="0" y="0"/>
                </a:moveTo>
                <a:lnTo>
                  <a:pt x="2565398" y="0"/>
                </a:lnTo>
                <a:lnTo>
                  <a:pt x="2565398" y="2696870"/>
                </a:lnTo>
                <a:lnTo>
                  <a:pt x="0" y="2696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7" name="TextBox 27"/>
          <p:cNvSpPr txBox="1"/>
          <p:nvPr/>
        </p:nvSpPr>
        <p:spPr>
          <a:xfrm>
            <a:off x="2001198" y="3116613"/>
            <a:ext cx="7979628" cy="609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endParaRPr lang="ru-RU" sz="2578" dirty="0">
              <a:solidFill>
                <a:srgbClr val="FFFFFF"/>
              </a:solidFill>
              <a:latin typeface="Balsamiq Sans"/>
            </a:endParaRPr>
          </a:p>
          <a:p>
            <a:pPr algn="ctr">
              <a:lnSpc>
                <a:spcPts val="3404"/>
              </a:lnSpc>
            </a:pPr>
            <a:r>
              <a:rPr lang="ru-RU" sz="2578" dirty="0">
                <a:solidFill>
                  <a:srgbClr val="FFFFFF"/>
                </a:solidFill>
                <a:latin typeface="Balsamiq Sans"/>
              </a:rPr>
              <a:t>Основной аудиторией приложения являются люди в возрастной категории от 18 до 35 лет, которые часто сталкиваются с ситуацией, когда им скучно гулять или проводить свободное время. Эта группа пользователей ищет разнообразие и интересные места для прогулок и отдыха. Приложение "По следам" становится для них спасительным инструментом, предоставляя интерактивные карты, увлекательные маршруты и возможность делиться впечатлениями. Теперь гулять по городу стало увлекательным приключением, а пользователи могут найти новые места и события, которые разнообразят их досуг.</a:t>
            </a:r>
            <a:endParaRPr lang="en-US" sz="2578" dirty="0">
              <a:solidFill>
                <a:srgbClr val="FFFFFF"/>
              </a:solidFill>
              <a:latin typeface="Balsamiq San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84006" y="876300"/>
            <a:ext cx="6472573" cy="2055042"/>
          </a:xfrm>
          <a:custGeom>
            <a:avLst/>
            <a:gdLst/>
            <a:ahLst/>
            <a:cxnLst/>
            <a:rect l="l" t="t" r="r" b="b"/>
            <a:pathLst>
              <a:path w="5811833" h="1845257">
                <a:moveTo>
                  <a:pt x="0" y="0"/>
                </a:moveTo>
                <a:lnTo>
                  <a:pt x="5811833" y="0"/>
                </a:lnTo>
                <a:lnTo>
                  <a:pt x="5811833" y="1845257"/>
                </a:lnTo>
                <a:lnTo>
                  <a:pt x="0" y="1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9" name="TextBox 29"/>
          <p:cNvSpPr txBox="1"/>
          <p:nvPr/>
        </p:nvSpPr>
        <p:spPr>
          <a:xfrm rot="9985">
            <a:off x="1099682" y="742057"/>
            <a:ext cx="7320962" cy="162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46"/>
              </a:lnSpc>
            </a:pPr>
            <a:r>
              <a:rPr lang="ru-RU" sz="9461" dirty="0">
                <a:solidFill>
                  <a:srgbClr val="FFFFFF"/>
                </a:solidFill>
                <a:latin typeface="Caveat Brush"/>
              </a:rPr>
              <a:t>Аудитория</a:t>
            </a:r>
            <a:endParaRPr lang="en-US" sz="9461" dirty="0">
              <a:solidFill>
                <a:srgbClr val="FFFFFF"/>
              </a:solidFill>
              <a:latin typeface="Caveat Brus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9" t="-20065" r="-4976" b="-3237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2344746" y="1875596"/>
            <a:ext cx="5811833" cy="1845257"/>
          </a:xfrm>
          <a:custGeom>
            <a:avLst/>
            <a:gdLst/>
            <a:ahLst/>
            <a:cxnLst/>
            <a:rect l="l" t="t" r="r" b="b"/>
            <a:pathLst>
              <a:path w="5811833" h="1845257">
                <a:moveTo>
                  <a:pt x="0" y="0"/>
                </a:moveTo>
                <a:lnTo>
                  <a:pt x="5811833" y="0"/>
                </a:lnTo>
                <a:lnTo>
                  <a:pt x="5811833" y="1845257"/>
                </a:lnTo>
                <a:lnTo>
                  <a:pt x="0" y="1845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3058716" y="2037521"/>
            <a:ext cx="5747722" cy="135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4"/>
              </a:lnSpc>
            </a:pPr>
            <a:r>
              <a:rPr lang="ru-RU" sz="9994" dirty="0">
                <a:solidFill>
                  <a:srgbClr val="FFFFFF"/>
                </a:solidFill>
                <a:latin typeface="Caveat Brush"/>
              </a:rPr>
              <a:t>Отзыв</a:t>
            </a:r>
            <a:endParaRPr lang="en-US" sz="9994" dirty="0">
              <a:solidFill>
                <a:srgbClr val="FFFFFF"/>
              </a:solidFill>
              <a:latin typeface="Caveat Brus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0601" y="4436496"/>
            <a:ext cx="8417914" cy="3294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2"/>
              </a:lnSpc>
            </a:pPr>
            <a:r>
              <a:rPr lang="ru-RU" sz="3221" dirty="0">
                <a:solidFill>
                  <a:srgbClr val="FFFFFF"/>
                </a:solidFill>
                <a:latin typeface="Balsamiq Sans"/>
              </a:rPr>
              <a:t>Я просто в восторге от приложения 'По следам'! Оно сделало мое путешествие по Санкт-Петербургу настоящим приключением. Благодаря интерактивным картам, я смог найти самые красивые места и уютные заведения в городе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207D8-90D6-8613-2BE2-AEC351445E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r="21603"/>
          <a:stretch/>
        </p:blipFill>
        <p:spPr>
          <a:xfrm rot="613300">
            <a:off x="11491739" y="3301461"/>
            <a:ext cx="4783334" cy="462104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593546">
            <a:off x="11374907" y="2874120"/>
            <a:ext cx="5222213" cy="6127548"/>
            <a:chOff x="-2540" y="-1270"/>
            <a:chExt cx="11127740" cy="130568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25200" cy="13055600"/>
            </a:xfrm>
            <a:custGeom>
              <a:avLst/>
              <a:gdLst/>
              <a:ahLst/>
              <a:cxnLst/>
              <a:rect l="l" t="t" r="r" b="b"/>
              <a:pathLst>
                <a:path w="11125200" h="13055600">
                  <a:moveTo>
                    <a:pt x="0" y="0"/>
                  </a:moveTo>
                  <a:lnTo>
                    <a:pt x="0" y="13055600"/>
                  </a:lnTo>
                  <a:lnTo>
                    <a:pt x="11125200" y="13055600"/>
                  </a:lnTo>
                  <a:lnTo>
                    <a:pt x="11125200" y="0"/>
                  </a:lnTo>
                  <a:lnTo>
                    <a:pt x="0" y="0"/>
                  </a:lnTo>
                  <a:close/>
                  <a:moveTo>
                    <a:pt x="9537700" y="10160000"/>
                  </a:moveTo>
                  <a:lnTo>
                    <a:pt x="1358900" y="10160000"/>
                  </a:lnTo>
                  <a:lnTo>
                    <a:pt x="1358900" y="1981200"/>
                  </a:lnTo>
                  <a:lnTo>
                    <a:pt x="9537700" y="1981200"/>
                  </a:lnTo>
                  <a:lnTo>
                    <a:pt x="9537700" y="10160000"/>
                  </a:lnTo>
                  <a:close/>
                </a:path>
              </a:pathLst>
            </a:custGeom>
            <a:blipFill>
              <a:blip r:embed="rId6"/>
              <a:stretch>
                <a:fillRect l="-21" r="-21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/>
            <p:nvPr/>
          </p:nvSpPr>
          <p:spPr>
            <a:xfrm>
              <a:off x="-2540" y="-1270"/>
              <a:ext cx="11127740" cy="13051790"/>
            </a:xfrm>
            <a:custGeom>
              <a:avLst/>
              <a:gdLst/>
              <a:ahLst/>
              <a:cxnLst/>
              <a:rect l="l" t="t" r="r" b="b"/>
              <a:pathLst>
                <a:path w="11127740" h="13051790">
                  <a:moveTo>
                    <a:pt x="0" y="0"/>
                  </a:moveTo>
                  <a:lnTo>
                    <a:pt x="0" y="13051790"/>
                  </a:lnTo>
                  <a:lnTo>
                    <a:pt x="11127740" y="13051790"/>
                  </a:lnTo>
                  <a:lnTo>
                    <a:pt x="11127740" y="0"/>
                  </a:lnTo>
                  <a:lnTo>
                    <a:pt x="0" y="0"/>
                  </a:lnTo>
                  <a:close/>
                  <a:moveTo>
                    <a:pt x="10360660" y="10704830"/>
                  </a:moveTo>
                  <a:lnTo>
                    <a:pt x="812800" y="10704830"/>
                  </a:lnTo>
                  <a:lnTo>
                    <a:pt x="812800" y="1225550"/>
                  </a:lnTo>
                  <a:lnTo>
                    <a:pt x="10360660" y="1225550"/>
                  </a:lnTo>
                  <a:lnTo>
                    <a:pt x="10360660" y="10704830"/>
                  </a:lnTo>
                  <a:close/>
                </a:path>
              </a:pathLst>
            </a:custGeom>
            <a:solidFill>
              <a:srgbClr val="FFF5F0"/>
            </a:solid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9" t="-20065" r="-4976" b="-3237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2066243" y="3797326"/>
            <a:ext cx="5996448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ru-RU" sz="5499" dirty="0">
                <a:solidFill>
                  <a:srgbClr val="FFFFF4"/>
                </a:solidFill>
                <a:latin typeface="Caveat Brush"/>
              </a:rPr>
              <a:t>Итог 1</a:t>
            </a:r>
            <a:endParaRPr lang="en-US" sz="5499" dirty="0">
              <a:solidFill>
                <a:srgbClr val="FFFFF4"/>
              </a:solidFill>
              <a:latin typeface="Caveat Brush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04034" y="3806421"/>
            <a:ext cx="599644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ru-RU" sz="5499" dirty="0">
                <a:solidFill>
                  <a:srgbClr val="FFFFF4"/>
                </a:solidFill>
                <a:latin typeface="Caveat Brush"/>
              </a:rPr>
              <a:t>Итог 3</a:t>
            </a:r>
            <a:endParaRPr lang="en-US" sz="5499" dirty="0">
              <a:solidFill>
                <a:srgbClr val="FFFFF4"/>
              </a:solidFill>
              <a:latin typeface="Caveat Brush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45491" y="6912503"/>
            <a:ext cx="5996448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ru-RU" sz="5499" dirty="0">
                <a:solidFill>
                  <a:srgbClr val="FFFFF4"/>
                </a:solidFill>
                <a:latin typeface="Caveat Brush"/>
              </a:rPr>
              <a:t>Итог 2</a:t>
            </a:r>
            <a:endParaRPr lang="en-US" sz="5499" dirty="0">
              <a:solidFill>
                <a:srgbClr val="FFFFF4"/>
              </a:solidFill>
              <a:latin typeface="Caveat Brus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83282" y="6902978"/>
            <a:ext cx="599644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ru-RU" sz="5499" dirty="0">
                <a:solidFill>
                  <a:srgbClr val="FFFFF4"/>
                </a:solidFill>
                <a:latin typeface="Caveat Brush"/>
              </a:rPr>
              <a:t>Итог 4</a:t>
            </a:r>
            <a:endParaRPr lang="en-US" sz="5499" dirty="0">
              <a:solidFill>
                <a:srgbClr val="FFFFF4"/>
              </a:solidFill>
              <a:latin typeface="Caveat Brush"/>
            </a:endParaRPr>
          </a:p>
        </p:txBody>
      </p:sp>
      <p:sp>
        <p:nvSpPr>
          <p:cNvPr id="7" name="Freeform 7"/>
          <p:cNvSpPr/>
          <p:nvPr/>
        </p:nvSpPr>
        <p:spPr>
          <a:xfrm rot="369873">
            <a:off x="3033281" y="4534483"/>
            <a:ext cx="3825747" cy="542561"/>
          </a:xfrm>
          <a:custGeom>
            <a:avLst/>
            <a:gdLst/>
            <a:ahLst/>
            <a:cxnLst/>
            <a:rect l="l" t="t" r="r" b="b"/>
            <a:pathLst>
              <a:path w="3825747" h="542561">
                <a:moveTo>
                  <a:pt x="0" y="0"/>
                </a:moveTo>
                <a:lnTo>
                  <a:pt x="3825747" y="0"/>
                </a:lnTo>
                <a:lnTo>
                  <a:pt x="3825747" y="542560"/>
                </a:lnTo>
                <a:lnTo>
                  <a:pt x="0" y="54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538181" y="4948114"/>
            <a:ext cx="7195780" cy="94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r>
              <a:rPr lang="ru-RU" sz="1768" dirty="0">
                <a:solidFill>
                  <a:srgbClr val="FFFFF4"/>
                </a:solidFill>
                <a:latin typeface="Balsamiq Sans Bold"/>
              </a:rPr>
              <a:t>Проект создает новые возможности для местных предприятий и заведений. Они могут привлекать клиентов, предлагая специальные акции и скидки через приложение.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7032" y="7945094"/>
            <a:ext cx="7090112" cy="1270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r>
              <a:rPr lang="ru-RU" sz="1768" dirty="0">
                <a:solidFill>
                  <a:srgbClr val="FFFFF4"/>
                </a:solidFill>
                <a:latin typeface="Balsamiq Sans Bold"/>
              </a:rPr>
              <a:t>Функция пользовательских оценок и обзоров стимулирует вовлечение аудитории. Пользователи делятся своими впечатлениями и рекомендациями, что создает позитивную обратную связь и улучшает опыт всех пользователей.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74311" y="7945094"/>
            <a:ext cx="7098246" cy="1270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r>
              <a:rPr lang="ru-RU" sz="1768" dirty="0">
                <a:solidFill>
                  <a:srgbClr val="FFFFF4"/>
                </a:solidFill>
                <a:latin typeface="Balsamiq Sans Bold"/>
              </a:rPr>
              <a:t> Приложение способствует увеличению туристической активности в Санкт-Петербурге. Туристы и путешественники активно используют приложение для планирования своих маршрутов и открытия новых мест в городе.</a:t>
            </a:r>
            <a:endParaRPr lang="en-US" sz="1768" dirty="0">
              <a:solidFill>
                <a:srgbClr val="FFFFF4"/>
              </a:solidFill>
              <a:latin typeface="Balsamiq Sans Bold"/>
            </a:endParaRPr>
          </a:p>
        </p:txBody>
      </p:sp>
      <p:sp>
        <p:nvSpPr>
          <p:cNvPr id="11" name="Freeform 11"/>
          <p:cNvSpPr/>
          <p:nvPr/>
        </p:nvSpPr>
        <p:spPr>
          <a:xfrm rot="369873">
            <a:off x="3151593" y="7550908"/>
            <a:ext cx="3825747" cy="542561"/>
          </a:xfrm>
          <a:custGeom>
            <a:avLst/>
            <a:gdLst/>
            <a:ahLst/>
            <a:cxnLst/>
            <a:rect l="l" t="t" r="r" b="b"/>
            <a:pathLst>
              <a:path w="3825747" h="542561">
                <a:moveTo>
                  <a:pt x="0" y="0"/>
                </a:moveTo>
                <a:lnTo>
                  <a:pt x="3825747" y="0"/>
                </a:lnTo>
                <a:lnTo>
                  <a:pt x="3825747" y="542560"/>
                </a:lnTo>
                <a:lnTo>
                  <a:pt x="0" y="54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 rot="369873">
            <a:off x="11468632" y="4508512"/>
            <a:ext cx="3825747" cy="542561"/>
          </a:xfrm>
          <a:custGeom>
            <a:avLst/>
            <a:gdLst/>
            <a:ahLst/>
            <a:cxnLst/>
            <a:rect l="l" t="t" r="r" b="b"/>
            <a:pathLst>
              <a:path w="3825747" h="542561">
                <a:moveTo>
                  <a:pt x="0" y="0"/>
                </a:moveTo>
                <a:lnTo>
                  <a:pt x="3825747" y="0"/>
                </a:lnTo>
                <a:lnTo>
                  <a:pt x="3825747" y="542561"/>
                </a:lnTo>
                <a:lnTo>
                  <a:pt x="0" y="542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 rot="369873">
            <a:off x="11589384" y="7539140"/>
            <a:ext cx="3825747" cy="542561"/>
          </a:xfrm>
          <a:custGeom>
            <a:avLst/>
            <a:gdLst/>
            <a:ahLst/>
            <a:cxnLst/>
            <a:rect l="l" t="t" r="r" b="b"/>
            <a:pathLst>
              <a:path w="3825747" h="542561">
                <a:moveTo>
                  <a:pt x="0" y="0"/>
                </a:moveTo>
                <a:lnTo>
                  <a:pt x="3825747" y="0"/>
                </a:lnTo>
                <a:lnTo>
                  <a:pt x="3825747" y="542560"/>
                </a:lnTo>
                <a:lnTo>
                  <a:pt x="0" y="54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13991">
            <a:off x="679378" y="492409"/>
            <a:ext cx="2115242" cy="2337284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5941057" y="1525333"/>
            <a:ext cx="6405885" cy="2033869"/>
          </a:xfrm>
          <a:custGeom>
            <a:avLst/>
            <a:gdLst/>
            <a:ahLst/>
            <a:cxnLst/>
            <a:rect l="l" t="t" r="r" b="b"/>
            <a:pathLst>
              <a:path w="6405885" h="2033869">
                <a:moveTo>
                  <a:pt x="0" y="0"/>
                </a:moveTo>
                <a:lnTo>
                  <a:pt x="6405886" y="0"/>
                </a:lnTo>
                <a:lnTo>
                  <a:pt x="6405886" y="2033868"/>
                </a:lnTo>
                <a:lnTo>
                  <a:pt x="0" y="2033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6"/>
          <p:cNvSpPr txBox="1"/>
          <p:nvPr/>
        </p:nvSpPr>
        <p:spPr>
          <a:xfrm>
            <a:off x="5647422" y="1544915"/>
            <a:ext cx="6993156" cy="172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84"/>
              </a:lnSpc>
              <a:spcBef>
                <a:spcPct val="0"/>
              </a:spcBef>
            </a:pPr>
            <a:r>
              <a:rPr lang="ru-RU" sz="11000" u="none" strike="noStrike" dirty="0">
                <a:solidFill>
                  <a:srgbClr val="FFFFFF"/>
                </a:solidFill>
                <a:latin typeface="Caveat Brush"/>
              </a:rPr>
              <a:t>Итоги</a:t>
            </a:r>
            <a:endParaRPr lang="en-US" sz="11000" u="none" strike="noStrike" dirty="0">
              <a:solidFill>
                <a:srgbClr val="FFFFFF"/>
              </a:solidFill>
              <a:latin typeface="Caveat Brush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97032" y="4948114"/>
            <a:ext cx="7098246" cy="94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r>
              <a:rPr lang="ru-RU" sz="1768" dirty="0">
                <a:solidFill>
                  <a:srgbClr val="FFFFF4"/>
                </a:solidFill>
                <a:latin typeface="Balsamiq Sans Bold"/>
              </a:rPr>
              <a:t>Приложение стимулирует интерес пользователей к городскому исследованию и прогулкам. Оно помогает им открывать новые места и познавать историю Санкт-Петербурга.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9" t="-20065" r="-4976" b="-3237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3992358" y="3213834"/>
            <a:ext cx="10303285" cy="424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60"/>
              </a:lnSpc>
            </a:pPr>
            <a:r>
              <a:rPr lang="en-US" sz="19341" dirty="0">
                <a:solidFill>
                  <a:srgbClr val="FFFFFF"/>
                </a:solidFill>
                <a:latin typeface="Caveat Brush"/>
              </a:rPr>
              <a:t>THANK YOU!</a:t>
            </a:r>
          </a:p>
        </p:txBody>
      </p:sp>
      <p:sp>
        <p:nvSpPr>
          <p:cNvPr id="4" name="Freeform 4"/>
          <p:cNvSpPr/>
          <p:nvPr/>
        </p:nvSpPr>
        <p:spPr>
          <a:xfrm rot="-825270">
            <a:off x="4314807" y="3981121"/>
            <a:ext cx="2168278" cy="4114800"/>
          </a:xfrm>
          <a:custGeom>
            <a:avLst/>
            <a:gdLst/>
            <a:ahLst/>
            <a:cxnLst/>
            <a:rect l="l" t="t" r="r" b="b"/>
            <a:pathLst>
              <a:path w="2168278" h="4114800">
                <a:moveTo>
                  <a:pt x="0" y="0"/>
                </a:moveTo>
                <a:lnTo>
                  <a:pt x="2168278" y="0"/>
                </a:lnTo>
                <a:lnTo>
                  <a:pt x="21682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5697693" y="6879238"/>
            <a:ext cx="6892615" cy="1165479"/>
          </a:xfrm>
          <a:custGeom>
            <a:avLst/>
            <a:gdLst/>
            <a:ahLst/>
            <a:cxnLst/>
            <a:rect l="l" t="t" r="r" b="b"/>
            <a:pathLst>
              <a:path w="6892615" h="1165479">
                <a:moveTo>
                  <a:pt x="0" y="0"/>
                </a:moveTo>
                <a:lnTo>
                  <a:pt x="6892614" y="0"/>
                </a:lnTo>
                <a:lnTo>
                  <a:pt x="6892614" y="1165479"/>
                </a:lnTo>
                <a:lnTo>
                  <a:pt x="0" y="1165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5428085" y="0"/>
            <a:ext cx="2486462" cy="2508984"/>
          </a:xfrm>
          <a:custGeom>
            <a:avLst/>
            <a:gdLst/>
            <a:ahLst/>
            <a:cxnLst/>
            <a:rect l="l" t="t" r="r" b="b"/>
            <a:pathLst>
              <a:path w="2486462" h="2508984">
                <a:moveTo>
                  <a:pt x="0" y="0"/>
                </a:moveTo>
                <a:lnTo>
                  <a:pt x="2486462" y="0"/>
                </a:lnTo>
                <a:lnTo>
                  <a:pt x="2486462" y="2508984"/>
                </a:lnTo>
                <a:lnTo>
                  <a:pt x="0" y="25089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0" y="8040383"/>
            <a:ext cx="2413968" cy="2435833"/>
          </a:xfrm>
          <a:custGeom>
            <a:avLst/>
            <a:gdLst/>
            <a:ahLst/>
            <a:cxnLst/>
            <a:rect l="l" t="t" r="r" b="b"/>
            <a:pathLst>
              <a:path w="2413968" h="2435833">
                <a:moveTo>
                  <a:pt x="0" y="0"/>
                </a:moveTo>
                <a:lnTo>
                  <a:pt x="2413968" y="0"/>
                </a:lnTo>
                <a:lnTo>
                  <a:pt x="2413968" y="2435834"/>
                </a:lnTo>
                <a:lnTo>
                  <a:pt x="0" y="24358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324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Open Sans Extra Bold</vt:lpstr>
      <vt:lpstr>Calibri</vt:lpstr>
      <vt:lpstr>Arial</vt:lpstr>
      <vt:lpstr>Caveat Brush</vt:lpstr>
      <vt:lpstr>Balsamiq Sans Bold</vt:lpstr>
      <vt:lpstr>Balsamiq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Scribbles Doodles Animated Project Introduction Presentation</dc:title>
  <dc:creator>Антон</dc:creator>
  <cp:lastModifiedBy>Антон Ковтун</cp:lastModifiedBy>
  <cp:revision>6</cp:revision>
  <dcterms:created xsi:type="dcterms:W3CDTF">2006-08-16T00:00:00Z</dcterms:created>
  <dcterms:modified xsi:type="dcterms:W3CDTF">2023-10-30T17:34:26Z</dcterms:modified>
  <dc:identifier>DAFx5KgJlX8</dc:identifier>
</cp:coreProperties>
</file>