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5" r:id="rId3"/>
    <p:sldId id="281" r:id="rId4"/>
    <p:sldId id="280" r:id="rId5"/>
    <p:sldId id="278" r:id="rId6"/>
    <p:sldId id="277" r:id="rId7"/>
    <p:sldId id="283" r:id="rId8"/>
    <p:sldId id="276" r:id="rId9"/>
    <p:sldId id="267" r:id="rId10"/>
    <p:sldId id="266" r:id="rId11"/>
    <p:sldId id="269" r:id="rId12"/>
    <p:sldId id="282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82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7174" userDrawn="1">
          <p15:clr>
            <a:srgbClr val="A4A3A4"/>
          </p15:clr>
        </p15:guide>
        <p15:guide id="6" pos="361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2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33B"/>
    <a:srgbClr val="FFFFFF"/>
    <a:srgbClr val="81837D"/>
    <a:srgbClr val="21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848" autoAdjust="0"/>
  </p:normalViewPr>
  <p:slideViewPr>
    <p:cSldViewPr snapToGrid="0" snapToObjects="1">
      <p:cViewPr varScale="1">
        <p:scale>
          <a:sx n="108" d="100"/>
          <a:sy n="108" d="100"/>
        </p:scale>
        <p:origin x="744" y="114"/>
      </p:cViewPr>
      <p:guideLst>
        <p:guide orient="horz" pos="2160"/>
        <p:guide pos="982"/>
        <p:guide orient="horz" pos="981"/>
        <p:guide orient="horz" pos="3952"/>
        <p:guide pos="7174"/>
        <p:guide pos="3613"/>
        <p:guide pos="3840"/>
        <p:guide pos="429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82F33-EDE1-9642-926E-FC97F4D9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1BB52D-A377-204D-BFB8-CDE1E4EB4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872AB-9EF6-E841-A23F-3F5A4E0F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384F1-95FC-D943-93CD-51BF52B9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D556F-FA3D-1C4B-9794-D9940FF9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AC8D9-0B14-CD40-91A8-5015C15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3B234-2DCC-4742-9996-D364E2A6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9B123-97F2-274E-8926-464FCB3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A326D-6DE9-D249-8DB0-8CABC243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5F7967-0BA4-714A-BA7F-DA98041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8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2FD552-180C-B847-8140-23A0188E7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159AAE-DEDD-9E45-9BE0-0EC4D6E8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7F6B3-19CC-1248-BEF3-8B08B1F3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8875D-B762-3344-84BB-CEE777DD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5059F-C104-7347-A29A-6C380504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06B6-E2F2-6C4C-ACFB-D643DCE4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815F4-BDCD-9541-8879-1633ECF5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3DF23-3B7C-C849-92BD-F90A32B2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DDD51-4F09-A240-9F69-FC182994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41794-8502-FC4E-A48B-0E6F67C1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B50F-0785-8E48-8454-C25CEFF6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20D09-B78C-2B40-AA8F-ADBD1480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0A284-956E-6D49-808E-D9179131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8B5B2-90E8-E34E-B030-50405E5F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91912-46F8-EA47-863F-308EC771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C1A5E-52E1-A740-B0C0-38F0D697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DE98F-6380-E946-8A39-DB28F9050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AF57E6-8859-3049-A4B7-85F34A63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61951-3C9B-EA45-84EF-B9767753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7609FC-C8F1-2647-BB86-7DC4DF65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987DA-F658-5E4C-AF78-04F2B0F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6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0B139-BA2A-A943-A65A-411A6EF6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C57479-4F1B-064A-9EB3-451E6FFD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3ABE9-B7DE-A848-9C3A-917AAA4AB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A2642B-EED4-114B-A2D8-F21D116B5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EDC37D-ABDD-AF49-AD4B-CD65130A7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CB0957-5554-9C4E-98FD-7F949F8F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B8208E-41A4-994B-B187-113B0ECB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CE7BBA-93CA-9042-A8A7-3E766730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B609-4973-714B-A156-A43D9EF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D972C8-652B-F34E-BFC7-D2D4BB47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EE1AB-B37D-5149-8C17-5B45C4D8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A4C623-58E0-874F-83F5-AA105822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DCEFE6-ECB9-0044-91B0-1DC5B4E1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322E01-5EF3-8C45-AAF8-8C1B2BCD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B2AB9-9AAF-3F49-908B-2D9041F1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B86FE-26DF-F54E-A941-93C717F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ADDF-6EF8-C44D-9C08-DAC22EB1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0D37AD-11B4-FD48-B804-3DB9318AF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257F10-C976-1747-B375-0EC7D778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67E5C-3C48-7646-BC5E-4301D65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221DED-EAC5-BE4C-A500-D4F0828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673D9-7A10-044B-82F9-2F01F556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A091AB-50EA-9146-B86F-B73723ADA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92EDA-E858-3645-B34C-94CBCA88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CF516-6359-8741-BCD6-CF25BA8E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66FE7-FF8D-EB4B-9139-25915D99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5DD21-9ECB-A84D-97A1-FFE732D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B118B-4042-8848-ABA9-DCC8B9FA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B4A2C6-5030-BF4E-9DE7-2122D9A9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7B039-F07D-914C-931A-BB0F7684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F3D28-0A9F-9E43-BEF8-0CEBEBE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A550B-2DE1-D842-86BD-A0AB158C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&#1072;&#1088;&#1093;&#1080;&#1087;&#1077;&#1083;&#1072;&#1075;2035.&#1088;&#1092;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43" y="112621"/>
            <a:ext cx="7370690" cy="61406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6FBDE-10EE-3749-A761-473EC2D65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190" y="1704488"/>
            <a:ext cx="9144000" cy="34916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effectLst/>
                <a:latin typeface="Calleo-Trial" panose="00000600000000000000" pitchFamily="50" charset="-52"/>
              </a:rPr>
              <a:t>Разработка</a:t>
            </a:r>
            <a:br>
              <a:rPr lang="ru-RU" sz="3600" dirty="0" smtClean="0">
                <a:effectLst/>
                <a:latin typeface="Calleo-Trial" panose="00000600000000000000" pitchFamily="50" charset="-52"/>
              </a:rPr>
            </a:br>
            <a:r>
              <a:rPr lang="ru-RU" sz="3600" dirty="0" smtClean="0">
                <a:effectLst/>
                <a:latin typeface="Calleo-Trial" panose="00000600000000000000" pitchFamily="50" charset="-52"/>
              </a:rPr>
              <a:t>и проведение</a:t>
            </a:r>
            <a:br>
              <a:rPr lang="ru-RU" sz="3600" dirty="0" smtClean="0">
                <a:effectLst/>
                <a:latin typeface="Calleo-Trial" panose="00000600000000000000" pitchFamily="50" charset="-52"/>
              </a:rPr>
            </a:br>
            <a:r>
              <a:rPr lang="ru-RU" sz="3600" dirty="0" smtClean="0">
                <a:effectLst/>
                <a:latin typeface="Calleo-Trial" panose="00000600000000000000" pitchFamily="50" charset="-52"/>
              </a:rPr>
              <a:t>исследований</a:t>
            </a:r>
            <a:br>
              <a:rPr lang="ru-RU" sz="3600" dirty="0" smtClean="0">
                <a:effectLst/>
                <a:latin typeface="Calleo-Trial" panose="00000600000000000000" pitchFamily="50" charset="-52"/>
              </a:rPr>
            </a:br>
            <a:r>
              <a:rPr lang="ru-RU" sz="3600" dirty="0" smtClean="0">
                <a:effectLst/>
                <a:latin typeface="Calleo-Trial SemiBold" pitchFamily="2" charset="0"/>
              </a:rPr>
              <a:t/>
            </a:r>
            <a:br>
              <a:rPr lang="ru-RU" sz="3600" dirty="0" smtClean="0">
                <a:effectLst/>
                <a:latin typeface="Calleo-Trial SemiBold" pitchFamily="2" charset="0"/>
              </a:rPr>
            </a:br>
            <a:r>
              <a:rPr lang="ru-RU" sz="3600" b="1" dirty="0" err="1" smtClean="0">
                <a:latin typeface="Calleo-Trial SemiBold" pitchFamily="2" charset="0"/>
              </a:rPr>
              <a:t>Роботический</a:t>
            </a:r>
            <a:r>
              <a:rPr lang="ru-RU" sz="3600" b="1" dirty="0" smtClean="0">
                <a:latin typeface="Calleo-Trial SemiBold" pitchFamily="2" charset="0"/>
              </a:rPr>
              <a:t> комплекс </a:t>
            </a:r>
            <a:br>
              <a:rPr lang="ru-RU" sz="3600" b="1" dirty="0" smtClean="0">
                <a:latin typeface="Calleo-Trial SemiBold" pitchFamily="2" charset="0"/>
              </a:rPr>
            </a:br>
            <a:r>
              <a:rPr lang="ru-RU" sz="3600" b="1" dirty="0" smtClean="0">
                <a:latin typeface="Calleo-Trial SemiBold" pitchFamily="2" charset="0"/>
              </a:rPr>
              <a:t>для робот –</a:t>
            </a:r>
            <a:br>
              <a:rPr lang="ru-RU" sz="3600" b="1" dirty="0" smtClean="0">
                <a:latin typeface="Calleo-Trial SemiBold" pitchFamily="2" charset="0"/>
              </a:rPr>
            </a:br>
            <a:r>
              <a:rPr lang="ru-RU" sz="3600" b="1" dirty="0" err="1" smtClean="0">
                <a:latin typeface="Calleo-Trial SemiBold" pitchFamily="2" charset="0"/>
              </a:rPr>
              <a:t>ассистированной</a:t>
            </a:r>
            <a:r>
              <a:rPr lang="ru-RU" sz="3600" b="1" dirty="0">
                <a:latin typeface="Calleo-Trial SemiBold" pitchFamily="2" charset="0"/>
              </a:rPr>
              <a:t/>
            </a:r>
            <a:br>
              <a:rPr lang="ru-RU" sz="3600" b="1" dirty="0">
                <a:latin typeface="Calleo-Trial SemiBold" pitchFamily="2" charset="0"/>
              </a:rPr>
            </a:br>
            <a:r>
              <a:rPr lang="ru-RU" sz="3600" b="1" dirty="0" smtClean="0">
                <a:latin typeface="Calleo-Trial SemiBold" pitchFamily="2" charset="0"/>
              </a:rPr>
              <a:t>хирургии</a:t>
            </a:r>
            <a:endParaRPr lang="ru-RU" sz="3600" b="1" dirty="0">
              <a:latin typeface="Calleo-Trial SemiBold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26" y="223902"/>
            <a:ext cx="2391719" cy="1178011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F422E0-A4CF-C94F-9211-E4BFF18D97E1}"/>
              </a:ext>
            </a:extLst>
          </p:cNvPr>
          <p:cNvCxnSpPr/>
          <p:nvPr/>
        </p:nvCxnSpPr>
        <p:spPr>
          <a:xfrm>
            <a:off x="914397" y="5297714"/>
            <a:ext cx="0" cy="416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339760" y="0"/>
            <a:ext cx="0" cy="6858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07636" y="0"/>
            <a:ext cx="6032124" cy="60221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97DE619-483C-5B42-B490-8F53DE17AE2F}"/>
              </a:ext>
            </a:extLst>
          </p:cNvPr>
          <p:cNvCxnSpPr>
            <a:cxnSpLocks/>
          </p:cNvCxnSpPr>
          <p:nvPr/>
        </p:nvCxnSpPr>
        <p:spPr>
          <a:xfrm>
            <a:off x="0" y="6022182"/>
            <a:ext cx="12189432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02818845-92AF-7F4D-809B-6FB4B20DDDA6}"/>
              </a:ext>
            </a:extLst>
          </p:cNvPr>
          <p:cNvSpPr txBox="1"/>
          <p:nvPr/>
        </p:nvSpPr>
        <p:spPr>
          <a:xfrm>
            <a:off x="491190" y="6253222"/>
            <a:ext cx="3241455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80" dirty="0">
                <a:solidFill>
                  <a:srgbClr val="F8583B"/>
                </a:solidFill>
                <a:latin typeface="Calleo-Trial" pitchFamily="2" charset="0"/>
              </a:rPr>
              <a:t>архипелаг2035.рф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D5AB0D-27CC-2348-B95E-BC716AF78A74}"/>
              </a:ext>
            </a:extLst>
          </p:cNvPr>
          <p:cNvSpPr txBox="1"/>
          <p:nvPr/>
        </p:nvSpPr>
        <p:spPr>
          <a:xfrm>
            <a:off x="3780635" y="6232431"/>
            <a:ext cx="701607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leo-Trial" pitchFamily="2" charset="0"/>
              </a:rPr>
              <a:t>04.08.2023г.</a:t>
            </a:r>
            <a:endParaRPr lang="ru-RU" sz="1680" dirty="0">
              <a:solidFill>
                <a:schemeClr val="tx1">
                  <a:lumMod val="50000"/>
                  <a:lumOff val="50000"/>
                </a:schemeClr>
              </a:solidFill>
              <a:latin typeface="Calleo-Trial" pitchFamily="2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9486900" y="6022182"/>
            <a:ext cx="1852860" cy="835818"/>
          </a:xfrm>
          <a:prstGeom prst="line">
            <a:avLst/>
          </a:prstGeom>
          <a:ln w="12700">
            <a:solidFill>
              <a:srgbClr val="8183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Результаты акселератора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solidFill>
                  <a:srgbClr val="FFFFFF"/>
                </a:solidFill>
                <a:latin typeface="Calleo-Trial" pitchFamily="2" charset="0"/>
              </a:rPr>
              <a:t>10</a:t>
            </a:fld>
            <a:endParaRPr lang="ru-RU" sz="1000" dirty="0">
              <a:solidFill>
                <a:srgbClr val="FFFFFF"/>
              </a:solidFill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40147" y="242668"/>
            <a:ext cx="1279609" cy="625372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2F7F067-A806-3E4A-BD79-9FF748062E7B}"/>
              </a:ext>
            </a:extLst>
          </p:cNvPr>
          <p:cNvCxnSpPr>
            <a:cxnSpLocks/>
          </p:cNvCxnSpPr>
          <p:nvPr/>
        </p:nvCxnSpPr>
        <p:spPr>
          <a:xfrm>
            <a:off x="0" y="3144346"/>
            <a:ext cx="609600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34BC56B-B566-B24B-9EE3-7325B801D09B}"/>
              </a:ext>
            </a:extLst>
          </p:cNvPr>
          <p:cNvCxnSpPr>
            <a:cxnSpLocks/>
          </p:cNvCxnSpPr>
          <p:nvPr/>
        </p:nvCxnSpPr>
        <p:spPr>
          <a:xfrm>
            <a:off x="6096000" y="6049280"/>
            <a:ext cx="6096000" cy="0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B414475-41F6-684E-949F-BBBE3FDCF680}"/>
              </a:ext>
            </a:extLst>
          </p:cNvPr>
          <p:cNvCxnSpPr>
            <a:cxnSpLocks/>
          </p:cNvCxnSpPr>
          <p:nvPr/>
        </p:nvCxnSpPr>
        <p:spPr>
          <a:xfrm>
            <a:off x="6096000" y="3144346"/>
            <a:ext cx="1646381" cy="0"/>
          </a:xfrm>
          <a:prstGeom prst="line">
            <a:avLst/>
          </a:prstGeom>
          <a:ln w="12700" cap="rnd">
            <a:solidFill>
              <a:srgbClr val="FFFFFF">
                <a:alpha val="7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974">
            <a:off x="7455009" y="1726571"/>
            <a:ext cx="4015309" cy="421670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E10EA77-18B9-3440-9D5A-7AE9F29E0F0D}"/>
              </a:ext>
            </a:extLst>
          </p:cNvPr>
          <p:cNvSpPr txBox="1"/>
          <p:nvPr/>
        </p:nvSpPr>
        <p:spPr>
          <a:xfrm>
            <a:off x="1024039" y="5095173"/>
            <a:ext cx="23257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Сформирована финансовая модель с выходом к точке безубыточности и реинвестициями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E19B56-E555-4A4E-8C9D-78DD0CB11EA4}"/>
              </a:ext>
            </a:extLst>
          </p:cNvPr>
          <p:cNvSpPr txBox="1"/>
          <p:nvPr/>
        </p:nvSpPr>
        <p:spPr>
          <a:xfrm>
            <a:off x="3489945" y="5095173"/>
            <a:ext cx="2325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Создана Дорожная карта проекта до достижения точки безубыточности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C1D66-60E8-A740-970B-EC9C188FFBE3}"/>
              </a:ext>
            </a:extLst>
          </p:cNvPr>
          <p:cNvSpPr txBox="1"/>
          <p:nvPr/>
        </p:nvSpPr>
        <p:spPr>
          <a:xfrm>
            <a:off x="1063125" y="1887432"/>
            <a:ext cx="2097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Определены целевая аудитория и предложения для каждого сектора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7074EE-D1CC-4E4F-A349-F0FEFBEC94AE}"/>
              </a:ext>
            </a:extLst>
          </p:cNvPr>
          <p:cNvSpPr txBox="1"/>
          <p:nvPr/>
        </p:nvSpPr>
        <p:spPr>
          <a:xfrm>
            <a:off x="3468183" y="1875857"/>
            <a:ext cx="2237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Выявлены ключевые проблемы,</a:t>
            </a:r>
            <a:endParaRPr lang="en-US" sz="1400" dirty="0" smtClean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барьеры и драйверы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D04497E-48DD-9646-BE89-B02ACB9ED4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9" y="1273026"/>
            <a:ext cx="595300" cy="52589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3FEABAB-DBB7-3147-BA49-EC68189A73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54" y="1245546"/>
            <a:ext cx="727112" cy="63185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3B78286-78FD-DC4E-A7EA-DBD8CCD679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4" y="4301523"/>
            <a:ext cx="587405" cy="59058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82CE7CB-4FF9-D54C-95EE-ABDF9EAA92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54" y="4375436"/>
            <a:ext cx="542953" cy="6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Дорожная карта</a:t>
            </a:r>
            <a:endParaRPr lang="ru-RU" sz="2000" b="1" dirty="0">
              <a:latin typeface="Calleo-Trial SemiBold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9133"/>
            <a:ext cx="12026900" cy="5349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429" y="4457247"/>
            <a:ext cx="624171" cy="2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Запрос / предложение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solidFill>
                  <a:srgbClr val="FFFFFF"/>
                </a:solidFill>
                <a:latin typeface="Calleo-Trial" pitchFamily="2" charset="0"/>
              </a:rPr>
              <a:t>12</a:t>
            </a:fld>
            <a:endParaRPr lang="ru-RU" sz="1000" dirty="0">
              <a:solidFill>
                <a:srgbClr val="FFFFFF"/>
              </a:solidFill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40147" y="242668"/>
            <a:ext cx="1279609" cy="625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10EA77-18B9-3440-9D5A-7AE9F29E0F0D}"/>
              </a:ext>
            </a:extLst>
          </p:cNvPr>
          <p:cNvSpPr txBox="1"/>
          <p:nvPr/>
        </p:nvSpPr>
        <p:spPr>
          <a:xfrm>
            <a:off x="1453742" y="5161437"/>
            <a:ext cx="232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Срок реализации проекта 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19B56-E555-4A4E-8C9D-78DD0CB11EA4}"/>
              </a:ext>
            </a:extLst>
          </p:cNvPr>
          <p:cNvSpPr txBox="1"/>
          <p:nvPr/>
        </p:nvSpPr>
        <p:spPr>
          <a:xfrm>
            <a:off x="7940280" y="5161437"/>
            <a:ext cx="2325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Точка безубыточности с момента продаж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34BC56B-B566-B24B-9EE3-7325B801D09B}"/>
              </a:ext>
            </a:extLst>
          </p:cNvPr>
          <p:cNvCxnSpPr>
            <a:cxnSpLocks/>
          </p:cNvCxnSpPr>
          <p:nvPr/>
        </p:nvCxnSpPr>
        <p:spPr>
          <a:xfrm>
            <a:off x="6096000" y="6000293"/>
            <a:ext cx="6096000" cy="0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57C1D66-60E8-A740-970B-EC9C188FFBE3}"/>
              </a:ext>
            </a:extLst>
          </p:cNvPr>
          <p:cNvSpPr txBox="1"/>
          <p:nvPr/>
        </p:nvSpPr>
        <p:spPr>
          <a:xfrm>
            <a:off x="1453742" y="3047114"/>
            <a:ext cx="416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Для успешной реализации проекта требуются инвестиции 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F239DE2-15B9-564B-99A2-17A326EE0B5C}"/>
              </a:ext>
            </a:extLst>
          </p:cNvPr>
          <p:cNvCxnSpPr>
            <a:cxnSpLocks/>
          </p:cNvCxnSpPr>
          <p:nvPr/>
        </p:nvCxnSpPr>
        <p:spPr>
          <a:xfrm>
            <a:off x="11340602" y="992777"/>
            <a:ext cx="0" cy="5865223"/>
          </a:xfrm>
          <a:prstGeom prst="line">
            <a:avLst/>
          </a:prstGeom>
          <a:ln w="12700" cap="rnd">
            <a:solidFill>
              <a:srgbClr val="FFFFFF">
                <a:alpha val="7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94A5-C355-AF40-9A25-C4FB8D4E5233}"/>
              </a:ext>
            </a:extLst>
          </p:cNvPr>
          <p:cNvSpPr txBox="1"/>
          <p:nvPr/>
        </p:nvSpPr>
        <p:spPr>
          <a:xfrm>
            <a:off x="1460239" y="1816825"/>
            <a:ext cx="6486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 раунд 		– 35 </a:t>
            </a:r>
            <a:r>
              <a:rPr lang="ru-RU" sz="2800" dirty="0" err="1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млн.руб</a:t>
            </a:r>
            <a:r>
              <a:rPr lang="ru-RU" sz="28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ru-RU" sz="28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D194A5-C355-AF40-9A25-C4FB8D4E5233}"/>
              </a:ext>
            </a:extLst>
          </p:cNvPr>
          <p:cNvSpPr txBox="1"/>
          <p:nvPr/>
        </p:nvSpPr>
        <p:spPr>
          <a:xfrm>
            <a:off x="1453742" y="2302710"/>
            <a:ext cx="759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2 раунд 	– 100 </a:t>
            </a:r>
            <a:r>
              <a:rPr lang="ru-RU" sz="3600" dirty="0" err="1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млн.руб</a:t>
            </a:r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ru-RU" sz="3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D194A5-C355-AF40-9A25-C4FB8D4E5233}"/>
              </a:ext>
            </a:extLst>
          </p:cNvPr>
          <p:cNvSpPr txBox="1"/>
          <p:nvPr/>
        </p:nvSpPr>
        <p:spPr>
          <a:xfrm>
            <a:off x="1453741" y="4394381"/>
            <a:ext cx="309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24 месяца</a:t>
            </a:r>
            <a:endParaRPr lang="ru-RU" sz="3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D194A5-C355-AF40-9A25-C4FB8D4E5233}"/>
              </a:ext>
            </a:extLst>
          </p:cNvPr>
          <p:cNvSpPr txBox="1"/>
          <p:nvPr/>
        </p:nvSpPr>
        <p:spPr>
          <a:xfrm>
            <a:off x="7940280" y="4394381"/>
            <a:ext cx="309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4 года</a:t>
            </a:r>
            <a:endParaRPr lang="ru-RU" sz="3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2F7F067-A806-3E4A-BD79-9FF748062E7B}"/>
              </a:ext>
            </a:extLst>
          </p:cNvPr>
          <p:cNvCxnSpPr>
            <a:cxnSpLocks/>
          </p:cNvCxnSpPr>
          <p:nvPr/>
        </p:nvCxnSpPr>
        <p:spPr>
          <a:xfrm>
            <a:off x="215900" y="992777"/>
            <a:ext cx="1132840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2F7F067-A806-3E4A-BD79-9FF748062E7B}"/>
              </a:ext>
            </a:extLst>
          </p:cNvPr>
          <p:cNvCxnSpPr>
            <a:cxnSpLocks/>
          </p:cNvCxnSpPr>
          <p:nvPr/>
        </p:nvCxnSpPr>
        <p:spPr>
          <a:xfrm flipV="1">
            <a:off x="5548320" y="992777"/>
            <a:ext cx="5995980" cy="3426893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2F7F067-A806-3E4A-BD79-9FF748062E7B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11039489" y="992777"/>
            <a:ext cx="504811" cy="372477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326" y="765494"/>
            <a:ext cx="1772831" cy="86642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FBE748A-9D00-0B4B-920E-6355E6C9D5E6}"/>
              </a:ext>
            </a:extLst>
          </p:cNvPr>
          <p:cNvSpPr txBox="1">
            <a:spLocks/>
          </p:cNvSpPr>
          <p:nvPr/>
        </p:nvSpPr>
        <p:spPr>
          <a:xfrm>
            <a:off x="877326" y="3390900"/>
            <a:ext cx="9144000" cy="9413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400" b="1" dirty="0" smtClean="0">
              <a:solidFill>
                <a:schemeClr val="bg1"/>
              </a:solidFill>
              <a:latin typeface="Calleo-Trial SemiBold" pitchFamily="2" charset="0"/>
            </a:endParaRPr>
          </a:p>
          <a:p>
            <a:pPr algn="l"/>
            <a:endParaRPr lang="ru-RU" sz="4400" b="1" dirty="0">
              <a:solidFill>
                <a:schemeClr val="bg1"/>
              </a:solidFill>
              <a:latin typeface="Calleo-Trial SemiBold" pitchFamily="2" charset="0"/>
            </a:endParaRPr>
          </a:p>
          <a:p>
            <a:pPr algn="l"/>
            <a:endParaRPr lang="ru-RU" sz="4400" b="1" dirty="0" smtClean="0">
              <a:solidFill>
                <a:schemeClr val="bg1"/>
              </a:solidFill>
              <a:latin typeface="Calleo-Trial SemiBold" pitchFamily="2" charset="0"/>
            </a:endParaRPr>
          </a:p>
          <a:p>
            <a:pPr algn="l"/>
            <a:endParaRPr lang="ru-RU" sz="102800" b="1" dirty="0">
              <a:solidFill>
                <a:schemeClr val="bg1"/>
              </a:solidFill>
              <a:latin typeface="Calleo-Trial SemiBold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7326" y="1737921"/>
            <a:ext cx="779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FF"/>
                </a:solidFill>
                <a:latin typeface="Calleo-Trial SemiBold" panose="00000700000000000000" pitchFamily="50" charset="-52"/>
              </a:rPr>
              <a:t>Спасибо </a:t>
            </a:r>
          </a:p>
          <a:p>
            <a:r>
              <a:rPr lang="ru-RU" sz="4400" dirty="0" smtClean="0">
                <a:solidFill>
                  <a:srgbClr val="FFFFFF"/>
                </a:solidFill>
                <a:latin typeface="Calleo-Trial SemiBold" panose="00000700000000000000" pitchFamily="50" charset="-52"/>
              </a:rPr>
              <a:t>за внимание!</a:t>
            </a:r>
          </a:p>
          <a:p>
            <a:endParaRPr lang="ru-RU" sz="4400" dirty="0">
              <a:solidFill>
                <a:srgbClr val="FFFFFF"/>
              </a:solidFill>
              <a:latin typeface="Calleo-Trial SemiBold" panose="00000700000000000000" pitchFamily="50" charset="-52"/>
            </a:endParaRPr>
          </a:p>
          <a:p>
            <a:r>
              <a:rPr lang="ru-RU" sz="4400" dirty="0" smtClean="0">
                <a:solidFill>
                  <a:srgbClr val="F9633B"/>
                </a:solidFill>
                <a:latin typeface="Calleo-Trial SemiBold" panose="00000700000000000000" pitchFamily="50" charset="-52"/>
              </a:rPr>
              <a:t>Контакты</a:t>
            </a:r>
            <a:endParaRPr lang="ru-RU" sz="4400" dirty="0">
              <a:solidFill>
                <a:srgbClr val="F9633B"/>
              </a:solidFill>
              <a:latin typeface="Calleo-Trial SemiBold" panose="00000700000000000000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326" y="4805065"/>
            <a:ext cx="7428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Антонов Денис Александрович</a:t>
            </a:r>
          </a:p>
          <a:p>
            <a:endParaRPr lang="ru-RU" dirty="0">
              <a:solidFill>
                <a:srgbClr val="FFFFFF"/>
              </a:solidFill>
              <a:latin typeface="Calleo-Trial" panose="00000600000000000000" pitchFamily="50" charset="-52"/>
            </a:endParaRPr>
          </a:p>
          <a:p>
            <a:r>
              <a:rPr lang="ru-RU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+7 (987) 221 – 66 – 44            </a:t>
            </a:r>
            <a:r>
              <a:rPr lang="en-US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            mrobotics@bk.ru</a:t>
            </a:r>
            <a:endParaRPr lang="ru-RU" dirty="0">
              <a:solidFill>
                <a:srgbClr val="FFFFFF"/>
              </a:solidFill>
              <a:latin typeface="Calleo-Trial" panose="000006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3DE80B-D1B3-654F-8AA1-9607B5A83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1" y="5220855"/>
            <a:ext cx="574705" cy="5874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CDD7C6-5652-3947-A6C4-3E076659C8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41" y="5220855"/>
            <a:ext cx="638208" cy="644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97">
            <a:off x="4539155" y="588659"/>
            <a:ext cx="8271941" cy="48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288926"/>
            <a:ext cx="8375625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Целевая аудитория</a:t>
            </a:r>
            <a:endParaRPr lang="ru-RU" sz="2000" b="1" dirty="0">
              <a:latin typeface="Calleo-Trial SemiBold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97DE619-483C-5B42-B490-8F53DE17AE2F}"/>
              </a:ext>
            </a:extLst>
          </p:cNvPr>
          <p:cNvCxnSpPr>
            <a:cxnSpLocks/>
          </p:cNvCxnSpPr>
          <p:nvPr/>
        </p:nvCxnSpPr>
        <p:spPr>
          <a:xfrm>
            <a:off x="2898224" y="2356967"/>
            <a:ext cx="9038283" cy="0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01" y="2765826"/>
            <a:ext cx="1282899" cy="660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01" y="3865971"/>
            <a:ext cx="1223345" cy="69608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01" y="5248803"/>
            <a:ext cx="1222132" cy="449142"/>
          </a:xfrm>
          <a:prstGeom prst="rect">
            <a:avLst/>
          </a:prstGeom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57633"/>
              </p:ext>
            </p:extLst>
          </p:nvPr>
        </p:nvGraphicFramePr>
        <p:xfrm>
          <a:off x="376815" y="2446857"/>
          <a:ext cx="9579429" cy="4349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0657">
                  <a:extLst>
                    <a:ext uri="{9D8B030D-6E8A-4147-A177-3AD203B41FA5}">
                      <a16:colId xmlns:a16="http://schemas.microsoft.com/office/drawing/2014/main" val="1614782538"/>
                    </a:ext>
                  </a:extLst>
                </a:gridCol>
                <a:gridCol w="7768772">
                  <a:extLst>
                    <a:ext uri="{9D8B030D-6E8A-4147-A177-3AD203B41FA5}">
                      <a16:colId xmlns:a16="http://schemas.microsoft.com/office/drawing/2014/main" val="1368479554"/>
                    </a:ext>
                  </a:extLst>
                </a:gridCol>
              </a:tblGrid>
              <a:tr h="11273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leo-Trial"/>
                        </a:rPr>
                        <a:t>Пациентам</a:t>
                      </a:r>
                      <a:r>
                        <a:rPr lang="en-US" sz="1400" dirty="0" smtClean="0">
                          <a:latin typeface="Calleo-Trial"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Минимальная травма органов и кожного покрова во время операции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Невысокая вероятность послеоперационных осложнений 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Минимальная потеря крови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Сохранение жизненно важных функций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Минимальное время пребывания в клинике и быстрое выздоровление</a:t>
                      </a:r>
                    </a:p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410477"/>
                  </a:ext>
                </a:extLst>
              </a:tr>
              <a:tr h="13026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leo-Trial"/>
                        </a:rPr>
                        <a:t>Хирургам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Высокоточное и интуитивное управления хирургическими инструментами, исключающее тремор и возможные ошибочные движения 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Использование инструментов от 5 до 8,5мм диаметром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Фиксация хирурга в трех точках опоры позволяет меньше утомляться и быть более сконцентрированным на проведении операции, хирург в нестерильной зоне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67637"/>
                  </a:ext>
                </a:extLst>
              </a:tr>
              <a:tr h="13026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leo-Trial"/>
                        </a:rPr>
                        <a:t>Клиникам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Сокращение риска послеоперационных осложнений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Сокращение срока пребывания пациента в клинике, повышение оборачиваемости койко-места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Внедрение инновационных методов лечения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Повышение престижа и привлекательности клиники, увеличение притока пациентов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Доход клиник с 1 операции – 25 тыс. руб. + от оборота койки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895637"/>
                  </a:ext>
                </a:extLst>
              </a:tr>
              <a:tr h="4864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leo-Trial"/>
                        </a:rPr>
                        <a:t>Государстве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uLnTx/>
                          <a:uFillTx/>
                          <a:latin typeface="Calleo-Trial" pitchFamily="2" charset="0"/>
                          <a:ea typeface="+mn-ea"/>
                          <a:cs typeface="+mn-cs"/>
                        </a:rPr>
                        <a:t>Развитие новых цифровых технологий в здравоохранении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784826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97DE619-483C-5B42-B490-8F53DE17AE2F}"/>
              </a:ext>
            </a:extLst>
          </p:cNvPr>
          <p:cNvCxnSpPr>
            <a:cxnSpLocks/>
          </p:cNvCxnSpPr>
          <p:nvPr/>
        </p:nvCxnSpPr>
        <p:spPr>
          <a:xfrm>
            <a:off x="183627" y="3455533"/>
            <a:ext cx="9265173" cy="0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97DE619-483C-5B42-B490-8F53DE17AE2F}"/>
              </a:ext>
            </a:extLst>
          </p:cNvPr>
          <p:cNvCxnSpPr>
            <a:cxnSpLocks/>
          </p:cNvCxnSpPr>
          <p:nvPr/>
        </p:nvCxnSpPr>
        <p:spPr>
          <a:xfrm>
            <a:off x="411577" y="6197915"/>
            <a:ext cx="9037223" cy="0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97DE619-483C-5B42-B490-8F53DE17AE2F}"/>
              </a:ext>
            </a:extLst>
          </p:cNvPr>
          <p:cNvCxnSpPr>
            <a:cxnSpLocks/>
          </p:cNvCxnSpPr>
          <p:nvPr/>
        </p:nvCxnSpPr>
        <p:spPr>
          <a:xfrm>
            <a:off x="301069" y="4634746"/>
            <a:ext cx="9147731" cy="0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8530C026-CC14-8C48-A586-01EA20E10491}"/>
              </a:ext>
            </a:extLst>
          </p:cNvPr>
          <p:cNvSpPr txBox="1">
            <a:spLocks/>
          </p:cNvSpPr>
          <p:nvPr/>
        </p:nvSpPr>
        <p:spPr>
          <a:xfrm>
            <a:off x="386177" y="725911"/>
            <a:ext cx="11584144" cy="1570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     Мы</a:t>
            </a:r>
            <a:r>
              <a:rPr lang="ru-RU" sz="1600" dirty="0">
                <a:latin typeface="Calleo-Trial" pitchFamily="2" charset="0"/>
              </a:rPr>
              <a:t>, Команда разработчиков, представляем наше медицинское </a:t>
            </a:r>
            <a:r>
              <a:rPr lang="ru-RU" sz="1600" dirty="0" smtClean="0">
                <a:latin typeface="Calleo-Trial" pitchFamily="2" charset="0"/>
              </a:rPr>
              <a:t>изделие</a:t>
            </a:r>
            <a:br>
              <a:rPr lang="ru-RU" sz="1600" dirty="0" smtClean="0">
                <a:latin typeface="Calleo-Trial" pitchFamily="2" charset="0"/>
              </a:rPr>
            </a:br>
            <a:r>
              <a:rPr lang="ru-RU" sz="1600" dirty="0" err="1" smtClean="0">
                <a:latin typeface="Calleo-Trial" pitchFamily="2" charset="0"/>
              </a:rPr>
              <a:t>Роботический</a:t>
            </a:r>
            <a:r>
              <a:rPr lang="ru-RU" sz="1600" dirty="0" smtClean="0">
                <a:latin typeface="Calleo-Trial" pitchFamily="2" charset="0"/>
              </a:rPr>
              <a:t> </a:t>
            </a:r>
            <a:r>
              <a:rPr lang="ru-RU" sz="1600" dirty="0">
                <a:latin typeface="Calleo-Trial" pitchFamily="2" charset="0"/>
              </a:rPr>
              <a:t>комплекс для робот – </a:t>
            </a:r>
            <a:r>
              <a:rPr lang="ru-RU" sz="1600" dirty="0" err="1">
                <a:latin typeface="Calleo-Trial" pitchFamily="2" charset="0"/>
              </a:rPr>
              <a:t>ассистированной</a:t>
            </a:r>
            <a:r>
              <a:rPr lang="ru-RU" sz="1600" dirty="0">
                <a:latin typeface="Calleo-Trial" pitchFamily="2" charset="0"/>
              </a:rPr>
              <a:t> </a:t>
            </a:r>
            <a:r>
              <a:rPr lang="ru-RU" sz="1600" dirty="0" smtClean="0">
                <a:latin typeface="Calleo-Trial" pitchFamily="2" charset="0"/>
              </a:rPr>
              <a:t>хирургии, которое </a:t>
            </a:r>
            <a:r>
              <a:rPr lang="ru-RU" sz="1600" dirty="0">
                <a:latin typeface="Calleo-Trial" pitchFamily="2" charset="0"/>
              </a:rPr>
              <a:t>помогает хирургам выполнять высокоточные, малоинвазивные сложные операции в абдоминальной зоне благодаря системе интеллектуального управления, точного контроля и интуитивного удаленного движениями хирургическими инструментами и </a:t>
            </a:r>
            <a:r>
              <a:rPr lang="ru-RU" sz="1600" dirty="0" err="1">
                <a:latin typeface="Calleo-Trial" pitchFamily="2" charset="0"/>
              </a:rPr>
              <a:t>стереоэндоскопом</a:t>
            </a:r>
            <a:r>
              <a:rPr lang="ru-RU" sz="1600" dirty="0">
                <a:latin typeface="Calleo-Trial" pitchFamily="2" charset="0"/>
              </a:rPr>
              <a:t> в ограниченном операционном поле, тем самым повысив качество лечения пациентов.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10" y="2059714"/>
            <a:ext cx="2364497" cy="47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5902086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Проблема, барьеры и драйверы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949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3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7B37BB-468E-6C46-9CCC-6D1A340A4913}"/>
              </a:ext>
            </a:extLst>
          </p:cNvPr>
          <p:cNvSpPr txBox="1">
            <a:spLocks/>
          </p:cNvSpPr>
          <p:nvPr/>
        </p:nvSpPr>
        <p:spPr>
          <a:xfrm>
            <a:off x="739346" y="845543"/>
            <a:ext cx="6545391" cy="4107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Лечение рака предстательной железы = бесплодие</a:t>
            </a:r>
            <a:endParaRPr lang="ru-RU" sz="1600" dirty="0">
              <a:latin typeface="Calleo-Trial" pitchFamily="2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74415B0-6E14-754F-AA9C-5DD6BEC38DCC}"/>
              </a:ext>
            </a:extLst>
          </p:cNvPr>
          <p:cNvSpPr txBox="1">
            <a:spLocks/>
          </p:cNvSpPr>
          <p:nvPr/>
        </p:nvSpPr>
        <p:spPr>
          <a:xfrm>
            <a:off x="739346" y="2878281"/>
            <a:ext cx="4599592" cy="188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F9633B"/>
                </a:solidFill>
                <a:latin typeface="Calleo-Trial" pitchFamily="2" charset="0"/>
              </a:rPr>
              <a:t>С другой стороны, </a:t>
            </a:r>
            <a:r>
              <a:rPr lang="ru-RU" sz="1400" dirty="0" smtClean="0">
                <a:solidFill>
                  <a:srgbClr val="F9633B"/>
                </a:solidFill>
                <a:latin typeface="Calleo-Trial" pitchFamily="2" charset="0"/>
              </a:rPr>
              <a:t>в России есть методы высокотехнологичного выполнения хирургических операций </a:t>
            </a:r>
            <a:r>
              <a:rPr lang="en-US" sz="1400" dirty="0" smtClean="0">
                <a:solidFill>
                  <a:srgbClr val="F9633B"/>
                </a:solidFill>
                <a:latin typeface="Calleo-Trial" pitchFamily="2" charset="0"/>
              </a:rPr>
              <a:t>Da Vinci</a:t>
            </a:r>
            <a:r>
              <a:rPr lang="ru-RU" sz="1400" dirty="0" smtClean="0">
                <a:solidFill>
                  <a:srgbClr val="F9633B"/>
                </a:solidFill>
                <a:latin typeface="Calleo-Trial" pitchFamily="2" charset="0"/>
              </a:rPr>
              <a:t>, но их доступность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F9633B"/>
                </a:solidFill>
                <a:latin typeface="Calleo-Trial" pitchFamily="2" charset="0"/>
              </a:rPr>
              <a:t>35 комплексов, по сравнению с другими странами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F9633B"/>
                </a:solidFill>
                <a:latin typeface="Calleo-Trial" pitchFamily="2" charset="0"/>
              </a:rPr>
              <a:t>5000+ комплексов,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F9633B"/>
                </a:solidFill>
                <a:latin typeface="Calleo-Trial" pitchFamily="2" charset="0"/>
              </a:rPr>
              <a:t>оставляет желать лучшего</a:t>
            </a:r>
            <a:endParaRPr lang="ru-RU" sz="1400" dirty="0">
              <a:solidFill>
                <a:srgbClr val="F9633B"/>
              </a:solidFill>
              <a:latin typeface="Calleo-Trial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18DD45E-07D4-5D41-97A1-C996536D1F8A}"/>
              </a:ext>
            </a:extLst>
          </p:cNvPr>
          <p:cNvSpPr txBox="1">
            <a:spLocks/>
          </p:cNvSpPr>
          <p:nvPr/>
        </p:nvSpPr>
        <p:spPr>
          <a:xfrm>
            <a:off x="739344" y="1277681"/>
            <a:ext cx="7461227" cy="774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rgbClr val="211F1F"/>
                </a:solidFill>
                <a:latin typeface="Calleo-Trial" pitchFamily="2" charset="0"/>
              </a:rPr>
              <a:t>Рак предстательной железы занимает 2 место в Мире и 4 место в России. 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rgbClr val="211F1F"/>
                </a:solidFill>
                <a:latin typeface="Calleo-Trial" pitchFamily="2" charset="0"/>
              </a:rPr>
              <a:t>Диагностируется у 1 мужчины из 6.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rgbClr val="211F1F"/>
                </a:solidFill>
                <a:latin typeface="Calleo-Trial" pitchFamily="2" charset="0"/>
              </a:rPr>
              <a:t>Результат – отсутствие репродуктивной функции – демографический кризис. </a:t>
            </a:r>
          </a:p>
          <a:p>
            <a:pPr>
              <a:lnSpc>
                <a:spcPct val="100000"/>
              </a:lnSpc>
            </a:pPr>
            <a:endParaRPr lang="ru-RU" sz="1200" dirty="0" smtClean="0">
              <a:solidFill>
                <a:srgbClr val="211F1F"/>
              </a:solidFill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endParaRPr lang="ru-RU" sz="1200" dirty="0">
              <a:solidFill>
                <a:srgbClr val="211F1F"/>
              </a:solidFill>
              <a:latin typeface="Calleo-Tria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41D21-2FED-574C-8856-F1443B94F7B1}"/>
              </a:ext>
            </a:extLst>
          </p:cNvPr>
          <p:cNvSpPr txBox="1"/>
          <p:nvPr/>
        </p:nvSpPr>
        <p:spPr>
          <a:xfrm>
            <a:off x="5375160" y="3625412"/>
            <a:ext cx="356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800</a:t>
            </a:r>
            <a:r>
              <a:rPr lang="ru-RU" sz="36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u-RU" sz="1400" dirty="0" err="1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тыс.руб</a:t>
            </a:r>
            <a:r>
              <a:rPr lang="ru-RU" sz="14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0EA77-18B9-3440-9D5A-7AE9F29E0F0D}"/>
              </a:ext>
            </a:extLst>
          </p:cNvPr>
          <p:cNvSpPr txBox="1"/>
          <p:nvPr/>
        </p:nvSpPr>
        <p:spPr>
          <a:xfrm>
            <a:off x="5375160" y="4246174"/>
            <a:ext cx="2799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Высокая стоимость операций</a:t>
            </a:r>
          </a:p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Не покрывается ОМС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4F6852-1A53-B147-A946-EB000D185435}"/>
              </a:ext>
            </a:extLst>
          </p:cNvPr>
          <p:cNvSpPr txBox="1"/>
          <p:nvPr/>
        </p:nvSpPr>
        <p:spPr>
          <a:xfrm>
            <a:off x="9104008" y="3401427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35</a:t>
            </a:r>
            <a:endParaRPr lang="ru-RU" sz="3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19B56-E555-4A4E-8C9D-78DD0CB11EA4}"/>
              </a:ext>
            </a:extLst>
          </p:cNvPr>
          <p:cNvSpPr txBox="1"/>
          <p:nvPr/>
        </p:nvSpPr>
        <p:spPr>
          <a:xfrm>
            <a:off x="9104008" y="4017572"/>
            <a:ext cx="23257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Роботов Да Винчи</a:t>
            </a:r>
          </a:p>
          <a:p>
            <a:endParaRPr lang="ru-RU" sz="1100" dirty="0" smtClean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Большая часть их них простаивает из-за высокой стоимости и отсутствия сервисного обслуживания (Санкции)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26DA05-E498-8446-AA15-8F86079AF400}"/>
              </a:ext>
            </a:extLst>
          </p:cNvPr>
          <p:cNvSpPr txBox="1"/>
          <p:nvPr/>
        </p:nvSpPr>
        <p:spPr>
          <a:xfrm>
            <a:off x="5375160" y="5359592"/>
            <a:ext cx="232575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10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EB31A4-2E41-EA4A-A71F-D15E0AD3152F}"/>
              </a:ext>
            </a:extLst>
          </p:cNvPr>
          <p:cNvSpPr txBox="1"/>
          <p:nvPr/>
        </p:nvSpPr>
        <p:spPr>
          <a:xfrm>
            <a:off x="5375160" y="5762542"/>
            <a:ext cx="2500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Городов в России</a:t>
            </a:r>
          </a:p>
          <a:p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Где установлены высокоточные комплексы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740DD-BBD1-A64F-A2DB-0B27859F90F0}"/>
              </a:ext>
            </a:extLst>
          </p:cNvPr>
          <p:cNvSpPr txBox="1"/>
          <p:nvPr/>
        </p:nvSpPr>
        <p:spPr>
          <a:xfrm>
            <a:off x="9104008" y="5781136"/>
            <a:ext cx="1888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Хирургов в России</a:t>
            </a:r>
          </a:p>
          <a:p>
            <a:endParaRPr lang="ru-RU" sz="1100" dirty="0" smtClean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Недостаток обученных хирургов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15DDE3-6EFC-E24F-A7DE-A33DC7D60C77}"/>
              </a:ext>
            </a:extLst>
          </p:cNvPr>
          <p:cNvSpPr txBox="1"/>
          <p:nvPr/>
        </p:nvSpPr>
        <p:spPr>
          <a:xfrm>
            <a:off x="9120046" y="5359593"/>
            <a:ext cx="232575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119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A3AE0E41-7638-424C-A488-04D4AB73ED6E}"/>
              </a:ext>
            </a:extLst>
          </p:cNvPr>
          <p:cNvSpPr txBox="1">
            <a:spLocks/>
          </p:cNvSpPr>
          <p:nvPr/>
        </p:nvSpPr>
        <p:spPr>
          <a:xfrm>
            <a:off x="739345" y="4760686"/>
            <a:ext cx="4635815" cy="2002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211F1F"/>
                </a:solidFill>
                <a:latin typeface="Calleo-Trial" pitchFamily="2" charset="0"/>
              </a:rPr>
              <a:t>Стоимость расходных инструментов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211F1F"/>
                </a:solidFill>
                <a:latin typeface="Calleo-Trial" pitchFamily="2" charset="0"/>
              </a:rPr>
              <a:t>от 250 </a:t>
            </a:r>
            <a:r>
              <a:rPr lang="ru-RU" sz="1400" dirty="0" err="1" smtClean="0">
                <a:solidFill>
                  <a:srgbClr val="211F1F"/>
                </a:solidFill>
                <a:latin typeface="Calleo-Trial" pitchFamily="2" charset="0"/>
              </a:rPr>
              <a:t>тыс.руб</a:t>
            </a:r>
            <a:r>
              <a:rPr lang="ru-RU" sz="1400" dirty="0" smtClean="0">
                <a:solidFill>
                  <a:srgbClr val="211F1F"/>
                </a:solidFill>
                <a:latin typeface="Calleo-Trial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211F1F"/>
                </a:solidFill>
                <a:latin typeface="Calleo-Trial" pitchFamily="2" charset="0"/>
              </a:rPr>
              <a:t>Стоимость обязательного сервисного обслуживания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211F1F"/>
                </a:solidFill>
                <a:latin typeface="Calleo-Trial" pitchFamily="2" charset="0"/>
              </a:rPr>
              <a:t>от 10 </a:t>
            </a:r>
            <a:r>
              <a:rPr lang="ru-RU" sz="1400" dirty="0" err="1" smtClean="0">
                <a:solidFill>
                  <a:srgbClr val="211F1F"/>
                </a:solidFill>
                <a:latin typeface="Calleo-Trial" pitchFamily="2" charset="0"/>
              </a:rPr>
              <a:t>млн.руб</a:t>
            </a:r>
            <a:r>
              <a:rPr lang="ru-RU" sz="1400" dirty="0" smtClean="0">
                <a:solidFill>
                  <a:srgbClr val="211F1F"/>
                </a:solidFill>
                <a:latin typeface="Calleo-Trial" pitchFamily="2" charset="0"/>
              </a:rPr>
              <a:t>. (недоступно)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211F1F"/>
                </a:solidFill>
                <a:latin typeface="Calleo-Trial" pitchFamily="2" charset="0"/>
              </a:rPr>
              <a:t>Стоимость комплекса Да Винчи 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211F1F"/>
                </a:solidFill>
                <a:latin typeface="Calleo-Trial" pitchFamily="2" charset="0"/>
              </a:rPr>
              <a:t>300 </a:t>
            </a:r>
            <a:r>
              <a:rPr lang="ru-RU" sz="1400" dirty="0" err="1" smtClean="0">
                <a:solidFill>
                  <a:srgbClr val="211F1F"/>
                </a:solidFill>
                <a:latin typeface="Calleo-Trial" pitchFamily="2" charset="0"/>
              </a:rPr>
              <a:t>млн.руб</a:t>
            </a:r>
            <a:r>
              <a:rPr lang="ru-RU" sz="1400" dirty="0" smtClean="0">
                <a:solidFill>
                  <a:srgbClr val="211F1F"/>
                </a:solidFill>
                <a:latin typeface="Calleo-Trial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211F1F"/>
                </a:solidFill>
                <a:latin typeface="Calleo-Trial" pitchFamily="2" charset="0"/>
              </a:rPr>
              <a:t>Стоимость операций в мире от 1 млн. руб. </a:t>
            </a:r>
            <a:endParaRPr lang="ru-RU" sz="1400" dirty="0">
              <a:solidFill>
                <a:srgbClr val="211F1F"/>
              </a:solidFill>
              <a:latin typeface="Calleo-Trial" pitchFamily="2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D7EA4DD-3B9D-2C41-AA65-E2CD2903D68A}"/>
              </a:ext>
            </a:extLst>
          </p:cNvPr>
          <p:cNvCxnSpPr>
            <a:cxnSpLocks/>
          </p:cNvCxnSpPr>
          <p:nvPr/>
        </p:nvCxnSpPr>
        <p:spPr>
          <a:xfrm>
            <a:off x="5702713" y="3144346"/>
            <a:ext cx="648928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418DD45E-07D4-5D41-97A1-C996536D1F8A}"/>
              </a:ext>
            </a:extLst>
          </p:cNvPr>
          <p:cNvSpPr txBox="1">
            <a:spLocks/>
          </p:cNvSpPr>
          <p:nvPr/>
        </p:nvSpPr>
        <p:spPr>
          <a:xfrm>
            <a:off x="739346" y="2056263"/>
            <a:ext cx="7199125" cy="949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rgbClr val="211F1F"/>
                </a:solidFill>
                <a:latin typeface="Calleo-Trial" pitchFamily="2" charset="0"/>
              </a:rPr>
              <a:t>Высокоточные </a:t>
            </a:r>
            <a:r>
              <a:rPr lang="ru-RU" sz="1200" dirty="0" err="1" smtClean="0">
                <a:solidFill>
                  <a:srgbClr val="211F1F"/>
                </a:solidFill>
                <a:latin typeface="Calleo-Trial" pitchFamily="2" charset="0"/>
              </a:rPr>
              <a:t>роботические</a:t>
            </a:r>
            <a:r>
              <a:rPr lang="ru-RU" sz="1200" dirty="0" smtClean="0">
                <a:solidFill>
                  <a:srgbClr val="211F1F"/>
                </a:solidFill>
                <a:latin typeface="Calleo-Trial" pitchFamily="2" charset="0"/>
              </a:rPr>
              <a:t> операции позволяют сохранить сосуды, нервные пучки, тем самым сохранить репродуктивную функцию, что не доступно при стандартных методах хирургических вмешательств. </a:t>
            </a:r>
            <a:endParaRPr lang="ru-RU" sz="1200" dirty="0">
              <a:solidFill>
                <a:srgbClr val="211F1F"/>
              </a:solidFill>
              <a:latin typeface="Calleo-Trial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67" y="861725"/>
            <a:ext cx="3608114" cy="2834947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D7EA4DD-3B9D-2C41-AA65-E2CD2903D68A}"/>
              </a:ext>
            </a:extLst>
          </p:cNvPr>
          <p:cNvCxnSpPr>
            <a:cxnSpLocks/>
          </p:cNvCxnSpPr>
          <p:nvPr/>
        </p:nvCxnSpPr>
        <p:spPr>
          <a:xfrm>
            <a:off x="368713" y="1214718"/>
            <a:ext cx="648928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D7EA4DD-3B9D-2C41-AA65-E2CD2903D68A}"/>
              </a:ext>
            </a:extLst>
          </p:cNvPr>
          <p:cNvCxnSpPr>
            <a:cxnSpLocks/>
          </p:cNvCxnSpPr>
          <p:nvPr/>
        </p:nvCxnSpPr>
        <p:spPr>
          <a:xfrm>
            <a:off x="152145" y="4748175"/>
            <a:ext cx="8628998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Решение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solidFill>
                  <a:srgbClr val="FFFFFF"/>
                </a:solidFill>
                <a:latin typeface="Calleo-Trial" pitchFamily="2" charset="0"/>
              </a:rPr>
              <a:t>4</a:t>
            </a:fld>
            <a:endParaRPr lang="ru-RU" sz="1000" dirty="0">
              <a:solidFill>
                <a:srgbClr val="FFFFFF"/>
              </a:solidFill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40147" y="242668"/>
            <a:ext cx="1279609" cy="625372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18DD45E-07D4-5D41-97A1-C996536D1F8A}"/>
              </a:ext>
            </a:extLst>
          </p:cNvPr>
          <p:cNvSpPr txBox="1">
            <a:spLocks/>
          </p:cNvSpPr>
          <p:nvPr/>
        </p:nvSpPr>
        <p:spPr>
          <a:xfrm>
            <a:off x="7008427" y="1005929"/>
            <a:ext cx="5056573" cy="2023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FFFFFF"/>
                </a:solidFill>
                <a:latin typeface="Calleo-Trial" panose="00000600000000000000" pitchFamily="50" charset="-52"/>
              </a:rPr>
              <a:t>Создание базовых технологий систем интеллектуального управления исполнительными механизмами для позиционирования объектов в пространстве, дистанционного управления исполнительными механизмами для позиционирования объектов в пространстве и дистанционного наблюдения в ограниченной области пространства, реализации интуитивного управления системой.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93D4650D-118F-EA43-B642-CE5074E0A770}"/>
              </a:ext>
            </a:extLst>
          </p:cNvPr>
          <p:cNvSpPr txBox="1">
            <a:spLocks/>
          </p:cNvSpPr>
          <p:nvPr/>
        </p:nvSpPr>
        <p:spPr>
          <a:xfrm>
            <a:off x="809588" y="985629"/>
            <a:ext cx="5197512" cy="1961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211F1F"/>
                </a:solidFill>
                <a:latin typeface="Calleo-Trial" panose="00000600000000000000" pitchFamily="50" charset="-52"/>
              </a:rPr>
              <a:t>Создание </a:t>
            </a:r>
            <a:r>
              <a:rPr lang="ru-RU" sz="1400" dirty="0" err="1">
                <a:solidFill>
                  <a:srgbClr val="211F1F"/>
                </a:solidFill>
                <a:latin typeface="Calleo-Trial" panose="00000600000000000000" pitchFamily="50" charset="-52"/>
              </a:rPr>
              <a:t>роботического</a:t>
            </a:r>
            <a:r>
              <a:rPr lang="ru-RU" sz="1400" dirty="0">
                <a:solidFill>
                  <a:srgbClr val="211F1F"/>
                </a:solidFill>
                <a:latin typeface="Calleo-Trial" panose="00000600000000000000" pitchFamily="50" charset="-52"/>
              </a:rPr>
              <a:t> комплекса для робот - </a:t>
            </a:r>
            <a:r>
              <a:rPr lang="ru-RU" sz="1400" dirty="0" err="1">
                <a:solidFill>
                  <a:srgbClr val="211F1F"/>
                </a:solidFill>
                <a:latin typeface="Calleo-Trial" panose="00000600000000000000" pitchFamily="50" charset="-52"/>
              </a:rPr>
              <a:t>ассистированной</a:t>
            </a:r>
            <a:r>
              <a:rPr lang="ru-RU" sz="1400" dirty="0">
                <a:solidFill>
                  <a:srgbClr val="211F1F"/>
                </a:solidFill>
                <a:latin typeface="Calleo-Trial" panose="00000600000000000000" pitchFamily="50" charset="-52"/>
              </a:rPr>
              <a:t> хирургии, </a:t>
            </a:r>
            <a:r>
              <a:rPr lang="ru-RU" sz="1400" dirty="0" smtClean="0">
                <a:solidFill>
                  <a:srgbClr val="211F1F"/>
                </a:solidFill>
                <a:latin typeface="Calleo-Trial" panose="00000600000000000000" pitchFamily="50" charset="-52"/>
              </a:rPr>
              <a:t>состоящего </a:t>
            </a:r>
            <a:r>
              <a:rPr lang="ru-RU" sz="1400" dirty="0">
                <a:solidFill>
                  <a:srgbClr val="211F1F"/>
                </a:solidFill>
                <a:latin typeface="Calleo-Trial" panose="00000600000000000000" pitchFamily="50" charset="-52"/>
              </a:rPr>
              <a:t>из платформ подвижных с манипуляторами с устройствами рычажно-шарнирного механизма треугольного типа с механизмом сопряжения инструментов/камеры (устройство РШМ), консоли хирурга и системы эндоскопической, а так же разработка программного обеспечения функционирования и управления комплексом и разработка хирургических инструментов. 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2F7F067-A806-3E4A-BD79-9FF748062E7B}"/>
              </a:ext>
            </a:extLst>
          </p:cNvPr>
          <p:cNvCxnSpPr>
            <a:cxnSpLocks/>
          </p:cNvCxnSpPr>
          <p:nvPr/>
        </p:nvCxnSpPr>
        <p:spPr>
          <a:xfrm>
            <a:off x="0" y="3239596"/>
            <a:ext cx="609600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34BC56B-B566-B24B-9EE3-7325B801D09B}"/>
              </a:ext>
            </a:extLst>
          </p:cNvPr>
          <p:cNvCxnSpPr>
            <a:cxnSpLocks/>
          </p:cNvCxnSpPr>
          <p:nvPr/>
        </p:nvCxnSpPr>
        <p:spPr>
          <a:xfrm>
            <a:off x="6096000" y="6049280"/>
            <a:ext cx="6096000" cy="0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B414475-41F6-684E-949F-BBBE3FDCF680}"/>
              </a:ext>
            </a:extLst>
          </p:cNvPr>
          <p:cNvCxnSpPr>
            <a:cxnSpLocks/>
          </p:cNvCxnSpPr>
          <p:nvPr/>
        </p:nvCxnSpPr>
        <p:spPr>
          <a:xfrm>
            <a:off x="6096000" y="3239596"/>
            <a:ext cx="1646381" cy="0"/>
          </a:xfrm>
          <a:prstGeom prst="line">
            <a:avLst/>
          </a:prstGeom>
          <a:ln w="12700" cap="rnd">
            <a:solidFill>
              <a:srgbClr val="FFFFFF">
                <a:alpha val="7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534">
            <a:off x="6707778" y="3334613"/>
            <a:ext cx="4183276" cy="3108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521">
            <a:off x="1108512" y="3222135"/>
            <a:ext cx="4672715" cy="3338718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B414475-41F6-684E-949F-BBBE3FDCF680}"/>
              </a:ext>
            </a:extLst>
          </p:cNvPr>
          <p:cNvCxnSpPr>
            <a:cxnSpLocks/>
          </p:cNvCxnSpPr>
          <p:nvPr/>
        </p:nvCxnSpPr>
        <p:spPr>
          <a:xfrm>
            <a:off x="4356100" y="6049280"/>
            <a:ext cx="1646381" cy="0"/>
          </a:xfrm>
          <a:prstGeom prst="line">
            <a:avLst/>
          </a:prstGeom>
          <a:ln w="12700" cap="rnd">
            <a:solidFill>
              <a:schemeClr val="tx1">
                <a:alpha val="7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9E690C-804A-EF46-A5FF-4901740E14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" y="1133645"/>
            <a:ext cx="752514" cy="6604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E822BA-FC2E-DB42-9B8C-48E6CF37E8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13" y="1133645"/>
            <a:ext cx="777915" cy="6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Анализ конкурентов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5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79523"/>
              </p:ext>
            </p:extLst>
          </p:nvPr>
        </p:nvGraphicFramePr>
        <p:xfrm>
          <a:off x="315880" y="815546"/>
          <a:ext cx="11550478" cy="58558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48646">
                  <a:extLst>
                    <a:ext uri="{9D8B030D-6E8A-4147-A177-3AD203B41FA5}">
                      <a16:colId xmlns:a16="http://schemas.microsoft.com/office/drawing/2014/main" val="3694031377"/>
                    </a:ext>
                  </a:extLst>
                </a:gridCol>
                <a:gridCol w="2337629">
                  <a:extLst>
                    <a:ext uri="{9D8B030D-6E8A-4147-A177-3AD203B41FA5}">
                      <a16:colId xmlns:a16="http://schemas.microsoft.com/office/drawing/2014/main" val="874698171"/>
                    </a:ext>
                  </a:extLst>
                </a:gridCol>
                <a:gridCol w="2216954">
                  <a:extLst>
                    <a:ext uri="{9D8B030D-6E8A-4147-A177-3AD203B41FA5}">
                      <a16:colId xmlns:a16="http://schemas.microsoft.com/office/drawing/2014/main" val="2731691095"/>
                    </a:ext>
                  </a:extLst>
                </a:gridCol>
                <a:gridCol w="2145496">
                  <a:extLst>
                    <a:ext uri="{9D8B030D-6E8A-4147-A177-3AD203B41FA5}">
                      <a16:colId xmlns:a16="http://schemas.microsoft.com/office/drawing/2014/main" val="3251881510"/>
                    </a:ext>
                  </a:extLst>
                </a:gridCol>
                <a:gridCol w="2701753">
                  <a:extLst>
                    <a:ext uri="{9D8B030D-6E8A-4147-A177-3AD203B41FA5}">
                      <a16:colId xmlns:a16="http://schemas.microsoft.com/office/drawing/2014/main" val="42685909"/>
                    </a:ext>
                  </a:extLst>
                </a:gridCol>
              </a:tblGrid>
              <a:tr h="40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Параметр сравнения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 SemiBold" panose="00000700000000000000" pitchFamily="50" charset="-52"/>
                        </a:rPr>
                        <a:t>Платформы подвижные робот </a:t>
                      </a: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– ассистирующего комплекса 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>
                          <a:effectLst/>
                          <a:latin typeface="Calleo-Trial SemiBold" panose="00000700000000000000" pitchFamily="50" charset="-52"/>
                        </a:rPr>
                        <a:t>Da </a:t>
                      </a:r>
                      <a:r>
                        <a:rPr lang="en-US" sz="900" dirty="0" smtClean="0">
                          <a:effectLst/>
                          <a:latin typeface="Calleo-Trial SemiBold" panose="00000700000000000000" pitchFamily="50" charset="-52"/>
                        </a:rPr>
                        <a:t>Vinci</a:t>
                      </a:r>
                      <a:endParaRPr lang="ru-RU" sz="900" dirty="0" smtClean="0">
                        <a:effectLst/>
                        <a:latin typeface="Calleo-Trial SemiBold" panose="000007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 SemiBold" panose="00000700000000000000" pitchFamily="50" charset="-52"/>
                        </a:rPr>
                        <a:t>Стойка </a:t>
                      </a: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пациента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 err="1" smtClean="0">
                          <a:effectLst/>
                          <a:latin typeface="Calleo-Trial SemiBold" panose="00000700000000000000" pitchFamily="50" charset="-52"/>
                        </a:rPr>
                        <a:t>Senhance</a:t>
                      </a:r>
                      <a:r>
                        <a:rPr lang="ru-RU" sz="900" dirty="0" smtClean="0">
                          <a:effectLst/>
                          <a:latin typeface="Calleo-Trial SemiBold" panose="00000700000000000000" pitchFamily="50" charset="-52"/>
                        </a:rPr>
                        <a:t> / </a:t>
                      </a:r>
                      <a:r>
                        <a:rPr lang="en-US" sz="900" dirty="0" smtClean="0">
                          <a:effectLst/>
                          <a:latin typeface="Calleo-Trial SemiBold" panose="00000700000000000000" pitchFamily="50" charset="-52"/>
                        </a:rPr>
                        <a:t>Versus</a:t>
                      </a:r>
                      <a:endParaRPr lang="ru-RU" sz="900" dirty="0" smtClean="0">
                        <a:effectLst/>
                        <a:latin typeface="Calleo-Trial SemiBold" panose="000007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 SemiBold" panose="00000700000000000000" pitchFamily="50" charset="-52"/>
                        </a:rPr>
                        <a:t>Стойка </a:t>
                      </a: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пациента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 err="1" smtClean="0">
                          <a:effectLst/>
                          <a:latin typeface="Calleo-Trial SemiBold" panose="00000700000000000000" pitchFamily="50" charset="-52"/>
                        </a:rPr>
                        <a:t>Revo</a:t>
                      </a:r>
                      <a:r>
                        <a:rPr lang="en-US" sz="900" dirty="0" smtClean="0">
                          <a:effectLst/>
                          <a:latin typeface="Calleo-Trial SemiBold" panose="00000700000000000000" pitchFamily="50" charset="-52"/>
                        </a:rPr>
                        <a:t>-I</a:t>
                      </a:r>
                      <a:endParaRPr lang="ru-RU" sz="900" dirty="0" smtClean="0">
                        <a:effectLst/>
                        <a:latin typeface="Calleo-Trial SemiBold" panose="000007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 SemiBold" panose="00000700000000000000" pitchFamily="50" charset="-52"/>
                        </a:rPr>
                        <a:t>Стойка </a:t>
                      </a: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пациента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27918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Стадия разработки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Представлен на рынке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03682"/>
                  </a:ext>
                </a:extLst>
              </a:tr>
              <a:tr h="241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Одобрение для применения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Повсеместно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>
                          <a:effectLst/>
                          <a:latin typeface="Calleo-Trial" panose="00000600000000000000" pitchFamily="50" charset="-52"/>
                        </a:rPr>
                        <a:t>FDA </a:t>
                      </a: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США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>
                          <a:effectLst/>
                          <a:latin typeface="Calleo-Trial" panose="00000600000000000000" pitchFamily="50" charset="-52"/>
                        </a:rPr>
                        <a:t>FDA</a:t>
                      </a: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 Кореи для применения в Южной Корее 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701200"/>
                  </a:ext>
                </a:extLst>
              </a:tr>
              <a:tr h="40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b="0" dirty="0" smtClean="0">
                          <a:effectLst/>
                          <a:latin typeface="Calleo-Trial" panose="00000600000000000000" pitchFamily="50" charset="-52"/>
                        </a:rPr>
                        <a:t>Исполнение</a:t>
                      </a:r>
                      <a:r>
                        <a:rPr lang="ru-RU" sz="900" dirty="0" smtClean="0">
                          <a:effectLst/>
                          <a:latin typeface="Calleo-Trial" panose="00000600000000000000" pitchFamily="50" charset="-52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211F1F"/>
                          </a:solidFill>
                          <a:latin typeface="Calleo-Trial" panose="00000600000000000000" pitchFamily="50" charset="-52"/>
                        </a:rPr>
                        <a:t>Создание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" panose="00000600000000000000" pitchFamily="50" charset="-52"/>
                        </a:rPr>
                        <a:t>Платформы 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с 4-мя исполнительными устройствами 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Стойка с 4-мя исполнительными устройствами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Раздельные исполнительные устройства 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Стойка с 4-мя исполнительными устройствами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624655"/>
                  </a:ext>
                </a:extLst>
              </a:tr>
              <a:tr h="32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Точность позиционирования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" panose="00000600000000000000" pitchFamily="50" charset="-52"/>
                        </a:rPr>
                        <a:t>0,1мкм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" panose="00000600000000000000" pitchFamily="50" charset="-52"/>
                        </a:rPr>
                        <a:t>0,5мкм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операции на крупных органах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" panose="00000600000000000000" pitchFamily="50" charset="-52"/>
                        </a:rPr>
                        <a:t>0,3мкм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" panose="00000600000000000000" pitchFamily="50" charset="-52"/>
                        </a:rPr>
                        <a:t>0,5мкм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операции на крупных органах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463867"/>
                  </a:ext>
                </a:extLst>
              </a:tr>
              <a:tr h="499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Инструменты 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" panose="00000600000000000000" pitchFamily="50" charset="-52"/>
                        </a:rPr>
                        <a:t>5,5мм/8,5мм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err="1">
                          <a:effectLst/>
                          <a:latin typeface="Calleo-Trial" panose="00000600000000000000" pitchFamily="50" charset="-52"/>
                        </a:rPr>
                        <a:t>Монополярные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, Биполярные, иглодержатели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8мм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err="1">
                          <a:effectLst/>
                          <a:latin typeface="Calleo-Trial" panose="00000600000000000000" pitchFamily="50" charset="-52"/>
                        </a:rPr>
                        <a:t>Монополярные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, Биполярные, иглодержатели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" panose="00000600000000000000" pitchFamily="50" charset="-52"/>
                        </a:rPr>
                        <a:t>5мм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Биполярные, иглодержатели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" panose="00000600000000000000" pitchFamily="50" charset="-52"/>
                        </a:rPr>
                        <a:t>8мм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err="1">
                          <a:effectLst/>
                          <a:latin typeface="Calleo-Trial" panose="00000600000000000000" pitchFamily="50" charset="-52"/>
                        </a:rPr>
                        <a:t>Монополярные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, Биполярные, иглодержатели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000123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Ресурсные характеристики инструментария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" panose="00000600000000000000" pitchFamily="50" charset="-52"/>
                        </a:rPr>
                        <a:t>15 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раз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10 раз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Нет ограничений 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20 раз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35965"/>
                  </a:ext>
                </a:extLst>
              </a:tr>
              <a:tr h="40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Параметр сравнения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Консоль хирурга робот – ассистирующего комплекса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>
                          <a:effectLst/>
                          <a:latin typeface="Calleo-Trial SemiBold" panose="00000700000000000000" pitchFamily="50" charset="-52"/>
                        </a:rPr>
                        <a:t>Da </a:t>
                      </a:r>
                      <a:r>
                        <a:rPr lang="en-US" sz="900" dirty="0" smtClean="0">
                          <a:effectLst/>
                          <a:latin typeface="Calleo-Trial SemiBold" panose="00000700000000000000" pitchFamily="50" charset="-52"/>
                        </a:rPr>
                        <a:t>Vinci</a:t>
                      </a:r>
                      <a:endParaRPr lang="ru-RU" sz="900" dirty="0" smtClean="0">
                        <a:effectLst/>
                        <a:latin typeface="Calleo-Trial SemiBold" panose="000007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 SemiBold" panose="00000700000000000000" pitchFamily="50" charset="-52"/>
                        </a:rPr>
                        <a:t>Консоль </a:t>
                      </a: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хирурга 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 err="1" smtClean="0">
                          <a:effectLst/>
                          <a:latin typeface="Calleo-Trial SemiBold" panose="00000700000000000000" pitchFamily="50" charset="-52"/>
                        </a:rPr>
                        <a:t>Senhance</a:t>
                      </a:r>
                      <a:endParaRPr lang="ru-RU" sz="900" dirty="0" smtClean="0">
                        <a:effectLst/>
                        <a:latin typeface="Calleo-Trial SemiBold" panose="000007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 SemiBold" panose="00000700000000000000" pitchFamily="50" charset="-52"/>
                        </a:rPr>
                        <a:t>Консоль </a:t>
                      </a: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хирурга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 err="1" smtClean="0">
                          <a:effectLst/>
                          <a:latin typeface="Calleo-Trial SemiBold" panose="00000700000000000000" pitchFamily="50" charset="-52"/>
                        </a:rPr>
                        <a:t>Revo</a:t>
                      </a:r>
                      <a:r>
                        <a:rPr lang="en-US" sz="900" dirty="0" smtClean="0">
                          <a:effectLst/>
                          <a:latin typeface="Calleo-Trial SemiBold" panose="00000700000000000000" pitchFamily="50" charset="-52"/>
                        </a:rPr>
                        <a:t>-I</a:t>
                      </a:r>
                      <a:endParaRPr lang="ru-RU" sz="900" dirty="0" smtClean="0">
                        <a:effectLst/>
                        <a:latin typeface="Calleo-Trial SemiBold" panose="000007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 SemiBold" panose="00000700000000000000" pitchFamily="50" charset="-52"/>
                        </a:rPr>
                        <a:t>Консоль </a:t>
                      </a: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хирурга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466235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Стадия разработки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Представлен на рынке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992045"/>
                  </a:ext>
                </a:extLst>
              </a:tr>
              <a:tr h="241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Одобрение для применения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Повсеместно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>
                          <a:effectLst/>
                          <a:latin typeface="Calleo-Trial" panose="00000600000000000000" pitchFamily="50" charset="-52"/>
                        </a:rPr>
                        <a:t>FDA 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США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>
                          <a:effectLst/>
                          <a:latin typeface="Calleo-Trial" panose="00000600000000000000" pitchFamily="50" charset="-52"/>
                        </a:rPr>
                        <a:t>FDA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 Кореи для применения в Южной Корее 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767941"/>
                  </a:ext>
                </a:extLst>
              </a:tr>
              <a:tr h="161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Исполнение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Открытая/закрытая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Закрытая 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Открытая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Закрытая 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396584"/>
                  </a:ext>
                </a:extLst>
              </a:tr>
              <a:tr h="161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Тактильная чувствительность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+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-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+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+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929210"/>
                  </a:ext>
                </a:extLst>
              </a:tr>
              <a:tr h="40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Параметр сравнения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Система эндоскопическая для объемной визуализации 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>
                          <a:effectLst/>
                          <a:latin typeface="Calleo-Trial SemiBold" panose="00000700000000000000" pitchFamily="50" charset="-52"/>
                        </a:rPr>
                        <a:t>Da </a:t>
                      </a:r>
                      <a:r>
                        <a:rPr lang="en-US" sz="900" dirty="0" smtClean="0">
                          <a:effectLst/>
                          <a:latin typeface="Calleo-Trial SemiBold" panose="00000700000000000000" pitchFamily="50" charset="-52"/>
                        </a:rPr>
                        <a:t>Vinci</a:t>
                      </a:r>
                      <a:endParaRPr lang="ru-RU" sz="900" dirty="0" smtClean="0">
                        <a:effectLst/>
                        <a:latin typeface="Calleo-Trial SemiBold" panose="000007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 smtClean="0">
                          <a:effectLst/>
                          <a:latin typeface="Calleo-Trial SemiBold" panose="00000700000000000000" pitchFamily="50" charset="-52"/>
                        </a:rPr>
                        <a:t>Система </a:t>
                      </a: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эндоскопическая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 err="1">
                          <a:effectLst/>
                          <a:latin typeface="Calleo-Trial SemiBold" panose="00000700000000000000" pitchFamily="50" charset="-52"/>
                        </a:rPr>
                        <a:t>Senhance</a:t>
                      </a:r>
                      <a:endParaRPr lang="ru-RU" sz="900" dirty="0">
                        <a:effectLst/>
                        <a:latin typeface="Calleo-Trial SemiBold" panose="000007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Система эндоскопическая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 err="1">
                          <a:effectLst/>
                          <a:latin typeface="Calleo-Trial SemiBold" panose="00000700000000000000" pitchFamily="50" charset="-52"/>
                        </a:rPr>
                        <a:t>Revo</a:t>
                      </a:r>
                      <a:r>
                        <a:rPr lang="en-US" sz="900" dirty="0">
                          <a:effectLst/>
                          <a:latin typeface="Calleo-Trial SemiBold" panose="00000700000000000000" pitchFamily="50" charset="-52"/>
                        </a:rPr>
                        <a:t>-I </a:t>
                      </a:r>
                      <a:endParaRPr lang="ru-RU" sz="900" dirty="0">
                        <a:effectLst/>
                        <a:latin typeface="Calleo-Trial SemiBold" panose="00000700000000000000" pitchFamily="50" charset="-5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Система эндоскопическая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94928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Стадия разработки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Представлен на рынке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101034"/>
                  </a:ext>
                </a:extLst>
              </a:tr>
              <a:tr h="241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Одобрение для применения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В стадии разработки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Повсеместно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>
                          <a:effectLst/>
                          <a:latin typeface="Calleo-Trial" panose="00000600000000000000" pitchFamily="50" charset="-52"/>
                        </a:rPr>
                        <a:t>FDA 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США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>
                          <a:effectLst/>
                          <a:latin typeface="Calleo-Trial" panose="00000600000000000000" pitchFamily="50" charset="-52"/>
                        </a:rPr>
                        <a:t>FDA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 Кореи для применения в Южной Корее 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993805"/>
                  </a:ext>
                </a:extLst>
              </a:tr>
              <a:tr h="161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Исполнение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10 мм 3D </a:t>
                      </a:r>
                      <a:r>
                        <a:rPr lang="ru-RU" sz="900" dirty="0" err="1">
                          <a:effectLst/>
                          <a:latin typeface="Calleo-Trial" panose="00000600000000000000" pitchFamily="50" charset="-52"/>
                        </a:rPr>
                        <a:t>Full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 HD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8мм 3</a:t>
                      </a:r>
                      <a:r>
                        <a:rPr lang="en-US" sz="900">
                          <a:effectLst/>
                          <a:latin typeface="Calleo-Trial" panose="00000600000000000000" pitchFamily="50" charset="-52"/>
                        </a:rPr>
                        <a:t>D HD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>
                          <a:effectLst/>
                          <a:latin typeface="Calleo-Trial" panose="00000600000000000000" pitchFamily="50" charset="-52"/>
                        </a:rPr>
                        <a:t>10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мм </a:t>
                      </a:r>
                      <a:r>
                        <a:rPr lang="en-US" sz="900" dirty="0">
                          <a:effectLst/>
                          <a:latin typeface="Calleo-Trial" panose="00000600000000000000" pitchFamily="50" charset="-52"/>
                        </a:rPr>
                        <a:t>3D HD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10 мм </a:t>
                      </a:r>
                      <a:r>
                        <a:rPr lang="en-US" sz="900" dirty="0">
                          <a:effectLst/>
                          <a:latin typeface="Calleo-Trial" panose="00000600000000000000" pitchFamily="50" charset="-52"/>
                        </a:rPr>
                        <a:t>3D HD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199343"/>
                  </a:ext>
                </a:extLst>
              </a:tr>
              <a:tr h="159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Система управления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Ручное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Ручное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Движение глаз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Ручное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289068"/>
                  </a:ext>
                </a:extLst>
              </a:tr>
              <a:tr h="159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Другое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 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 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 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 SemiBold" panose="00000700000000000000" pitchFamily="50" charset="-52"/>
                        </a:rPr>
                        <a:t> </a:t>
                      </a:r>
                      <a:endParaRPr lang="ru-RU" sz="900" b="1" dirty="0">
                        <a:effectLst/>
                        <a:latin typeface="Calleo-Trial SemiBold" panose="000007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81909"/>
                  </a:ext>
                </a:extLst>
              </a:tr>
              <a:tr h="32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Стоимость комплекса, не менее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млн.руб.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70,00 – 80,00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210,00 +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100,00 +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Данные отсутствуют 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866379"/>
                  </a:ext>
                </a:extLst>
              </a:tr>
              <a:tr h="32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Стоимость инструментария,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>
                          <a:effectLst/>
                          <a:latin typeface="Calleo-Trial" panose="00000600000000000000" pitchFamily="50" charset="-52"/>
                        </a:rPr>
                        <a:t>тыс.руб.</a:t>
                      </a:r>
                      <a:endParaRPr lang="ru-RU" sz="90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42,00</a:t>
                      </a:r>
                      <a:r>
                        <a:rPr lang="en-US" sz="900" dirty="0">
                          <a:effectLst/>
                          <a:latin typeface="Calleo-Trial" panose="00000600000000000000" pitchFamily="50" charset="-52"/>
                        </a:rPr>
                        <a:t> – 78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,00 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60,00-262,00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900" dirty="0">
                          <a:effectLst/>
                          <a:latin typeface="Calleo-Trial" panose="00000600000000000000" pitchFamily="50" charset="-52"/>
                        </a:rPr>
                        <a:t>5</a:t>
                      </a: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7,00+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900" dirty="0">
                          <a:effectLst/>
                          <a:latin typeface="Calleo-Trial" panose="00000600000000000000" pitchFamily="50" charset="-52"/>
                        </a:rPr>
                        <a:t>Данные отсутствуют</a:t>
                      </a:r>
                      <a:endParaRPr lang="ru-RU" sz="900" dirty="0">
                        <a:effectLst/>
                        <a:latin typeface="Calleo-Trial" panose="000006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74" marR="2127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053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4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365126"/>
            <a:ext cx="8668812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Текущий статус проекта </a:t>
            </a:r>
            <a:r>
              <a:rPr lang="en-US" sz="2000" b="1" dirty="0" smtClean="0">
                <a:solidFill>
                  <a:srgbClr val="F9633B"/>
                </a:solidFill>
                <a:latin typeface="Calleo-Trial SemiBold" pitchFamily="2" charset="0"/>
              </a:rPr>
              <a:t>TRL 3</a:t>
            </a:r>
            <a:r>
              <a:rPr lang="en-US" sz="2000" b="1" dirty="0" smtClean="0">
                <a:latin typeface="Calleo-Trial SemiBold" pitchFamily="2" charset="0"/>
              </a:rPr>
              <a:t> / CRL 4 / </a:t>
            </a:r>
            <a:r>
              <a:rPr lang="en-US" sz="2000" b="1" dirty="0" smtClean="0">
                <a:solidFill>
                  <a:srgbClr val="F9633B"/>
                </a:solidFill>
                <a:latin typeface="Calleo-Trial SemiBold" pitchFamily="2" charset="0"/>
              </a:rPr>
              <a:t>IRL 3</a:t>
            </a:r>
            <a:r>
              <a:rPr lang="en-US" sz="2000" b="1" dirty="0" smtClean="0">
                <a:latin typeface="Calleo-Trial SemiBold" pitchFamily="2" charset="0"/>
              </a:rPr>
              <a:t> / MRL 2 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6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941D21-2FED-574C-8856-F1443B94F7B1}"/>
              </a:ext>
            </a:extLst>
          </p:cNvPr>
          <p:cNvSpPr txBox="1"/>
          <p:nvPr/>
        </p:nvSpPr>
        <p:spPr>
          <a:xfrm>
            <a:off x="7103510" y="3562742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10</a:t>
            </a:r>
            <a:endParaRPr lang="ru-RU" sz="3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0EA77-18B9-3440-9D5A-7AE9F29E0F0D}"/>
              </a:ext>
            </a:extLst>
          </p:cNvPr>
          <p:cNvSpPr txBox="1"/>
          <p:nvPr/>
        </p:nvSpPr>
        <p:spPr>
          <a:xfrm>
            <a:off x="7082399" y="4173645"/>
            <a:ext cx="232575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Роботизированных хирургических инструмента</a:t>
            </a:r>
          </a:p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Иглодержатели</a:t>
            </a:r>
          </a:p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Ножницы</a:t>
            </a:r>
          </a:p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Зажимы</a:t>
            </a:r>
          </a:p>
          <a:p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100" dirty="0" smtClean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0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Повышенный ресурс, меньшая стоимость,</a:t>
            </a:r>
          </a:p>
          <a:p>
            <a:endParaRPr lang="ru-RU" sz="10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0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Би- моно- полярная коагуляция</a:t>
            </a:r>
            <a:endParaRPr lang="ru-RU" sz="10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4F6852-1A53-B147-A946-EB000D185435}"/>
              </a:ext>
            </a:extLst>
          </p:cNvPr>
          <p:cNvSpPr txBox="1"/>
          <p:nvPr/>
        </p:nvSpPr>
        <p:spPr>
          <a:xfrm>
            <a:off x="3862062" y="3557459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endParaRPr lang="ru-RU" sz="3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19B56-E555-4A4E-8C9D-78DD0CB11EA4}"/>
              </a:ext>
            </a:extLst>
          </p:cNvPr>
          <p:cNvSpPr txBox="1"/>
          <p:nvPr/>
        </p:nvSpPr>
        <p:spPr>
          <a:xfrm>
            <a:off x="3871699" y="4166025"/>
            <a:ext cx="15806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Консоль управления с системой видоискателя и двумя обратными манипуляторами управления</a:t>
            </a:r>
          </a:p>
          <a:p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0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Эргономичное рабочее место хирурга, интуитивное управление, обратная связь</a:t>
            </a:r>
            <a:endParaRPr lang="ru-RU" sz="10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D7EA4DD-3B9D-2C41-AA65-E2CD2903D68A}"/>
              </a:ext>
            </a:extLst>
          </p:cNvPr>
          <p:cNvCxnSpPr>
            <a:cxnSpLocks/>
          </p:cNvCxnSpPr>
          <p:nvPr/>
        </p:nvCxnSpPr>
        <p:spPr>
          <a:xfrm>
            <a:off x="650199" y="4170931"/>
            <a:ext cx="11362944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5BBB0A7-B6F5-334D-AA10-5002EB15719B}"/>
              </a:ext>
            </a:extLst>
          </p:cNvPr>
          <p:cNvSpPr txBox="1"/>
          <p:nvPr/>
        </p:nvSpPr>
        <p:spPr>
          <a:xfrm>
            <a:off x="736797" y="3552842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4</a:t>
            </a:r>
            <a:endParaRPr lang="ru-RU" sz="3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5E5EE4-7DBF-7140-B474-E3C1E2C7FF16}"/>
              </a:ext>
            </a:extLst>
          </p:cNvPr>
          <p:cNvSpPr txBox="1"/>
          <p:nvPr/>
        </p:nvSpPr>
        <p:spPr>
          <a:xfrm>
            <a:off x="715686" y="4166285"/>
            <a:ext cx="15883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Устройства сопряжения манипулятор – инструмент</a:t>
            </a:r>
          </a:p>
          <a:p>
            <a:endParaRPr lang="ru-RU" sz="1100" dirty="0" smtClean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100" dirty="0" smtClean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0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Уникальная разработка для высокоточного позиционирования и управления инструментами</a:t>
            </a:r>
            <a:endParaRPr lang="ru-RU" sz="10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E2352A-F5D0-DE40-AAE1-5548E8059B78}"/>
              </a:ext>
            </a:extLst>
          </p:cNvPr>
          <p:cNvSpPr txBox="1"/>
          <p:nvPr/>
        </p:nvSpPr>
        <p:spPr>
          <a:xfrm>
            <a:off x="2227358" y="3557459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4</a:t>
            </a:r>
            <a:endParaRPr lang="ru-RU" sz="3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788DC-15C6-6340-9153-678DBE94B4A5}"/>
              </a:ext>
            </a:extLst>
          </p:cNvPr>
          <p:cNvSpPr txBox="1"/>
          <p:nvPr/>
        </p:nvSpPr>
        <p:spPr>
          <a:xfrm>
            <a:off x="2236997" y="4166025"/>
            <a:ext cx="14930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Мобильные платформы для позиционирования комплекса</a:t>
            </a:r>
          </a:p>
          <a:p>
            <a:endParaRPr lang="ru-RU" sz="1100" dirty="0" smtClean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100" dirty="0" smtClean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0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Система знает расположение каждого устройства, мобильная и эффективная</a:t>
            </a:r>
            <a:endParaRPr lang="ru-RU" sz="10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08C2B9-3F9D-5A44-8A02-652BFB7F9D35}"/>
              </a:ext>
            </a:extLst>
          </p:cNvPr>
          <p:cNvSpPr txBox="1"/>
          <p:nvPr/>
        </p:nvSpPr>
        <p:spPr>
          <a:xfrm>
            <a:off x="5626558" y="3673299"/>
            <a:ext cx="971092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5F47D2-0439-744D-9BE7-2038F64708C5}"/>
              </a:ext>
            </a:extLst>
          </p:cNvPr>
          <p:cNvSpPr txBox="1"/>
          <p:nvPr/>
        </p:nvSpPr>
        <p:spPr>
          <a:xfrm>
            <a:off x="5623382" y="4183933"/>
            <a:ext cx="128795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Программное обеспечения управления комплексом</a:t>
            </a:r>
          </a:p>
          <a:p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100" dirty="0" smtClean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100" dirty="0" smtClean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0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Отработана математика и основные алгоритмы управления комплекса</a:t>
            </a:r>
            <a:endParaRPr lang="ru-RU" sz="10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8530C026-CC14-8C48-A586-01EA20E10491}"/>
              </a:ext>
            </a:extLst>
          </p:cNvPr>
          <p:cNvSpPr txBox="1">
            <a:spLocks/>
          </p:cNvSpPr>
          <p:nvPr/>
        </p:nvSpPr>
        <p:spPr>
          <a:xfrm>
            <a:off x="607856" y="1012713"/>
            <a:ext cx="11584144" cy="806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ru-RU" sz="1600" dirty="0">
              <a:latin typeface="Calleo-Trial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52" y="2198663"/>
            <a:ext cx="4115465" cy="441898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D5E5EE4-7DBF-7140-B474-E3C1E2C7FF16}"/>
              </a:ext>
            </a:extLst>
          </p:cNvPr>
          <p:cNvSpPr txBox="1"/>
          <p:nvPr/>
        </p:nvSpPr>
        <p:spPr>
          <a:xfrm>
            <a:off x="1492124" y="974934"/>
            <a:ext cx="4134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Сформирована Команда, имеющая высокие компетенции в сфере роботизации и автоматизации.</a:t>
            </a:r>
          </a:p>
          <a:p>
            <a:r>
              <a:rPr lang="ru-RU" sz="12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Опыт подтвержден реализацией ряда проектов разработки хирургических инструментов и комплексов.</a:t>
            </a:r>
          </a:p>
          <a:p>
            <a:r>
              <a:rPr lang="ru-RU" sz="12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Предыдущая разработка доведена до </a:t>
            </a:r>
            <a:r>
              <a:rPr lang="en-US" sz="12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TRL 8 </a:t>
            </a:r>
            <a:r>
              <a:rPr lang="ru-RU" sz="12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, и команда готова реализовать все свои идеи и опыт для создания – </a:t>
            </a:r>
          </a:p>
          <a:p>
            <a:endParaRPr lang="ru-RU" sz="1200" dirty="0" smtClean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2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Нового поколения, более эффективного, </a:t>
            </a:r>
            <a:r>
              <a:rPr lang="ru-RU" sz="1200" dirty="0" err="1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роботического</a:t>
            </a:r>
            <a:r>
              <a:rPr lang="ru-RU" sz="12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комплекса для хирургии. </a:t>
            </a:r>
            <a:endParaRPr lang="ru-RU" sz="12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116F530-0580-C144-806B-7BE8CC261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" y="1045781"/>
            <a:ext cx="708061" cy="62550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190804A-D8D3-B546-A5D2-6324A8EBD5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69" y="1028349"/>
            <a:ext cx="695361" cy="6255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D5E5EE4-7DBF-7140-B474-E3C1E2C7FF16}"/>
              </a:ext>
            </a:extLst>
          </p:cNvPr>
          <p:cNvSpPr txBox="1"/>
          <p:nvPr/>
        </p:nvSpPr>
        <p:spPr>
          <a:xfrm>
            <a:off x="7119181" y="976629"/>
            <a:ext cx="4577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Отработаны макетные узлы и основные компоненты </a:t>
            </a:r>
            <a:r>
              <a:rPr lang="ru-RU" sz="1200" dirty="0" err="1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роботического</a:t>
            </a:r>
            <a:r>
              <a:rPr lang="ru-RU" sz="12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комплекса нового поколения. </a:t>
            </a:r>
          </a:p>
          <a:p>
            <a:r>
              <a:rPr lang="ru-RU" sz="12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Отработана математика поведения комплекса и основные алгоритмы его управления. </a:t>
            </a:r>
          </a:p>
          <a:p>
            <a:r>
              <a:rPr lang="ru-RU" sz="12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Отработаны исполнения роботизированных хирургических инструментов и технология их производства.</a:t>
            </a:r>
            <a:endParaRPr lang="ru-RU" sz="12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841">
            <a:off x="3136437" y="2259579"/>
            <a:ext cx="3400845" cy="36481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Финансовая модель проекта</a:t>
            </a:r>
            <a:endParaRPr lang="ru-RU" sz="2000" b="1" dirty="0">
              <a:latin typeface="Calleo-Trial SemiBold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99" y="797800"/>
            <a:ext cx="11654701" cy="55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Команда</a:t>
            </a:r>
            <a:endParaRPr lang="ru-RU" sz="2000" b="1" dirty="0">
              <a:latin typeface="Calleo-Trial SemiBold" pitchFamily="2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2F7F067-A806-3E4A-BD79-9FF748062E7B}"/>
              </a:ext>
            </a:extLst>
          </p:cNvPr>
          <p:cNvCxnSpPr>
            <a:cxnSpLocks/>
          </p:cNvCxnSpPr>
          <p:nvPr/>
        </p:nvCxnSpPr>
        <p:spPr>
          <a:xfrm>
            <a:off x="5050971" y="6355215"/>
            <a:ext cx="609600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B414475-41F6-684E-949F-BBBE3FDCF680}"/>
              </a:ext>
            </a:extLst>
          </p:cNvPr>
          <p:cNvCxnSpPr>
            <a:cxnSpLocks/>
          </p:cNvCxnSpPr>
          <p:nvPr/>
        </p:nvCxnSpPr>
        <p:spPr>
          <a:xfrm>
            <a:off x="11146971" y="6355215"/>
            <a:ext cx="1646381" cy="0"/>
          </a:xfrm>
          <a:prstGeom prst="line">
            <a:avLst/>
          </a:prstGeom>
          <a:ln w="12700" cap="rnd">
            <a:solidFill>
              <a:srgbClr val="FFFFFF">
                <a:alpha val="7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542484"/>
              </p:ext>
            </p:extLst>
          </p:nvPr>
        </p:nvGraphicFramePr>
        <p:xfrm>
          <a:off x="426260" y="667266"/>
          <a:ext cx="11543901" cy="60960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2344">
                  <a:extLst>
                    <a:ext uri="{9D8B030D-6E8A-4147-A177-3AD203B41FA5}">
                      <a16:colId xmlns:a16="http://schemas.microsoft.com/office/drawing/2014/main" val="435157625"/>
                    </a:ext>
                  </a:extLst>
                </a:gridCol>
                <a:gridCol w="9571557">
                  <a:extLst>
                    <a:ext uri="{9D8B030D-6E8A-4147-A177-3AD203B41FA5}">
                      <a16:colId xmlns:a16="http://schemas.microsoft.com/office/drawing/2014/main" val="956905437"/>
                    </a:ext>
                  </a:extLst>
                </a:gridCol>
              </a:tblGrid>
              <a:tr h="9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1" marR="2352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1" marR="23521" marT="0" marB="0" anchor="ctr"/>
                </a:tc>
                <a:extLst>
                  <a:ext uri="{0D108BD9-81ED-4DB2-BD59-A6C34878D82A}">
                    <a16:rowId xmlns:a16="http://schemas.microsoft.com/office/drawing/2014/main" val="198447423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Роль в проекте</a:t>
                      </a:r>
                      <a:endParaRPr lang="ru-RU" sz="1000" dirty="0">
                        <a:effectLst/>
                        <a:latin typeface="Calleo-Trial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1" marR="2352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leo-Trial" panose="00000600000000000000" pitchFamily="50" charset="-52"/>
                        </a:rPr>
                        <a:t>Антонов Денис Александрович –</a:t>
                      </a:r>
                      <a:r>
                        <a:rPr lang="ru-RU" sz="1000" baseline="0" dirty="0" smtClean="0">
                          <a:effectLst/>
                          <a:latin typeface="Calleo-Trial" panose="00000600000000000000" pitchFamily="50" charset="-52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lleo-Trial" panose="00000600000000000000" pitchFamily="50" charset="-52"/>
                        </a:rPr>
                        <a:t>Руководитель проекта</a:t>
                      </a:r>
                      <a:endParaRPr lang="ru-RU" sz="1000" dirty="0">
                        <a:effectLst/>
                        <a:latin typeface="Calleo-Trial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1" marR="23521" marT="0" marB="0" anchor="ctr"/>
                </a:tc>
                <a:extLst>
                  <a:ext uri="{0D108BD9-81ED-4DB2-BD59-A6C34878D82A}">
                    <a16:rowId xmlns:a16="http://schemas.microsoft.com/office/drawing/2014/main" val="1405991389"/>
                  </a:ext>
                </a:extLst>
              </a:tr>
              <a:tr h="1254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leo-Trial" panose="00000600000000000000" pitchFamily="50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leo-Trial" panose="00000600000000000000" pitchFamily="50" charset="-52"/>
                        </a:rPr>
                        <a:t>Ключевой </a:t>
                      </a: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опыт, имеющий отношение к области данного Проекта</a:t>
                      </a:r>
                      <a:endParaRPr lang="ru-RU" sz="1000" dirty="0">
                        <a:effectLst/>
                        <a:latin typeface="Calleo-Trial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1" marR="235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В сфере НИОКР – управления с 2013г. Навыки разработки и проектного менеджмента отточены при выполнении ряда НИОКР на предприятиях </a:t>
                      </a:r>
                      <a:r>
                        <a:rPr lang="ru-RU" sz="1000" dirty="0" err="1">
                          <a:effectLst/>
                          <a:latin typeface="Calleo-Trial" panose="00000600000000000000" pitchFamily="50" charset="-52"/>
                        </a:rPr>
                        <a:t>обороно</a:t>
                      </a: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 промышленного комплекса в качестве руководителя проекта.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2013-2016гг. НИОКР «Разработка технологии и организация производства линейки модульных комплектующих для ассистирующего хирургического комплекса для выполнения малоинвазивных операций в урологии»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2016-2017гг. НИОКР «Разработка технологии и организация производства тренажера для реабилитации коленного и тазобедренного суставов»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2017-2018гг. НИОКР «Разработка и проведение исследований макетного и опытного образца автономного мобильного модуля роботизированного хирургического инструмента»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2018-2020гг. НИОКР «Разработка документации на ассистирующий </a:t>
                      </a:r>
                      <a:r>
                        <a:rPr lang="ru-RU" sz="1000" dirty="0" err="1">
                          <a:effectLst/>
                          <a:latin typeface="Calleo-Trial" panose="00000600000000000000" pitchFamily="50" charset="-52"/>
                        </a:rPr>
                        <a:t>мехатронный</a:t>
                      </a: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 хирургический комплекс для выполнения малоинвазивных операций»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2021-2022гг. Постановление 109 </a:t>
                      </a:r>
                      <a:r>
                        <a:rPr lang="ru-RU" sz="1000" dirty="0" err="1">
                          <a:effectLst/>
                          <a:latin typeface="Calleo-Trial" panose="00000600000000000000" pitchFamily="50" charset="-52"/>
                        </a:rPr>
                        <a:t>Минпромторга</a:t>
                      </a: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 РФ /Комплексный проект «Разработка, организация производства и реализация </a:t>
                      </a:r>
                      <a:r>
                        <a:rPr lang="ru-RU" sz="1000" dirty="0" err="1">
                          <a:effectLst/>
                          <a:latin typeface="Calleo-Trial" panose="00000600000000000000" pitchFamily="50" charset="-52"/>
                        </a:rPr>
                        <a:t>роботического</a:t>
                      </a: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 комплекса для робот – </a:t>
                      </a:r>
                      <a:r>
                        <a:rPr lang="ru-RU" sz="1000" dirty="0" err="1">
                          <a:effectLst/>
                          <a:latin typeface="Calleo-Trial" panose="00000600000000000000" pitchFamily="50" charset="-52"/>
                        </a:rPr>
                        <a:t>ассистированной</a:t>
                      </a: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 хирургии</a:t>
                      </a:r>
                      <a:r>
                        <a:rPr lang="ru-RU" sz="1000" dirty="0" smtClean="0">
                          <a:effectLst/>
                          <a:latin typeface="Calleo-Trial" panose="00000600000000000000" pitchFamily="50" charset="-52"/>
                        </a:rPr>
                        <a:t>»</a:t>
                      </a:r>
                    </a:p>
                  </a:txBody>
                  <a:tcPr marL="23521" marR="23521" marT="0" marB="0" anchor="ctr"/>
                </a:tc>
                <a:extLst>
                  <a:ext uri="{0D108BD9-81ED-4DB2-BD59-A6C34878D82A}">
                    <a16:rowId xmlns:a16="http://schemas.microsoft.com/office/drawing/2014/main" val="3030042159"/>
                  </a:ext>
                </a:extLst>
              </a:tr>
              <a:tr h="47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leo-Trial" panose="00000600000000000000" pitchFamily="50" charset="-52"/>
                        </a:rPr>
                        <a:t>Образование (ВУЗ, специальность и т.д.), ученая степень, звание</a:t>
                      </a:r>
                      <a:endParaRPr lang="ru-RU" sz="1000">
                        <a:effectLst/>
                        <a:latin typeface="Calleo-Trial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1" marR="235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Частное образовательное учреждение высшего профессионального образования «Институт экономики, управления и права» г. Казань, Диплом специалиста, экономист, ВСГ 5671592 28.05.2011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Федеральное государственное автономное образовательное учреждение высшего образования «Казанский (Приволжский федеральный университет», Инженерный институт, г. Казань, Диплом магистра, биомедицинские системы и технологии, 101632 0008941 30.06.2017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Магистр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 </a:t>
                      </a:r>
                      <a:endParaRPr lang="ru-RU" sz="1000" dirty="0">
                        <a:effectLst/>
                        <a:latin typeface="Calleo-Trial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1" marR="23521" marT="0" marB="0" anchor="ctr"/>
                </a:tc>
                <a:extLst>
                  <a:ext uri="{0D108BD9-81ED-4DB2-BD59-A6C34878D82A}">
                    <a16:rowId xmlns:a16="http://schemas.microsoft.com/office/drawing/2014/main" val="1115171554"/>
                  </a:ext>
                </a:extLst>
              </a:tr>
              <a:tr h="1031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leo-Trial" panose="00000600000000000000" pitchFamily="50" charset="-52"/>
                        </a:rPr>
                        <a:t>Дополнительные квалификации</a:t>
                      </a:r>
                      <a:endParaRPr lang="ru-RU" sz="1000">
                        <a:effectLst/>
                        <a:latin typeface="Calleo-Trial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1" marR="235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Диплом </a:t>
                      </a:r>
                      <a:r>
                        <a:rPr lang="ru-RU" sz="1000" dirty="0" err="1">
                          <a:effectLst/>
                          <a:latin typeface="Calleo-Trial" panose="00000600000000000000" pitchFamily="50" charset="-52"/>
                        </a:rPr>
                        <a:t>Стартаптур</a:t>
                      </a: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 2017 – 1 место, Биологическое направления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Диплом </a:t>
                      </a:r>
                      <a:r>
                        <a:rPr lang="ru-RU" sz="1000" dirty="0" err="1">
                          <a:effectLst/>
                          <a:latin typeface="Calleo-Trial" panose="00000600000000000000" pitchFamily="50" charset="-52"/>
                        </a:rPr>
                        <a:t>Стартаптур</a:t>
                      </a: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 2019 – 1 место, Биотехнологии в медицине и сельском хозяйстве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Сертификат №22-406 Профессионального инженера России 2021г., Организация управления научной и инженерной деятельностью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Диплом Инженер года РТ 2021г.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Лауреат 1 степени «За вклад в развитие производства гражданской продукции» специализация «Лучший молодой разработчик», Союз машиностроителей России, премия имени В.А. </a:t>
                      </a:r>
                      <a:r>
                        <a:rPr lang="ru-RU" sz="1000" dirty="0" err="1">
                          <a:effectLst/>
                          <a:latin typeface="Calleo-Trial" panose="00000600000000000000" pitchFamily="50" charset="-52"/>
                        </a:rPr>
                        <a:t>Ревунова</a:t>
                      </a: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, 2021г.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 </a:t>
                      </a:r>
                      <a:endParaRPr lang="ru-RU" sz="1000" dirty="0">
                        <a:effectLst/>
                        <a:latin typeface="Calleo-Trial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1" marR="23521" marT="0" marB="0" anchor="ctr"/>
                </a:tc>
                <a:extLst>
                  <a:ext uri="{0D108BD9-81ED-4DB2-BD59-A6C34878D82A}">
                    <a16:rowId xmlns:a16="http://schemas.microsoft.com/office/drawing/2014/main" val="2344759028"/>
                  </a:ext>
                </a:extLst>
              </a:tr>
              <a:tr h="3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Патенты, в которых является автором (номер, дата приоритета)</a:t>
                      </a:r>
                      <a:endParaRPr lang="ru-RU" sz="1000" dirty="0">
                        <a:effectLst/>
                        <a:latin typeface="Calleo-Trial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1" marR="235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Патент на Изобретение РФ № 2715684 от 27.03.2019. «Автономный мобильный модуль роботизированного хирургического инструмента»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Патент на Изобретение РФ № 2757969 от 22.12.2020 «Устройство управления манипуляторами </a:t>
                      </a:r>
                      <a:r>
                        <a:rPr lang="ru-RU" sz="1000" dirty="0" err="1">
                          <a:effectLst/>
                          <a:latin typeface="Calleo-Trial" panose="00000600000000000000" pitchFamily="50" charset="-52"/>
                        </a:rPr>
                        <a:t>роботохирургического</a:t>
                      </a: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 комплекса»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Патент на Изобретение РФ № 2754219 от 22.12.2020 «Манипулятор роботизированного хирургического комплекса»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effectLst/>
                          <a:latin typeface="Calleo-Trial" panose="00000600000000000000" pitchFamily="50" charset="-52"/>
                        </a:rPr>
                        <a:t>Свидетельство на ПО для ЭВМ №2021610162 от 12.01.2021 </a:t>
                      </a:r>
                      <a:r>
                        <a:rPr lang="en-US" sz="1000" dirty="0" err="1">
                          <a:effectLst/>
                          <a:latin typeface="Calleo-Trial" panose="00000600000000000000" pitchFamily="50" charset="-52"/>
                        </a:rPr>
                        <a:t>SurgicalComplex</a:t>
                      </a:r>
                      <a:r>
                        <a:rPr lang="en-US" sz="1000" dirty="0">
                          <a:effectLst/>
                          <a:latin typeface="Calleo-Trial" panose="00000600000000000000" pitchFamily="50" charset="-52"/>
                        </a:rPr>
                        <a:t> </a:t>
                      </a:r>
                      <a:endParaRPr lang="ru-RU" sz="1000" dirty="0">
                        <a:effectLst/>
                        <a:latin typeface="Calleo-Trial" panose="00000600000000000000" pitchFamily="50" charset="-5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23521" marR="23521" marT="0" marB="0" anchor="ctr"/>
                </a:tc>
                <a:extLst>
                  <a:ext uri="{0D108BD9-81ED-4DB2-BD59-A6C34878D82A}">
                    <a16:rowId xmlns:a16="http://schemas.microsoft.com/office/drawing/2014/main" val="3814837961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0" y="1117686"/>
            <a:ext cx="1929310" cy="19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Команда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9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A3AE0E41-7638-424C-A488-04D4AB73ED6E}"/>
              </a:ext>
            </a:extLst>
          </p:cNvPr>
          <p:cNvSpPr txBox="1">
            <a:spLocks/>
          </p:cNvSpPr>
          <p:nvPr/>
        </p:nvSpPr>
        <p:spPr>
          <a:xfrm>
            <a:off x="6802087" y="4383382"/>
            <a:ext cx="4214844" cy="2324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100" dirty="0">
                <a:solidFill>
                  <a:srgbClr val="211F1F"/>
                </a:solidFill>
                <a:latin typeface="Calleo-Trial" pitchFamily="2" charset="0"/>
              </a:rPr>
              <a:t>Кстати, </a:t>
            </a: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команда с 2013г. работает в сфере роботизированной медицины и реализует такие проекты как:</a:t>
            </a:r>
          </a:p>
          <a:p>
            <a:pPr>
              <a:lnSpc>
                <a:spcPct val="110000"/>
              </a:lnSpc>
            </a:pPr>
            <a:endParaRPr lang="ru-RU" sz="1100" dirty="0" smtClean="0">
              <a:solidFill>
                <a:srgbClr val="211F1F"/>
              </a:solidFill>
              <a:latin typeface="Calleo-Trial" pitchFamily="2" charset="0"/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rgbClr val="211F1F"/>
                </a:solidFill>
                <a:latin typeface="Calleo-Trial" pitchFamily="2" charset="0"/>
              </a:rPr>
              <a:t>Робот – </a:t>
            </a:r>
            <a:r>
              <a:rPr lang="ru-RU" sz="1100" dirty="0" err="1">
                <a:solidFill>
                  <a:srgbClr val="211F1F"/>
                </a:solidFill>
                <a:latin typeface="Calleo-Trial" pitchFamily="2" charset="0"/>
              </a:rPr>
              <a:t>ассистированная</a:t>
            </a:r>
            <a:r>
              <a:rPr lang="ru-RU" sz="1100" dirty="0">
                <a:solidFill>
                  <a:srgbClr val="211F1F"/>
                </a:solidFill>
                <a:latin typeface="Calleo-Trial" pitchFamily="2" charset="0"/>
              </a:rPr>
              <a:t> </a:t>
            </a: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хирургия</a:t>
            </a:r>
            <a:endParaRPr lang="ru-RU" sz="1100" dirty="0">
              <a:solidFill>
                <a:srgbClr val="211F1F"/>
              </a:solidFill>
              <a:latin typeface="Calleo-Trial" pitchFamily="2" charset="0"/>
            </a:endParaRPr>
          </a:p>
          <a:p>
            <a:pPr>
              <a:lnSpc>
                <a:spcPct val="110000"/>
              </a:lnSpc>
            </a:pP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Робот – </a:t>
            </a:r>
            <a:r>
              <a:rPr lang="ru-RU" sz="1100" dirty="0" err="1" smtClean="0">
                <a:solidFill>
                  <a:srgbClr val="211F1F"/>
                </a:solidFill>
                <a:latin typeface="Calleo-Trial" pitchFamily="2" charset="0"/>
              </a:rPr>
              <a:t>ассистированная</a:t>
            </a: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 нейрохирургия</a:t>
            </a:r>
          </a:p>
          <a:p>
            <a:pPr>
              <a:lnSpc>
                <a:spcPct val="110000"/>
              </a:lnSpc>
            </a:pPr>
            <a:r>
              <a:rPr lang="ru-RU" sz="1100" dirty="0" err="1" smtClean="0">
                <a:solidFill>
                  <a:srgbClr val="211F1F"/>
                </a:solidFill>
                <a:latin typeface="Calleo-Trial" pitchFamily="2" charset="0"/>
              </a:rPr>
              <a:t>Роботическая</a:t>
            </a: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 реабилитация конечностей</a:t>
            </a:r>
          </a:p>
          <a:p>
            <a:pPr>
              <a:lnSpc>
                <a:spcPct val="110000"/>
              </a:lnSpc>
            </a:pPr>
            <a:endParaRPr lang="ru-RU" sz="1100" dirty="0">
              <a:solidFill>
                <a:srgbClr val="211F1F"/>
              </a:solidFill>
              <a:latin typeface="Calleo-Trial" pitchFamily="2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5FC8AE9-96C2-E94B-8ADA-F9262095C7E8}"/>
              </a:ext>
            </a:extLst>
          </p:cNvPr>
          <p:cNvCxnSpPr>
            <a:cxnSpLocks/>
          </p:cNvCxnSpPr>
          <p:nvPr/>
        </p:nvCxnSpPr>
        <p:spPr>
          <a:xfrm>
            <a:off x="0" y="3753946"/>
            <a:ext cx="609285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DE66382-CA04-A843-B1C0-FAEC6F815FE1}"/>
              </a:ext>
            </a:extLst>
          </p:cNvPr>
          <p:cNvCxnSpPr>
            <a:cxnSpLocks/>
          </p:cNvCxnSpPr>
          <p:nvPr/>
        </p:nvCxnSpPr>
        <p:spPr>
          <a:xfrm>
            <a:off x="6914324" y="5111352"/>
            <a:ext cx="1491407" cy="0"/>
          </a:xfrm>
          <a:prstGeom prst="line">
            <a:avLst/>
          </a:prstGeom>
          <a:ln w="12700">
            <a:solidFill>
              <a:srgbClr val="F963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E0B221-7BE7-DA4F-8C9B-77E18333D083}"/>
              </a:ext>
            </a:extLst>
          </p:cNvPr>
          <p:cNvSpPr txBox="1"/>
          <p:nvPr/>
        </p:nvSpPr>
        <p:spPr>
          <a:xfrm>
            <a:off x="6761792" y="987349"/>
            <a:ext cx="328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более</a:t>
            </a:r>
          </a:p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60 лет</a:t>
            </a:r>
            <a:endParaRPr lang="ru-RU" sz="3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FC4109-256C-A949-818F-8CCDAAE55842}"/>
              </a:ext>
            </a:extLst>
          </p:cNvPr>
          <p:cNvSpPr txBox="1"/>
          <p:nvPr/>
        </p:nvSpPr>
        <p:spPr>
          <a:xfrm>
            <a:off x="6764244" y="2143656"/>
            <a:ext cx="1611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Общего опыта в области роботизации и хирургии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45D3C-7033-414B-80AE-A77EAD597BC3}"/>
              </a:ext>
            </a:extLst>
          </p:cNvPr>
          <p:cNvSpPr txBox="1"/>
          <p:nvPr/>
        </p:nvSpPr>
        <p:spPr>
          <a:xfrm>
            <a:off x="9237081" y="1541347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9</a:t>
            </a:r>
            <a:endParaRPr lang="ru-RU" sz="3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112B1F-D032-5644-BBE4-2332CAB9D4A7}"/>
              </a:ext>
            </a:extLst>
          </p:cNvPr>
          <p:cNvSpPr txBox="1"/>
          <p:nvPr/>
        </p:nvSpPr>
        <p:spPr>
          <a:xfrm>
            <a:off x="6772302" y="3191104"/>
            <a:ext cx="212149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более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250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E21EBC-D723-1045-BB4D-CD82CEE8788A}"/>
              </a:ext>
            </a:extLst>
          </p:cNvPr>
          <p:cNvSpPr txBox="1"/>
          <p:nvPr/>
        </p:nvSpPr>
        <p:spPr>
          <a:xfrm>
            <a:off x="6772302" y="4167488"/>
            <a:ext cx="17225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Научных трудов за период с 1995-2022г.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2718F-7D08-1948-A964-18F8453BEE30}"/>
              </a:ext>
            </a:extLst>
          </p:cNvPr>
          <p:cNvSpPr txBox="1"/>
          <p:nvPr/>
        </p:nvSpPr>
        <p:spPr>
          <a:xfrm>
            <a:off x="9192084" y="3623621"/>
            <a:ext cx="159026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15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94CBAB-772C-8141-8C61-050E064B16FA}"/>
              </a:ext>
            </a:extLst>
          </p:cNvPr>
          <p:cNvSpPr txBox="1"/>
          <p:nvPr/>
        </p:nvSpPr>
        <p:spPr>
          <a:xfrm>
            <a:off x="9238478" y="2131867"/>
            <a:ext cx="19845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Патентов на изобретения в области роботизированной хирургии</a:t>
            </a:r>
          </a:p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где команда является соавторами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BEB0A9-B595-DA4F-9DCD-4EF9A5DB45DC}"/>
              </a:ext>
            </a:extLst>
          </p:cNvPr>
          <p:cNvSpPr txBox="1"/>
          <p:nvPr/>
        </p:nvSpPr>
        <p:spPr>
          <a:xfrm>
            <a:off x="9226949" y="4102399"/>
            <a:ext cx="14916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Патентов в части способов проведения хирургических операций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5EEEC71-19BD-BC49-A25C-29254ACB5E7E}"/>
              </a:ext>
            </a:extLst>
          </p:cNvPr>
          <p:cNvCxnSpPr>
            <a:cxnSpLocks/>
          </p:cNvCxnSpPr>
          <p:nvPr/>
        </p:nvCxnSpPr>
        <p:spPr>
          <a:xfrm>
            <a:off x="11340602" y="992777"/>
            <a:ext cx="0" cy="5865223"/>
          </a:xfrm>
          <a:prstGeom prst="line">
            <a:avLst/>
          </a:prstGeom>
          <a:ln w="12700" cap="rnd">
            <a:solidFill>
              <a:srgbClr val="F9633B">
                <a:alpha val="7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8" y="954838"/>
            <a:ext cx="1536203" cy="1935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61" y="2884462"/>
            <a:ext cx="1677675" cy="1991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6" y="4791127"/>
            <a:ext cx="1555459" cy="17871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41517" y="4876018"/>
            <a:ext cx="3638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FFFFFF"/>
                </a:solidFill>
                <a:latin typeface="Calleo-Trial SemiBold" panose="00000700000000000000" pitchFamily="50" charset="-52"/>
              </a:rPr>
              <a:t>Акрамов</a:t>
            </a:r>
            <a:r>
              <a:rPr lang="ru-RU" sz="1200" dirty="0">
                <a:solidFill>
                  <a:srgbClr val="FFFFFF"/>
                </a:solidFill>
                <a:latin typeface="Calleo-Trial SemiBold" panose="00000700000000000000" pitchFamily="50" charset="-52"/>
              </a:rPr>
              <a:t> Наиль </a:t>
            </a:r>
            <a:r>
              <a:rPr lang="ru-RU" sz="1200" dirty="0" err="1">
                <a:solidFill>
                  <a:srgbClr val="FFFFFF"/>
                </a:solidFill>
                <a:latin typeface="Calleo-Trial SemiBold" panose="00000700000000000000" pitchFamily="50" charset="-52"/>
              </a:rPr>
              <a:t>Рамилович</a:t>
            </a:r>
            <a:endParaRPr lang="ru-RU" sz="1200" dirty="0">
              <a:solidFill>
                <a:srgbClr val="FFFFFF"/>
              </a:solidFill>
              <a:latin typeface="Calleo-Trial SemiBold" panose="00000700000000000000" pitchFamily="50" charset="-52"/>
            </a:endParaRPr>
          </a:p>
          <a:p>
            <a:endParaRPr lang="ru-RU" sz="1200" dirty="0">
              <a:latin typeface="Calleo-Trial" panose="00000600000000000000" pitchFamily="50" charset="-52"/>
            </a:endParaRPr>
          </a:p>
          <a:p>
            <a:r>
              <a:rPr lang="ru-RU" sz="1200" dirty="0">
                <a:solidFill>
                  <a:srgbClr val="FFFFFF"/>
                </a:solidFill>
                <a:latin typeface="Calleo-Trial" panose="00000600000000000000" pitchFamily="50" charset="-52"/>
              </a:rPr>
              <a:t>Детский хирург,</a:t>
            </a:r>
          </a:p>
          <a:p>
            <a:r>
              <a:rPr lang="ru-RU" sz="1200" dirty="0">
                <a:solidFill>
                  <a:srgbClr val="FFFFFF"/>
                </a:solidFill>
                <a:latin typeface="Calleo-Trial" panose="00000600000000000000" pitchFamily="50" charset="-52"/>
              </a:rPr>
              <a:t>детский уролог – </a:t>
            </a:r>
            <a:r>
              <a:rPr lang="ru-RU" sz="1200" dirty="0" err="1">
                <a:solidFill>
                  <a:srgbClr val="FFFFFF"/>
                </a:solidFill>
                <a:latin typeface="Calleo-Trial" panose="00000600000000000000" pitchFamily="50" charset="-52"/>
              </a:rPr>
              <a:t>андролог</a:t>
            </a:r>
            <a:r>
              <a:rPr lang="ru-RU" sz="1200" dirty="0">
                <a:solidFill>
                  <a:srgbClr val="FFFFFF"/>
                </a:solidFill>
                <a:latin typeface="Calleo-Trial" panose="00000600000000000000" pitchFamily="50" charset="-52"/>
              </a:rPr>
              <a:t>, Д.М.Н.</a:t>
            </a:r>
          </a:p>
          <a:p>
            <a:r>
              <a:rPr lang="ru-RU" sz="1200" dirty="0">
                <a:solidFill>
                  <a:srgbClr val="FFFFFF"/>
                </a:solidFill>
                <a:latin typeface="Calleo-Trial" panose="00000600000000000000" pitchFamily="50" charset="-52"/>
              </a:rPr>
              <a:t>Профессор, Заведую кафедрой урологии, нефрологии и </a:t>
            </a:r>
            <a:r>
              <a:rPr lang="ru-RU" sz="1200" dirty="0" err="1">
                <a:solidFill>
                  <a:srgbClr val="FFFFFF"/>
                </a:solidFill>
                <a:latin typeface="Calleo-Trial" panose="00000600000000000000" pitchFamily="50" charset="-52"/>
              </a:rPr>
              <a:t>оансплантологии</a:t>
            </a:r>
            <a:r>
              <a:rPr lang="ru-RU" sz="1200" dirty="0">
                <a:solidFill>
                  <a:srgbClr val="FFFFFF"/>
                </a:solidFill>
                <a:latin typeface="Calleo-Trial" panose="00000600000000000000" pitchFamily="50" charset="-52"/>
              </a:rPr>
              <a:t> КГМА - филиала ФГБОУ ДПО РМАНПО</a:t>
            </a:r>
          </a:p>
          <a:p>
            <a:r>
              <a:rPr lang="ru-RU" sz="1200" dirty="0">
                <a:solidFill>
                  <a:srgbClr val="FFFFFF"/>
                </a:solidFill>
                <a:latin typeface="Calleo-Trial" panose="00000600000000000000" pitchFamily="50" charset="-52"/>
              </a:rPr>
              <a:t>Минздрава России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1353" y="3137083"/>
            <a:ext cx="34099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FFFFFF"/>
                </a:solidFill>
                <a:latin typeface="Calleo-Trial SemiBold" panose="00000700000000000000" pitchFamily="50" charset="-52"/>
              </a:rPr>
              <a:t>Лисин Алексей Евгеньевич</a:t>
            </a:r>
          </a:p>
          <a:p>
            <a:pPr algn="r"/>
            <a:endParaRPr lang="ru-RU" sz="1200" dirty="0">
              <a:solidFill>
                <a:srgbClr val="FFFFFF"/>
              </a:solidFill>
              <a:latin typeface="Calleo-Trial" panose="00000600000000000000" pitchFamily="50" charset="-52"/>
            </a:endParaRPr>
          </a:p>
          <a:p>
            <a:pPr algn="r"/>
            <a:r>
              <a:rPr lang="ru-RU" sz="1200" dirty="0">
                <a:solidFill>
                  <a:srgbClr val="FFFFFF"/>
                </a:solidFill>
                <a:latin typeface="Calleo-Trial" panose="00000600000000000000" pitchFamily="50" charset="-52"/>
              </a:rPr>
              <a:t>Ведущий программист </a:t>
            </a:r>
            <a:r>
              <a:rPr lang="ru-RU" sz="1200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разработчик</a:t>
            </a:r>
            <a:endParaRPr lang="en-US" sz="1200" dirty="0" smtClean="0">
              <a:solidFill>
                <a:srgbClr val="FFFFFF"/>
              </a:solidFill>
              <a:latin typeface="Calleo-Trial" panose="00000600000000000000" pitchFamily="50" charset="-52"/>
            </a:endParaRPr>
          </a:p>
          <a:p>
            <a:pPr algn="r"/>
            <a:r>
              <a:rPr lang="ru-RU" sz="1200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Более 15 лет в автоматизации</a:t>
            </a:r>
            <a:r>
              <a:rPr lang="ru-RU" sz="1200" dirty="0">
                <a:solidFill>
                  <a:srgbClr val="FFFFFF"/>
                </a:solidFill>
                <a:latin typeface="Calleo-Trial" panose="00000600000000000000" pitchFamily="50" charset="-52"/>
              </a:rPr>
              <a:t> </a:t>
            </a:r>
            <a:r>
              <a:rPr lang="ru-RU" sz="1200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и робототехнике</a:t>
            </a:r>
          </a:p>
          <a:p>
            <a:pPr algn="r"/>
            <a:r>
              <a:rPr lang="ru-RU" sz="1200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Автор метода управления хирургическим комплексом - </a:t>
            </a:r>
            <a:r>
              <a:rPr lang="en-US" sz="1200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Surgical</a:t>
            </a:r>
            <a:endParaRPr lang="ru-RU" sz="1200" dirty="0" smtClean="0">
              <a:solidFill>
                <a:srgbClr val="FFFFFF"/>
              </a:solidFill>
              <a:latin typeface="Calleo-Trial" panose="00000600000000000000" pitchFamily="50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87781" y="1045245"/>
            <a:ext cx="3413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FFFF"/>
                </a:solidFill>
                <a:latin typeface="Calleo-Trial SemiBold" panose="00000700000000000000" pitchFamily="50" charset="-52"/>
              </a:rPr>
              <a:t>Русланов Александр Львович</a:t>
            </a:r>
          </a:p>
          <a:p>
            <a:endParaRPr lang="ru-RU" sz="1200" dirty="0">
              <a:solidFill>
                <a:srgbClr val="FFFFFF"/>
              </a:solidFill>
              <a:latin typeface="Calleo-Trial" panose="00000600000000000000" pitchFamily="50" charset="-52"/>
            </a:endParaRPr>
          </a:p>
          <a:p>
            <a:r>
              <a:rPr lang="ru-RU" sz="1200" dirty="0">
                <a:solidFill>
                  <a:srgbClr val="FFFFFF"/>
                </a:solidFill>
                <a:latin typeface="Calleo-Trial" panose="00000600000000000000" pitchFamily="50" charset="-52"/>
              </a:rPr>
              <a:t>Главный конструктор, ведущий р</a:t>
            </a:r>
            <a:r>
              <a:rPr lang="ru-RU" sz="1200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азработчик</a:t>
            </a:r>
            <a:r>
              <a:rPr lang="ru-RU" sz="1200" dirty="0">
                <a:solidFill>
                  <a:srgbClr val="FFFFFF"/>
                </a:solidFill>
                <a:latin typeface="Calleo-Trial" panose="00000600000000000000" pitchFamily="50" charset="-52"/>
              </a:rPr>
              <a:t>, К.Т.Н</a:t>
            </a:r>
            <a:r>
              <a:rPr lang="ru-RU" sz="1200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.</a:t>
            </a:r>
          </a:p>
          <a:p>
            <a:endParaRPr lang="ru-RU" sz="1200" dirty="0">
              <a:solidFill>
                <a:srgbClr val="FFFFFF"/>
              </a:solidFill>
              <a:latin typeface="Calleo-Trial" panose="00000600000000000000" pitchFamily="50" charset="-52"/>
            </a:endParaRPr>
          </a:p>
          <a:p>
            <a:r>
              <a:rPr lang="ru-RU" sz="1200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Автор патентов и статей.</a:t>
            </a:r>
          </a:p>
          <a:p>
            <a:r>
              <a:rPr lang="ru-RU" sz="1200" dirty="0" smtClean="0">
                <a:solidFill>
                  <a:srgbClr val="FFFFFF"/>
                </a:solidFill>
                <a:latin typeface="Calleo-Trial" panose="00000600000000000000" pitchFamily="50" charset="-52"/>
              </a:rPr>
              <a:t>Ключевые патенты на изобретения – инструментарий и устройства управления типа манипулятор.</a:t>
            </a:r>
            <a:endParaRPr lang="ru-RU" sz="1200" dirty="0">
              <a:solidFill>
                <a:srgbClr val="FFFFFF"/>
              </a:solidFill>
              <a:latin typeface="Calleo-Trial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246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рхи 2023" id="{7B8F6B7E-5808-8247-8D63-AC903D2AEEF8}" vid="{C26D26CF-877B-DA47-88CF-6504CCD6EF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1457</Words>
  <Application>Microsoft Office PowerPoint</Application>
  <PresentationFormat>Широкоэкранный</PresentationFormat>
  <Paragraphs>327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Calleo-Trial</vt:lpstr>
      <vt:lpstr>Calleo-Trial SemiBold</vt:lpstr>
      <vt:lpstr>Noto Sans</vt:lpstr>
      <vt:lpstr>Symbol</vt:lpstr>
      <vt:lpstr>Times New Roman</vt:lpstr>
      <vt:lpstr>Архи 2023</vt:lpstr>
      <vt:lpstr>Разработка и проведение исследований  Роботический комплекс  для робот – ассистированной хирургии</vt:lpstr>
      <vt:lpstr>Целевая аудитория</vt:lpstr>
      <vt:lpstr>Проблема, барьеры и драйверы</vt:lpstr>
      <vt:lpstr>Решение</vt:lpstr>
      <vt:lpstr>Анализ конкурентов</vt:lpstr>
      <vt:lpstr>Текущий статус проекта TRL 3 / CRL 4 / IRL 3 / MRL 2 </vt:lpstr>
      <vt:lpstr>Финансовая модель проекта</vt:lpstr>
      <vt:lpstr>Команда</vt:lpstr>
      <vt:lpstr>Команда</vt:lpstr>
      <vt:lpstr>Результаты акселератора</vt:lpstr>
      <vt:lpstr>Дорожная карта</vt:lpstr>
      <vt:lpstr>Запрос / предложение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презентация</dc:title>
  <dc:creator>Microsoft Office User</dc:creator>
  <cp:lastModifiedBy>Денис</cp:lastModifiedBy>
  <cp:revision>53</cp:revision>
  <dcterms:created xsi:type="dcterms:W3CDTF">2023-07-06T08:04:04Z</dcterms:created>
  <dcterms:modified xsi:type="dcterms:W3CDTF">2023-08-04T12:54:12Z</dcterms:modified>
</cp:coreProperties>
</file>