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3"/>
  </p:notesMasterIdLst>
  <p:sldIdLst>
    <p:sldId id="291" r:id="rId2"/>
    <p:sldId id="278" r:id="rId3"/>
    <p:sldId id="296" r:id="rId4"/>
    <p:sldId id="286" r:id="rId5"/>
    <p:sldId id="297" r:id="rId6"/>
    <p:sldId id="290" r:id="rId7"/>
    <p:sldId id="292" r:id="rId8"/>
    <p:sldId id="293" r:id="rId9"/>
    <p:sldId id="294" r:id="rId10"/>
    <p:sldId id="295" r:id="rId11"/>
    <p:sldId id="279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A918"/>
    <a:srgbClr val="FFFFFF"/>
    <a:srgbClr val="58267E"/>
    <a:srgbClr val="DE0000"/>
    <a:srgbClr val="FFCC00"/>
    <a:srgbClr val="E6AF00"/>
    <a:srgbClr val="612A8A"/>
    <a:srgbClr val="EE0000"/>
    <a:srgbClr val="FFC301"/>
    <a:srgbClr val="DEE7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023" autoAdjust="0"/>
  </p:normalViewPr>
  <p:slideViewPr>
    <p:cSldViewPr snapToGrid="0">
      <p:cViewPr varScale="1">
        <p:scale>
          <a:sx n="66" d="100"/>
          <a:sy n="66" d="100"/>
        </p:scale>
        <p:origin x="87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4854EA-033D-4E05-891F-2AF64A3D2607}" type="datetimeFigureOut">
              <a:rPr lang="ru-RU" smtClean="0"/>
              <a:t>19.10.2025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F50671-B52C-4DEB-BD11-6748759846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4128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b="1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EF9E1-F0E9-4E4A-9F07-ED42021BD8C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667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50671-B52C-4DEB-BD11-6748759846C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6614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50671-B52C-4DEB-BD11-6748759846C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3361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21784-CA5F-4FBF-8A0C-EC7DD7238565}" type="datetimeFigureOut">
              <a:rPr lang="ru-RU" smtClean="0"/>
              <a:t>19.10.2025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F8476-B571-413A-A670-523FC5ACF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552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21784-CA5F-4FBF-8A0C-EC7DD7238565}" type="datetimeFigureOut">
              <a:rPr lang="ru-RU" smtClean="0"/>
              <a:t>19.10.2025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F8476-B571-413A-A670-523FC5ACF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6200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21784-CA5F-4FBF-8A0C-EC7DD7238565}" type="datetimeFigureOut">
              <a:rPr lang="ru-RU" smtClean="0"/>
              <a:t>19.10.2025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F8476-B571-413A-A670-523FC5ACF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3604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21784-CA5F-4FBF-8A0C-EC7DD7238565}" type="datetimeFigureOut">
              <a:rPr lang="ru-RU" smtClean="0"/>
              <a:t>19.10.2025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F8476-B571-413A-A670-523FC5ACF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190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21784-CA5F-4FBF-8A0C-EC7DD7238565}" type="datetimeFigureOut">
              <a:rPr lang="ru-RU" smtClean="0"/>
              <a:t>19.10.2025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F8476-B571-413A-A670-523FC5ACF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5249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21784-CA5F-4FBF-8A0C-EC7DD7238565}" type="datetimeFigureOut">
              <a:rPr lang="ru-RU" smtClean="0"/>
              <a:t>19.10.2025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F8476-B571-413A-A670-523FC5ACF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6968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21784-CA5F-4FBF-8A0C-EC7DD7238565}" type="datetimeFigureOut">
              <a:rPr lang="ru-RU" smtClean="0"/>
              <a:t>19.10.2025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F8476-B571-413A-A670-523FC5ACF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5600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21784-CA5F-4FBF-8A0C-EC7DD7238565}" type="datetimeFigureOut">
              <a:rPr lang="ru-RU" smtClean="0"/>
              <a:t>19.10.2025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F8476-B571-413A-A670-523FC5ACF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3079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21784-CA5F-4FBF-8A0C-EC7DD7238565}" type="datetimeFigureOut">
              <a:rPr lang="ru-RU" smtClean="0"/>
              <a:t>19.10.2025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F8476-B571-413A-A670-523FC5ACF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7894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21784-CA5F-4FBF-8A0C-EC7DD7238565}" type="datetimeFigureOut">
              <a:rPr lang="ru-RU" smtClean="0"/>
              <a:t>19.10.2025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F8476-B571-413A-A670-523FC5ACF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4025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21784-CA5F-4FBF-8A0C-EC7DD7238565}" type="datetimeFigureOut">
              <a:rPr lang="ru-RU" smtClean="0"/>
              <a:t>19.10.2025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F8476-B571-413A-A670-523FC5ACF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456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21784-CA5F-4FBF-8A0C-EC7DD7238565}" type="datetimeFigureOut">
              <a:rPr lang="ru-RU" smtClean="0"/>
              <a:t>19.10.2025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F8476-B571-413A-A670-523FC5ACF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390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">
            <a:extLst>
              <a:ext uri="{FF2B5EF4-FFF2-40B4-BE49-F238E27FC236}">
                <a16:creationId xmlns:a16="http://schemas.microsoft.com/office/drawing/2014/main" id="{51D533AB-A49E-08F7-FAEF-B9E28ED9C7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243"/>
            <a:ext cx="12191999" cy="1173553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27212" tIns="27212" rIns="27212" bIns="27212" anchor="ctr"/>
          <a:lstStyle/>
          <a:p>
            <a:pPr algn="ctr" defTabSz="1304521"/>
            <a:endParaRPr lang="ru-RU" altLang="ru-RU" sz="1285">
              <a:solidFill>
                <a:srgbClr val="5E5E5E"/>
              </a:solidFill>
            </a:endParaRPr>
          </a:p>
        </p:txBody>
      </p:sp>
      <p:sp>
        <p:nvSpPr>
          <p:cNvPr id="29" name="Прямоугольник">
            <a:extLst>
              <a:ext uri="{FF2B5EF4-FFF2-40B4-BE49-F238E27FC236}">
                <a16:creationId xmlns:a16="http://schemas.microsoft.com/office/drawing/2014/main" id="{3B997FA6-A8C7-AC76-2A90-28E74F5798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8573" y="1148405"/>
            <a:ext cx="1737768" cy="435701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27212" tIns="27212" rIns="27212" bIns="27212" anchor="ctr"/>
          <a:lstStyle/>
          <a:p>
            <a:pPr algn="ctr" defTabSz="1304521"/>
            <a:endParaRPr lang="ru-RU" altLang="ru-RU" sz="1285">
              <a:solidFill>
                <a:srgbClr val="5E5E5E"/>
              </a:solidFill>
            </a:endParaRPr>
          </a:p>
        </p:txBody>
      </p:sp>
      <p:sp>
        <p:nvSpPr>
          <p:cNvPr id="30" name="Прямоугольник">
            <a:extLst>
              <a:ext uri="{FF2B5EF4-FFF2-40B4-BE49-F238E27FC236}">
                <a16:creationId xmlns:a16="http://schemas.microsoft.com/office/drawing/2014/main" id="{2C59E2CD-FC4F-9170-E1E7-925642AEAA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1753" y="1148405"/>
            <a:ext cx="1860337" cy="434554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27212" tIns="27212" rIns="27212" bIns="27212" anchor="ctr"/>
          <a:lstStyle/>
          <a:p>
            <a:pPr algn="ctr" defTabSz="1304521"/>
            <a:endParaRPr lang="ru-RU" altLang="ru-RU" sz="1285">
              <a:solidFill>
                <a:srgbClr val="5E5E5E"/>
              </a:solidFill>
            </a:endParaRPr>
          </a:p>
        </p:txBody>
      </p:sp>
      <p:sp>
        <p:nvSpPr>
          <p:cNvPr id="31" name="Прямоугольник">
            <a:extLst>
              <a:ext uri="{FF2B5EF4-FFF2-40B4-BE49-F238E27FC236}">
                <a16:creationId xmlns:a16="http://schemas.microsoft.com/office/drawing/2014/main" id="{BFC51C73-C7E6-0AA7-9926-7F7C663F96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3036" y="1152416"/>
            <a:ext cx="1859369" cy="431911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27212" tIns="27212" rIns="27212" bIns="27212" anchor="ctr"/>
          <a:lstStyle/>
          <a:p>
            <a:pPr algn="ctr" defTabSz="1304521"/>
            <a:endParaRPr lang="ru-RU" altLang="ru-RU" sz="1285">
              <a:solidFill>
                <a:srgbClr val="5E5E5E"/>
              </a:solidFill>
            </a:endParaRPr>
          </a:p>
        </p:txBody>
      </p:sp>
      <p:sp>
        <p:nvSpPr>
          <p:cNvPr id="32" name="Прямоугольник">
            <a:extLst>
              <a:ext uri="{FF2B5EF4-FFF2-40B4-BE49-F238E27FC236}">
                <a16:creationId xmlns:a16="http://schemas.microsoft.com/office/drawing/2014/main" id="{BA36A7D2-EF31-836E-CB26-AE8D311C2C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98021" y="1153548"/>
            <a:ext cx="1769980" cy="432889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27212" tIns="27212" rIns="27212" bIns="27212" anchor="ctr"/>
          <a:lstStyle/>
          <a:p>
            <a:pPr algn="ctr" defTabSz="1304521"/>
            <a:endParaRPr lang="ru-RU" altLang="ru-RU" sz="1285">
              <a:solidFill>
                <a:srgbClr val="5E5E5E"/>
              </a:solidFill>
            </a:endParaRPr>
          </a:p>
        </p:txBody>
      </p:sp>
      <p:sp>
        <p:nvSpPr>
          <p:cNvPr id="33" name="Прямоугольник">
            <a:extLst>
              <a:ext uri="{FF2B5EF4-FFF2-40B4-BE49-F238E27FC236}">
                <a16:creationId xmlns:a16="http://schemas.microsoft.com/office/drawing/2014/main" id="{51D533AB-A49E-08F7-FAEF-B9E28ED9C7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6341" y="1129381"/>
            <a:ext cx="1978841" cy="453579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27212" tIns="27212" rIns="27212" bIns="27212" anchor="ctr"/>
          <a:lstStyle/>
          <a:p>
            <a:pPr algn="ctr" defTabSz="1304521"/>
            <a:endParaRPr lang="ru-RU" altLang="ru-RU" sz="1285">
              <a:solidFill>
                <a:srgbClr val="5E5E5E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86157" y="3632120"/>
            <a:ext cx="42370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Gilroy" panose="00000900000000000000" pitchFamily="2" charset="-52"/>
              </a:rPr>
              <a:t>СЕНТЯБРЬ-ДЕКАБРЬ 2024 Г.</a:t>
            </a:r>
          </a:p>
        </p:txBody>
      </p:sp>
      <p:sp>
        <p:nvSpPr>
          <p:cNvPr id="35" name="Прямоугольник">
            <a:extLst>
              <a:ext uri="{FF2B5EF4-FFF2-40B4-BE49-F238E27FC236}">
                <a16:creationId xmlns:a16="http://schemas.microsoft.com/office/drawing/2014/main" id="{3B997FA6-A8C7-AC76-2A90-28E74F5798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9188" y="6468892"/>
            <a:ext cx="1737768" cy="430055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27212" tIns="27212" rIns="27212" bIns="27212" anchor="ctr"/>
          <a:lstStyle/>
          <a:p>
            <a:pPr algn="ctr" defTabSz="1304521"/>
            <a:endParaRPr lang="ru-RU" altLang="ru-RU" sz="1285">
              <a:solidFill>
                <a:srgbClr val="5E5E5E"/>
              </a:solidFill>
            </a:endParaRPr>
          </a:p>
        </p:txBody>
      </p:sp>
      <p:sp>
        <p:nvSpPr>
          <p:cNvPr id="36" name="Прямоугольник">
            <a:extLst>
              <a:ext uri="{FF2B5EF4-FFF2-40B4-BE49-F238E27FC236}">
                <a16:creationId xmlns:a16="http://schemas.microsoft.com/office/drawing/2014/main" id="{2C59E2CD-FC4F-9170-E1E7-925642AEAA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8380" y="6462979"/>
            <a:ext cx="1860337" cy="434554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27212" tIns="27212" rIns="27212" bIns="27212" anchor="ctr"/>
          <a:lstStyle/>
          <a:p>
            <a:pPr algn="ctr" defTabSz="1304521"/>
            <a:endParaRPr lang="ru-RU" altLang="ru-RU" sz="1285">
              <a:solidFill>
                <a:srgbClr val="5E5E5E"/>
              </a:solidFill>
            </a:endParaRPr>
          </a:p>
        </p:txBody>
      </p:sp>
      <p:sp>
        <p:nvSpPr>
          <p:cNvPr id="37" name="Прямоугольник">
            <a:extLst>
              <a:ext uri="{FF2B5EF4-FFF2-40B4-BE49-F238E27FC236}">
                <a16:creationId xmlns:a16="http://schemas.microsoft.com/office/drawing/2014/main" id="{BFC51C73-C7E6-0AA7-9926-7F7C663F96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1079" y="6468273"/>
            <a:ext cx="1859369" cy="445785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27212" tIns="27212" rIns="27212" bIns="27212" anchor="ctr"/>
          <a:lstStyle/>
          <a:p>
            <a:pPr algn="ctr" defTabSz="1304521"/>
            <a:endParaRPr lang="ru-RU" altLang="ru-RU" sz="1285">
              <a:solidFill>
                <a:srgbClr val="5E5E5E"/>
              </a:solidFill>
            </a:endParaRPr>
          </a:p>
        </p:txBody>
      </p:sp>
      <p:sp>
        <p:nvSpPr>
          <p:cNvPr id="38" name="Прямоугольник">
            <a:extLst>
              <a:ext uri="{FF2B5EF4-FFF2-40B4-BE49-F238E27FC236}">
                <a16:creationId xmlns:a16="http://schemas.microsoft.com/office/drawing/2014/main" id="{BA36A7D2-EF31-836E-CB26-AE8D311C2C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64607" y="6462283"/>
            <a:ext cx="1769976" cy="426817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27212" tIns="27212" rIns="27212" bIns="27212" anchor="ctr"/>
          <a:lstStyle/>
          <a:p>
            <a:pPr algn="ctr" defTabSz="1304521"/>
            <a:endParaRPr lang="ru-RU" altLang="ru-RU" sz="1285">
              <a:solidFill>
                <a:srgbClr val="5E5E5E"/>
              </a:solidFill>
            </a:endParaRPr>
          </a:p>
        </p:txBody>
      </p:sp>
      <p:sp>
        <p:nvSpPr>
          <p:cNvPr id="40" name="Прямоугольник">
            <a:extLst>
              <a:ext uri="{FF2B5EF4-FFF2-40B4-BE49-F238E27FC236}">
                <a16:creationId xmlns:a16="http://schemas.microsoft.com/office/drawing/2014/main" id="{51D533AB-A49E-08F7-FAEF-B9E28ED9C7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4195" y="6468273"/>
            <a:ext cx="2351213" cy="44578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27212" tIns="27212" rIns="27212" bIns="27212" anchor="ctr"/>
          <a:lstStyle/>
          <a:p>
            <a:pPr algn="ctr" defTabSz="1304521"/>
            <a:endParaRPr lang="ru-RU" altLang="ru-RU" sz="1285">
              <a:solidFill>
                <a:srgbClr val="5E5E5E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567476" y="6480201"/>
            <a:ext cx="14967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smtClean="0">
                <a:solidFill>
                  <a:schemeClr val="bg1"/>
                </a:solidFill>
                <a:latin typeface="Gilroy" panose="00000900000000000000" pitchFamily="2" charset="-52"/>
              </a:rPr>
              <a:t>ТРЕКЕР:</a:t>
            </a:r>
            <a:endParaRPr lang="ru-RU" sz="2000" b="1" dirty="0">
              <a:solidFill>
                <a:schemeClr val="bg1"/>
              </a:solidFill>
              <a:latin typeface="Gilroy" panose="00000900000000000000" pitchFamily="2" charset="-52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77" y="47920"/>
            <a:ext cx="1803223" cy="927258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5038527" y="6495428"/>
            <a:ext cx="41635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Gilroy" panose="00000900000000000000" pitchFamily="2" charset="-52"/>
              </a:rPr>
              <a:t>Дмитрий Орлов  </a:t>
            </a:r>
            <a:endParaRPr lang="ru-RU" sz="2000" b="1" dirty="0">
              <a:solidFill>
                <a:schemeClr val="bg1"/>
              </a:solidFill>
              <a:latin typeface="Gilroy" panose="00000900000000000000" pitchFamily="2" charset="-52"/>
            </a:endParaRPr>
          </a:p>
        </p:txBody>
      </p:sp>
      <p:sp>
        <p:nvSpPr>
          <p:cNvPr id="28" name="Прямоугольник">
            <a:extLst>
              <a:ext uri="{FF2B5EF4-FFF2-40B4-BE49-F238E27FC236}">
                <a16:creationId xmlns:a16="http://schemas.microsoft.com/office/drawing/2014/main" id="{2C59E2CD-FC4F-9170-E1E7-925642AEAA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07443" y="6463986"/>
            <a:ext cx="1606241" cy="437591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27212" tIns="27212" rIns="27212" bIns="27212" anchor="ctr"/>
          <a:lstStyle/>
          <a:p>
            <a:pPr algn="ctr" defTabSz="1304521"/>
            <a:endParaRPr lang="ru-RU" altLang="ru-RU" sz="1285">
              <a:solidFill>
                <a:srgbClr val="5E5E5E"/>
              </a:solidFill>
            </a:endParaRPr>
          </a:p>
        </p:txBody>
      </p:sp>
      <p:sp>
        <p:nvSpPr>
          <p:cNvPr id="42" name="Прямоугольник">
            <a:extLst>
              <a:ext uri="{FF2B5EF4-FFF2-40B4-BE49-F238E27FC236}">
                <a16:creationId xmlns:a16="http://schemas.microsoft.com/office/drawing/2014/main" id="{BFC51C73-C7E6-0AA7-9926-7F7C663F96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6468722"/>
            <a:ext cx="1600454" cy="411590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27212" tIns="27212" rIns="27212" bIns="27212" anchor="ctr"/>
          <a:lstStyle/>
          <a:p>
            <a:pPr algn="ctr" defTabSz="1304521"/>
            <a:endParaRPr lang="ru-RU" altLang="ru-RU" sz="1285">
              <a:solidFill>
                <a:srgbClr val="5E5E5E"/>
              </a:solidFill>
            </a:endParaRPr>
          </a:p>
        </p:txBody>
      </p:sp>
      <p:sp>
        <p:nvSpPr>
          <p:cNvPr id="48" name="Прямоугольник">
            <a:extLst>
              <a:ext uri="{FF2B5EF4-FFF2-40B4-BE49-F238E27FC236}">
                <a16:creationId xmlns:a16="http://schemas.microsoft.com/office/drawing/2014/main" id="{BFC51C73-C7E6-0AA7-9926-7F7C663F96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402" y="1151048"/>
            <a:ext cx="1560368" cy="431911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27212" tIns="27212" rIns="27212" bIns="27212" anchor="ctr"/>
          <a:lstStyle/>
          <a:p>
            <a:pPr algn="ctr" defTabSz="1304521"/>
            <a:endParaRPr lang="ru-RU" altLang="ru-RU" sz="1285">
              <a:solidFill>
                <a:srgbClr val="5E5E5E"/>
              </a:solidFill>
            </a:endParaRPr>
          </a:p>
        </p:txBody>
      </p:sp>
      <p:sp>
        <p:nvSpPr>
          <p:cNvPr id="49" name="Прямоугольник">
            <a:extLst>
              <a:ext uri="{FF2B5EF4-FFF2-40B4-BE49-F238E27FC236}">
                <a16:creationId xmlns:a16="http://schemas.microsoft.com/office/drawing/2014/main" id="{2C59E2CD-FC4F-9170-E1E7-925642AEAA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29129" y="1156619"/>
            <a:ext cx="1562871" cy="434554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27212" tIns="27212" rIns="27212" bIns="27212" anchor="ctr"/>
          <a:lstStyle/>
          <a:p>
            <a:pPr algn="ctr" defTabSz="1304521"/>
            <a:endParaRPr lang="ru-RU" altLang="ru-RU" sz="1285">
              <a:solidFill>
                <a:srgbClr val="5E5E5E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1127255"/>
            <a:ext cx="12191999" cy="626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2" t="18574" b="8718"/>
          <a:stretch/>
        </p:blipFill>
        <p:spPr>
          <a:xfrm>
            <a:off x="6921029" y="1674054"/>
            <a:ext cx="5082139" cy="4604669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65542B94-FC55-EEB8-E754-ACCB0E2685C5}"/>
              </a:ext>
            </a:extLst>
          </p:cNvPr>
          <p:cNvSpPr txBox="1"/>
          <p:nvPr/>
        </p:nvSpPr>
        <p:spPr>
          <a:xfrm>
            <a:off x="379141" y="2497649"/>
            <a:ext cx="8208912" cy="464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900"/>
              </a:lnSpc>
            </a:pP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latin typeface="Bahnschrift" panose="020B0502040204020203" pitchFamily="34" charset="0"/>
              </a:rPr>
              <a:t>Маяк заботы </a:t>
            </a:r>
            <a:endParaRPr lang="ru-RU" sz="3200" b="1" dirty="0">
              <a:solidFill>
                <a:schemeClr val="accent3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7B44FA4-859F-A99F-6F9C-B759936A54A3}"/>
              </a:ext>
            </a:extLst>
          </p:cNvPr>
          <p:cNvSpPr txBox="1"/>
          <p:nvPr/>
        </p:nvSpPr>
        <p:spPr>
          <a:xfrm>
            <a:off x="385823" y="4988986"/>
            <a:ext cx="53285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Bahnschrift" panose="020B0502040204020203" pitchFamily="34" charset="0"/>
              </a:rPr>
              <a:t>Лидер проекта:</a:t>
            </a:r>
            <a:r>
              <a:rPr lang="ru-RU" sz="1600" dirty="0">
                <a:solidFill>
                  <a:schemeClr val="accent3">
                    <a:lumMod val="50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  <a:latin typeface="Bahnschrift" panose="020B0502040204020203" pitchFamily="34" charset="0"/>
              </a:rPr>
              <a:t>Гараева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Bahnschrift" panose="020B0502040204020203" pitchFamily="34" charset="0"/>
              </a:rPr>
              <a:t> Элина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  <a:latin typeface="Bahnschrift" panose="020B0502040204020203" pitchFamily="34" charset="0"/>
              </a:rPr>
              <a:t>Ирековна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Bahnschrift" panose="020B0502040204020203" pitchFamily="34" charset="0"/>
              </a:rPr>
              <a:t> </a:t>
            </a:r>
            <a:endParaRPr lang="ru-RU" sz="1600" dirty="0">
              <a:solidFill>
                <a:schemeClr val="accent3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5542B94-FC55-EEB8-E754-ACCB0E2685C5}"/>
              </a:ext>
            </a:extLst>
          </p:cNvPr>
          <p:cNvSpPr txBox="1"/>
          <p:nvPr/>
        </p:nvSpPr>
        <p:spPr>
          <a:xfrm>
            <a:off x="379141" y="3233638"/>
            <a:ext cx="8208912" cy="413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900"/>
              </a:lnSpc>
            </a:pP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Bahnschrift" panose="020B0502040204020203" pitchFamily="34" charset="0"/>
              </a:rPr>
              <a:t>Онлайн помощник по уходу за тяжелобольными пациентами </a:t>
            </a: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10"/>
          <a:srcRect r="34967"/>
          <a:stretch/>
        </p:blipFill>
        <p:spPr bwMode="auto">
          <a:xfrm>
            <a:off x="2567693" y="676"/>
            <a:ext cx="6020360" cy="1018835"/>
          </a:xfrm>
          <a:prstGeom prst="rect">
            <a:avLst/>
          </a:prstGeom>
        </p:spPr>
      </p:pic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7"/>
          <a:stretch>
            <a:fillRect/>
          </a:stretch>
        </p:blipFill>
        <p:spPr bwMode="auto">
          <a:xfrm>
            <a:off x="8690219" y="-1219"/>
            <a:ext cx="1138943" cy="1097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66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52" name="Текстовое поле 1"/>
          <p:cNvSpPr txBox="1"/>
          <p:nvPr/>
        </p:nvSpPr>
        <p:spPr bwMode="auto">
          <a:xfrm>
            <a:off x="9644572" y="76056"/>
            <a:ext cx="2647572" cy="11887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altLang="en-US" sz="1200" b="1" spc="300" dirty="0" smtClean="0">
                <a:solidFill>
                  <a:schemeClr val="bg1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</a:rPr>
              <a:t>КАЗАНСКИЙ </a:t>
            </a:r>
          </a:p>
          <a:p>
            <a:pPr algn="ctr">
              <a:lnSpc>
                <a:spcPct val="100000"/>
              </a:lnSpc>
            </a:pPr>
            <a:r>
              <a:rPr lang="ru-RU" altLang="en-US" sz="1200" b="1" spc="300" dirty="0" smtClean="0">
                <a:solidFill>
                  <a:schemeClr val="bg1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</a:rPr>
              <a:t>МЕДИЦИНСКИЙ СТАРТАП-2025</a:t>
            </a:r>
          </a:p>
          <a:p>
            <a:pPr algn="ctr">
              <a:lnSpc>
                <a:spcPct val="100000"/>
              </a:lnSpc>
            </a:pPr>
            <a:r>
              <a:rPr lang="ru-RU" altLang="en-US" sz="1050" b="1" dirty="0" smtClean="0">
                <a:solidFill>
                  <a:schemeClr val="bg1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</a:rPr>
              <a:t>Акселерационная программа Казанского ГМУ</a:t>
            </a:r>
          </a:p>
        </p:txBody>
      </p:sp>
    </p:spTree>
    <p:extLst>
      <p:ext uri="{BB962C8B-B14F-4D97-AF65-F5344CB8AC3E}">
        <p14:creationId xmlns:p14="http://schemas.microsoft.com/office/powerpoint/2010/main" val="245929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Прямоугольник 16"/>
          <p:cNvGrpSpPr/>
          <p:nvPr/>
        </p:nvGrpSpPr>
        <p:grpSpPr>
          <a:xfrm>
            <a:off x="0" y="6351159"/>
            <a:ext cx="542260" cy="506841"/>
            <a:chOff x="0" y="0"/>
            <a:chExt cx="542258" cy="506839"/>
          </a:xfrm>
        </p:grpSpPr>
        <p:sp>
          <p:nvSpPr>
            <p:cNvPr id="5" name="Прямоугольник"/>
            <p:cNvSpPr/>
            <p:nvPr/>
          </p:nvSpPr>
          <p:spPr>
            <a:xfrm>
              <a:off x="-1" y="0"/>
              <a:ext cx="542260" cy="506841"/>
            </a:xfrm>
            <a:prstGeom prst="rect">
              <a:avLst/>
            </a:prstGeom>
            <a:solidFill>
              <a:srgbClr val="FD493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6" name="7"/>
            <p:cNvSpPr txBox="1"/>
            <p:nvPr/>
          </p:nvSpPr>
          <p:spPr>
            <a:xfrm>
              <a:off x="37054" y="153867"/>
              <a:ext cx="468149" cy="1991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noAutofit/>
            </a:bodyPr>
            <a:lstStyle>
              <a:lvl1pPr algn="ctr">
                <a:defRPr sz="1200">
                  <a:solidFill>
                    <a:srgbClr val="FFFFFF"/>
                  </a:solidFill>
                  <a:latin typeface="Gilroy-Bold"/>
                  <a:ea typeface="Gilroy-Bold"/>
                  <a:cs typeface="Gilroy-Bold"/>
                  <a:sym typeface="Gilroy-Bold"/>
                </a:defRPr>
              </a:lvl1pPr>
            </a:lstStyle>
            <a:p>
              <a:r>
                <a:rPr lang="ru-RU" dirty="0" smtClean="0"/>
                <a:t>10</a:t>
              </a:r>
              <a:endParaRPr dirty="0"/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A6FE38B4-CCC3-5C6F-2A06-BEE6F0CA6A94}"/>
              </a:ext>
            </a:extLst>
          </p:cNvPr>
          <p:cNvGrpSpPr/>
          <p:nvPr/>
        </p:nvGrpSpPr>
        <p:grpSpPr>
          <a:xfrm>
            <a:off x="0" y="781370"/>
            <a:ext cx="2624903" cy="369328"/>
            <a:chOff x="0" y="556376"/>
            <a:chExt cx="2624903" cy="369328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27EF9EFC-18C6-D78F-A136-2170C155DC9D}"/>
                </a:ext>
              </a:extLst>
            </p:cNvPr>
            <p:cNvSpPr/>
            <p:nvPr/>
          </p:nvSpPr>
          <p:spPr>
            <a:xfrm>
              <a:off x="0" y="556376"/>
              <a:ext cx="1294463" cy="369328"/>
            </a:xfrm>
            <a:prstGeom prst="rect">
              <a:avLst/>
            </a:prstGeom>
            <a:solidFill>
              <a:srgbClr val="FBB3C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hangingPunct="0"/>
              <a:endParaRPr lang="ru-RU">
                <a:solidFill>
                  <a:srgbClr val="000000"/>
                </a:solidFill>
                <a:sym typeface="Helvetica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3F208CE8-E48B-A174-9E94-5BC223131363}"/>
                </a:ext>
              </a:extLst>
            </p:cNvPr>
            <p:cNvSpPr/>
            <p:nvPr/>
          </p:nvSpPr>
          <p:spPr>
            <a:xfrm>
              <a:off x="336583" y="556376"/>
              <a:ext cx="1294463" cy="369328"/>
            </a:xfrm>
            <a:prstGeom prst="rect">
              <a:avLst/>
            </a:prstGeom>
            <a:solidFill>
              <a:srgbClr val="9F00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hangingPunct="0"/>
              <a:endParaRPr lang="ru-RU">
                <a:solidFill>
                  <a:srgbClr val="000000"/>
                </a:solidFill>
                <a:sym typeface="Helvetica"/>
              </a:endParaRP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3A2B6F7E-21FD-83AE-F39B-22D30630ABC7}"/>
                </a:ext>
              </a:extLst>
            </p:cNvPr>
            <p:cNvSpPr/>
            <p:nvPr/>
          </p:nvSpPr>
          <p:spPr>
            <a:xfrm>
              <a:off x="673166" y="556376"/>
              <a:ext cx="1294463" cy="369328"/>
            </a:xfrm>
            <a:prstGeom prst="rect">
              <a:avLst/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hangingPunct="0"/>
              <a:endParaRPr lang="ru-RU">
                <a:solidFill>
                  <a:srgbClr val="000000"/>
                </a:solidFill>
                <a:sym typeface="Helvetica"/>
              </a:endParaRPr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5CF9F7D1-7BF3-EA03-B5FD-E43A082B9DF0}"/>
                </a:ext>
              </a:extLst>
            </p:cNvPr>
            <p:cNvSpPr/>
            <p:nvPr/>
          </p:nvSpPr>
          <p:spPr>
            <a:xfrm>
              <a:off x="993857" y="556376"/>
              <a:ext cx="1294463" cy="369328"/>
            </a:xfrm>
            <a:prstGeom prst="rect">
              <a:avLst/>
            </a:prstGeom>
            <a:solidFill>
              <a:srgbClr val="FCAF17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hangingPunct="0"/>
              <a:endParaRPr lang="ru-RU">
                <a:solidFill>
                  <a:srgbClr val="000000"/>
                </a:solidFill>
                <a:sym typeface="Helvetica"/>
              </a:endParaRPr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6BBF0A27-944E-3E60-A404-425DB025F9D2}"/>
                </a:ext>
              </a:extLst>
            </p:cNvPr>
            <p:cNvSpPr/>
            <p:nvPr/>
          </p:nvSpPr>
          <p:spPr>
            <a:xfrm>
              <a:off x="1330440" y="556376"/>
              <a:ext cx="1294463" cy="369328"/>
            </a:xfrm>
            <a:prstGeom prst="rect">
              <a:avLst/>
            </a:prstGeom>
            <a:solidFill>
              <a:srgbClr val="B5D8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hangingPunct="0"/>
              <a:endParaRPr lang="ru-RU">
                <a:solidFill>
                  <a:srgbClr val="000000"/>
                </a:solidFill>
                <a:sym typeface="Helvetica"/>
              </a:endParaRPr>
            </a:p>
          </p:txBody>
        </p:sp>
      </p:grpSp>
      <p:sp>
        <p:nvSpPr>
          <p:cNvPr id="14" name="Прямоугольник 1">
            <a:extLst>
              <a:ext uri="{FF2B5EF4-FFF2-40B4-BE49-F238E27FC236}">
                <a16:creationId xmlns:a16="http://schemas.microsoft.com/office/drawing/2014/main" id="{7615DC8D-D4B4-E0EB-52C4-3055190C7740}"/>
              </a:ext>
            </a:extLst>
          </p:cNvPr>
          <p:cNvSpPr/>
          <p:nvPr/>
        </p:nvSpPr>
        <p:spPr>
          <a:xfrm>
            <a:off x="11357538" y="0"/>
            <a:ext cx="708337" cy="687324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6" name="Текст 2">
            <a:extLst>
              <a:ext uri="{FF2B5EF4-FFF2-40B4-BE49-F238E27FC236}">
                <a16:creationId xmlns:a16="http://schemas.microsoft.com/office/drawing/2014/main" id="{14D9CDDC-EAA7-CCEE-B2CE-A4EA9C0A161E}"/>
              </a:ext>
            </a:extLst>
          </p:cNvPr>
          <p:cNvSpPr txBox="1"/>
          <p:nvPr/>
        </p:nvSpPr>
        <p:spPr>
          <a:xfrm>
            <a:off x="292174" y="241846"/>
            <a:ext cx="6518934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r>
              <a:rPr lang="ru-RU" sz="2800" dirty="0">
                <a:latin typeface="Bahnschrift" panose="020B0502040204020203" pitchFamily="34" charset="0"/>
              </a:rPr>
              <a:t>Команда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9680E278-7F52-488B-99BD-DDA4158D5B65}"/>
              </a:ext>
            </a:extLst>
          </p:cNvPr>
          <p:cNvSpPr/>
          <p:nvPr/>
        </p:nvSpPr>
        <p:spPr>
          <a:xfrm>
            <a:off x="202827" y="503454"/>
            <a:ext cx="7244149" cy="24699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Шаймитова</a:t>
            </a:r>
            <a:r>
              <a:rPr lang="ru-RU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Лейсан</a:t>
            </a:r>
            <a:r>
              <a:rPr lang="ru-RU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Вячеславовна </a:t>
            </a:r>
            <a:endParaRPr lang="en-US" sz="2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8691" y="255159"/>
            <a:ext cx="6096000" cy="6096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36583" y="2269295"/>
            <a:ext cx="398867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/>
              <a:t>Роль в команде</a:t>
            </a:r>
            <a:r>
              <a:rPr lang="ru-RU" b="1" i="1" dirty="0" smtClean="0"/>
              <a:t>: </a:t>
            </a:r>
            <a:r>
              <a:rPr lang="ru-RU" dirty="0" smtClean="0"/>
              <a:t>Отвечает за  </a:t>
            </a:r>
            <a:r>
              <a:rPr lang="ru-RU" dirty="0"/>
              <a:t>соответствие проекта установленным стандартам и требованиям, </a:t>
            </a:r>
            <a:r>
              <a:rPr lang="ru-RU" dirty="0" smtClean="0"/>
              <a:t>выявляет </a:t>
            </a:r>
            <a:r>
              <a:rPr lang="ru-RU" dirty="0"/>
              <a:t>ошибки, недочеты, неточности в информации </a:t>
            </a:r>
          </a:p>
        </p:txBody>
      </p:sp>
    </p:spTree>
    <p:extLst>
      <p:ext uri="{BB962C8B-B14F-4D97-AF65-F5344CB8AC3E}">
        <p14:creationId xmlns:p14="http://schemas.microsoft.com/office/powerpoint/2010/main" val="3330480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Прямоугольник 7"/>
          <p:cNvSpPr/>
          <p:nvPr/>
        </p:nvSpPr>
        <p:spPr>
          <a:xfrm>
            <a:off x="7600855" y="1311786"/>
            <a:ext cx="4591143" cy="3848946"/>
          </a:xfrm>
          <a:prstGeom prst="rect">
            <a:avLst/>
          </a:prstGeom>
          <a:solidFill>
            <a:srgbClr val="B5D8E1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>
              <a:defRPr>
                <a:solidFill>
                  <a:srgbClr val="9F00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sz="1350"/>
          </a:p>
        </p:txBody>
      </p:sp>
      <p:sp>
        <p:nvSpPr>
          <p:cNvPr id="290" name="Прямоугольник 10"/>
          <p:cNvSpPr/>
          <p:nvPr/>
        </p:nvSpPr>
        <p:spPr>
          <a:xfrm>
            <a:off x="7600855" y="1"/>
            <a:ext cx="4591145" cy="1350245"/>
          </a:xfrm>
          <a:prstGeom prst="rect">
            <a:avLst/>
          </a:prstGeom>
          <a:solidFill>
            <a:srgbClr val="FD493D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sz="1350"/>
          </a:p>
        </p:txBody>
      </p:sp>
      <p:sp>
        <p:nvSpPr>
          <p:cNvPr id="291" name="Прямоугольник 13"/>
          <p:cNvSpPr/>
          <p:nvPr/>
        </p:nvSpPr>
        <p:spPr>
          <a:xfrm>
            <a:off x="7600285" y="4149970"/>
            <a:ext cx="1779554" cy="1391779"/>
          </a:xfrm>
          <a:prstGeom prst="rect">
            <a:avLst/>
          </a:prstGeom>
          <a:solidFill>
            <a:srgbClr val="FBB3C1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sz="1350"/>
          </a:p>
        </p:txBody>
      </p:sp>
      <p:sp>
        <p:nvSpPr>
          <p:cNvPr id="292" name="Прямоугольник 9"/>
          <p:cNvSpPr/>
          <p:nvPr/>
        </p:nvSpPr>
        <p:spPr>
          <a:xfrm>
            <a:off x="9290338" y="-4334"/>
            <a:ext cx="2901659" cy="1358914"/>
          </a:xfrm>
          <a:prstGeom prst="rect">
            <a:avLst/>
          </a:prstGeom>
          <a:solidFill>
            <a:srgbClr val="FCAF17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>
              <a:defRPr>
                <a:solidFill>
                  <a:srgbClr val="ADDAE3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sz="1350"/>
          </a:p>
        </p:txBody>
      </p:sp>
      <p:pic>
        <p:nvPicPr>
          <p:cNvPr id="293" name="Рисунок 24" descr="Рисунок 24"/>
          <p:cNvPicPr>
            <a:picLocks noChangeAspect="1"/>
          </p:cNvPicPr>
          <p:nvPr/>
        </p:nvPicPr>
        <p:blipFill>
          <a:blip r:embed="rId2"/>
          <a:srcRect b="5188"/>
          <a:stretch>
            <a:fillRect/>
          </a:stretch>
        </p:blipFill>
        <p:spPr>
          <a:xfrm>
            <a:off x="9628520" y="1730130"/>
            <a:ext cx="2563479" cy="34180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" name="image2.png" descr="image2.png"/>
          <p:cNvPicPr>
            <a:picLocks noChangeAspect="1"/>
          </p:cNvPicPr>
          <p:nvPr/>
        </p:nvPicPr>
        <p:blipFill rotWithShape="1">
          <a:blip r:embed="rId3"/>
          <a:srcRect t="720" r="75331" b="82878"/>
          <a:stretch/>
        </p:blipFill>
        <p:spPr>
          <a:xfrm>
            <a:off x="9279067" y="1346257"/>
            <a:ext cx="2912933" cy="4152819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Текст 2"/>
          <p:cNvSpPr txBox="1"/>
          <p:nvPr/>
        </p:nvSpPr>
        <p:spPr>
          <a:xfrm>
            <a:off x="640318" y="1180395"/>
            <a:ext cx="5467959" cy="4111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 anchor="ctr">
            <a:normAutofit fontScale="92500" lnSpcReduction="20000"/>
          </a:bodyPr>
          <a:lstStyle/>
          <a:p>
            <a:pPr>
              <a:defRPr sz="72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pPr>
            <a:r>
              <a:rPr sz="5175" dirty="0"/>
              <a:t>СПАСИБО</a:t>
            </a:r>
            <a:r>
              <a:rPr sz="5400" dirty="0"/>
              <a:t>!</a:t>
            </a:r>
          </a:p>
          <a:p>
            <a:pPr>
              <a:defRPr sz="24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pPr>
            <a:endParaRPr sz="2400" dirty="0"/>
          </a:p>
          <a:p>
            <a:pPr marL="385763" lvl="2" indent="-385763">
              <a:spcBef>
                <a:spcPts val="225"/>
              </a:spcBef>
              <a:spcAft>
                <a:spcPts val="225"/>
              </a:spcAft>
              <a:buClr>
                <a:srgbClr val="0084B4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200" i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Онлайн помощник предоставляет семьям и опекунам тяжелобольных пациентов необходимые знания, практические инструменты и эмоциональную поддержку, </a:t>
            </a:r>
            <a:r>
              <a:rPr lang="ru-RU" sz="2200" i="1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чтобы уход был более эффективным.</a:t>
            </a:r>
            <a:endParaRPr lang="ru-RU" sz="2200" i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Calibri"/>
            </a:endParaRPr>
          </a:p>
          <a:p>
            <a:pPr marL="385763" lvl="2" indent="-385763">
              <a:spcBef>
                <a:spcPts val="225"/>
              </a:spcBef>
              <a:spcAft>
                <a:spcPts val="225"/>
              </a:spcAft>
              <a:buClr>
                <a:srgbClr val="0084B4"/>
              </a:buClr>
              <a:buSzPct val="100000"/>
              <a:buFont typeface="Arial" panose="020B0604020202020204" pitchFamily="34" charset="0"/>
              <a:buChar char="•"/>
            </a:pPr>
            <a:endParaRPr lang="ru-RU" sz="2200" i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Calibri"/>
            </a:endParaRPr>
          </a:p>
          <a:p>
            <a:pPr marL="0" lvl="2">
              <a:spcBef>
                <a:spcPts val="225"/>
              </a:spcBef>
              <a:spcAft>
                <a:spcPts val="225"/>
              </a:spcAft>
              <a:buClr>
                <a:srgbClr val="0084B4"/>
              </a:buClr>
              <a:buSzPct val="100000"/>
            </a:pPr>
            <a:r>
              <a:rPr lang="ru-RU" sz="2200" b="1" i="1" dirty="0" err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Гараева</a:t>
            </a:r>
            <a:r>
              <a:rPr lang="ru-RU" sz="2200" b="1" i="1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 Элина </a:t>
            </a:r>
            <a:r>
              <a:rPr lang="ru-RU" sz="2200" b="1" i="1" dirty="0" err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Ирековна</a:t>
            </a:r>
            <a:r>
              <a:rPr lang="ru-RU" sz="2200" b="1" i="1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 </a:t>
            </a:r>
          </a:p>
          <a:p>
            <a:pPr marL="0" lvl="2">
              <a:spcBef>
                <a:spcPts val="225"/>
              </a:spcBef>
              <a:spcAft>
                <a:spcPts val="225"/>
              </a:spcAft>
              <a:buClr>
                <a:srgbClr val="0084B4"/>
              </a:buClr>
              <a:buSzPct val="100000"/>
            </a:pPr>
            <a:r>
              <a:rPr lang="ru-RU" sz="2200" i="1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Контакты:</a:t>
            </a:r>
          </a:p>
          <a:p>
            <a:pPr marL="385763" lvl="2" indent="-385763">
              <a:spcBef>
                <a:spcPts val="225"/>
              </a:spcBef>
              <a:spcAft>
                <a:spcPts val="225"/>
              </a:spcAft>
              <a:buClr>
                <a:srgbClr val="0084B4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Телеграмм:</a:t>
            </a:r>
            <a:r>
              <a:rPr lang="en-US" sz="2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@</a:t>
            </a:r>
            <a:r>
              <a:rPr lang="en-US" sz="2200" dirty="0" err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irekovnaelgara</a:t>
            </a:r>
            <a:endParaRPr lang="ru-RU" sz="2200" dirty="0" smtClean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Calibri"/>
            </a:endParaRPr>
          </a:p>
          <a:p>
            <a:pPr marL="385763" lvl="2" indent="-385763">
              <a:spcBef>
                <a:spcPts val="225"/>
              </a:spcBef>
              <a:spcAft>
                <a:spcPts val="225"/>
              </a:spcAft>
              <a:buClr>
                <a:srgbClr val="0084B4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alibri"/>
              </a:rPr>
              <a:t>Номер телефона: +79179335144</a:t>
            </a:r>
            <a:endParaRPr lang="ru-RU" sz="22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9" name="Прямоугольник 9"/>
          <p:cNvSpPr/>
          <p:nvPr/>
        </p:nvSpPr>
        <p:spPr>
          <a:xfrm>
            <a:off x="7600288" y="5499086"/>
            <a:ext cx="2901659" cy="1358914"/>
          </a:xfrm>
          <a:prstGeom prst="rect">
            <a:avLst/>
          </a:prstGeom>
          <a:solidFill>
            <a:srgbClr val="FCAF17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>
              <a:defRPr>
                <a:solidFill>
                  <a:srgbClr val="ADDAE3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sz="1350"/>
          </a:p>
        </p:txBody>
      </p:sp>
      <p:sp>
        <p:nvSpPr>
          <p:cNvPr id="10" name="Прямоугольник 10"/>
          <p:cNvSpPr/>
          <p:nvPr/>
        </p:nvSpPr>
        <p:spPr>
          <a:xfrm>
            <a:off x="10501947" y="5494742"/>
            <a:ext cx="1690053" cy="1350245"/>
          </a:xfrm>
          <a:prstGeom prst="rect">
            <a:avLst/>
          </a:prstGeom>
          <a:solidFill>
            <a:srgbClr val="FD493D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sz="135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5445" y="1430022"/>
            <a:ext cx="3853950" cy="4069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51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Прямоугольник 16"/>
          <p:cNvGrpSpPr/>
          <p:nvPr/>
        </p:nvGrpSpPr>
        <p:grpSpPr>
          <a:xfrm>
            <a:off x="0" y="6351159"/>
            <a:ext cx="542260" cy="506841"/>
            <a:chOff x="0" y="0"/>
            <a:chExt cx="542258" cy="506839"/>
          </a:xfrm>
        </p:grpSpPr>
        <p:sp>
          <p:nvSpPr>
            <p:cNvPr id="5" name="Прямоугольник"/>
            <p:cNvSpPr/>
            <p:nvPr/>
          </p:nvSpPr>
          <p:spPr>
            <a:xfrm>
              <a:off x="-1" y="0"/>
              <a:ext cx="542260" cy="506841"/>
            </a:xfrm>
            <a:prstGeom prst="rect">
              <a:avLst/>
            </a:prstGeom>
            <a:solidFill>
              <a:srgbClr val="FD493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6" name="7"/>
            <p:cNvSpPr txBox="1"/>
            <p:nvPr/>
          </p:nvSpPr>
          <p:spPr>
            <a:xfrm>
              <a:off x="37054" y="153867"/>
              <a:ext cx="468149" cy="1991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noAutofit/>
            </a:bodyPr>
            <a:lstStyle>
              <a:lvl1pPr algn="ctr">
                <a:defRPr sz="1200">
                  <a:solidFill>
                    <a:srgbClr val="FFFFFF"/>
                  </a:solidFill>
                  <a:latin typeface="Gilroy-Bold"/>
                  <a:ea typeface="Gilroy-Bold"/>
                  <a:cs typeface="Gilroy-Bold"/>
                  <a:sym typeface="Gilroy-Bold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A6FE38B4-CCC3-5C6F-2A06-BEE6F0CA6A94}"/>
              </a:ext>
            </a:extLst>
          </p:cNvPr>
          <p:cNvGrpSpPr/>
          <p:nvPr/>
        </p:nvGrpSpPr>
        <p:grpSpPr>
          <a:xfrm>
            <a:off x="292174" y="765062"/>
            <a:ext cx="2624903" cy="369328"/>
            <a:chOff x="0" y="556376"/>
            <a:chExt cx="2624903" cy="369328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27EF9EFC-18C6-D78F-A136-2170C155DC9D}"/>
                </a:ext>
              </a:extLst>
            </p:cNvPr>
            <p:cNvSpPr/>
            <p:nvPr/>
          </p:nvSpPr>
          <p:spPr>
            <a:xfrm>
              <a:off x="0" y="556376"/>
              <a:ext cx="1294463" cy="369328"/>
            </a:xfrm>
            <a:prstGeom prst="rect">
              <a:avLst/>
            </a:prstGeom>
            <a:solidFill>
              <a:srgbClr val="FBB3C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hangingPunct="0"/>
              <a:endParaRPr lang="ru-RU">
                <a:solidFill>
                  <a:srgbClr val="000000"/>
                </a:solidFill>
                <a:sym typeface="Helvetica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3F208CE8-E48B-A174-9E94-5BC223131363}"/>
                </a:ext>
              </a:extLst>
            </p:cNvPr>
            <p:cNvSpPr/>
            <p:nvPr/>
          </p:nvSpPr>
          <p:spPr>
            <a:xfrm>
              <a:off x="336583" y="556376"/>
              <a:ext cx="1294463" cy="369328"/>
            </a:xfrm>
            <a:prstGeom prst="rect">
              <a:avLst/>
            </a:prstGeom>
            <a:solidFill>
              <a:srgbClr val="9F00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hangingPunct="0"/>
              <a:endParaRPr lang="ru-RU">
                <a:solidFill>
                  <a:srgbClr val="000000"/>
                </a:solidFill>
                <a:sym typeface="Helvetica"/>
              </a:endParaRP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3A2B6F7E-21FD-83AE-F39B-22D30630ABC7}"/>
                </a:ext>
              </a:extLst>
            </p:cNvPr>
            <p:cNvSpPr/>
            <p:nvPr/>
          </p:nvSpPr>
          <p:spPr>
            <a:xfrm>
              <a:off x="673166" y="556376"/>
              <a:ext cx="1294463" cy="369328"/>
            </a:xfrm>
            <a:prstGeom prst="rect">
              <a:avLst/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hangingPunct="0"/>
              <a:endParaRPr lang="ru-RU">
                <a:solidFill>
                  <a:srgbClr val="000000"/>
                </a:solidFill>
                <a:sym typeface="Helvetica"/>
              </a:endParaRPr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5CF9F7D1-7BF3-EA03-B5FD-E43A082B9DF0}"/>
                </a:ext>
              </a:extLst>
            </p:cNvPr>
            <p:cNvSpPr/>
            <p:nvPr/>
          </p:nvSpPr>
          <p:spPr>
            <a:xfrm>
              <a:off x="993857" y="556376"/>
              <a:ext cx="1294463" cy="369328"/>
            </a:xfrm>
            <a:prstGeom prst="rect">
              <a:avLst/>
            </a:prstGeom>
            <a:solidFill>
              <a:srgbClr val="FCAF17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hangingPunct="0"/>
              <a:endParaRPr lang="ru-RU">
                <a:solidFill>
                  <a:srgbClr val="000000"/>
                </a:solidFill>
                <a:sym typeface="Helvetica"/>
              </a:endParaRPr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6BBF0A27-944E-3E60-A404-425DB025F9D2}"/>
                </a:ext>
              </a:extLst>
            </p:cNvPr>
            <p:cNvSpPr/>
            <p:nvPr/>
          </p:nvSpPr>
          <p:spPr>
            <a:xfrm>
              <a:off x="1330440" y="556376"/>
              <a:ext cx="1294463" cy="369328"/>
            </a:xfrm>
            <a:prstGeom prst="rect">
              <a:avLst/>
            </a:prstGeom>
            <a:solidFill>
              <a:srgbClr val="B5D8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hangingPunct="0"/>
              <a:endParaRPr lang="ru-RU">
                <a:solidFill>
                  <a:srgbClr val="000000"/>
                </a:solidFill>
                <a:sym typeface="Helvetica"/>
              </a:endParaRPr>
            </a:p>
          </p:txBody>
        </p:sp>
      </p:grpSp>
      <p:sp>
        <p:nvSpPr>
          <p:cNvPr id="14" name="Прямоугольник 1">
            <a:extLst>
              <a:ext uri="{FF2B5EF4-FFF2-40B4-BE49-F238E27FC236}">
                <a16:creationId xmlns:a16="http://schemas.microsoft.com/office/drawing/2014/main" id="{7615DC8D-D4B4-E0EB-52C4-3055190C7740}"/>
              </a:ext>
            </a:extLst>
          </p:cNvPr>
          <p:cNvSpPr/>
          <p:nvPr/>
        </p:nvSpPr>
        <p:spPr>
          <a:xfrm>
            <a:off x="11262945" y="-15241"/>
            <a:ext cx="708337" cy="687324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5" name="Текст 2">
            <a:extLst>
              <a:ext uri="{FF2B5EF4-FFF2-40B4-BE49-F238E27FC236}">
                <a16:creationId xmlns:a16="http://schemas.microsoft.com/office/drawing/2014/main" id="{CC68C9A4-3E4B-D871-8F70-73B8389772C2}"/>
              </a:ext>
            </a:extLst>
          </p:cNvPr>
          <p:cNvSpPr txBox="1"/>
          <p:nvPr/>
        </p:nvSpPr>
        <p:spPr>
          <a:xfrm>
            <a:off x="158620" y="1442175"/>
            <a:ext cx="8042170" cy="4955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lvl="8"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rPr lang="ru-RU" sz="2000" i="1" dirty="0" smtClean="0"/>
              <a:t>До </a:t>
            </a:r>
            <a:r>
              <a:rPr lang="ru-RU" sz="2000" i="1" dirty="0"/>
              <a:t>85% семейных опекунов не имеют медицинского </a:t>
            </a:r>
            <a:r>
              <a:rPr lang="ru-RU" sz="2000" i="1" dirty="0" smtClean="0"/>
              <a:t>образования. </a:t>
            </a:r>
            <a:endParaRPr lang="ru-RU" sz="2000" i="1" dirty="0" smtClean="0"/>
          </a:p>
          <a:p>
            <a:pPr marL="0" lvl="8"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rPr lang="ru-RU" sz="2000" i="1" dirty="0" smtClean="0"/>
              <a:t>До </a:t>
            </a:r>
            <a:r>
              <a:rPr lang="ru-RU" sz="2000" i="1" dirty="0"/>
              <a:t>15-25% повторных госпитализаций тяжелобольных пациентов связаны с недостатком или отсутствием </a:t>
            </a:r>
            <a:r>
              <a:rPr lang="ru-RU" sz="2000" i="1" dirty="0" smtClean="0"/>
              <a:t>согласованного-качественного </a:t>
            </a:r>
            <a:r>
              <a:rPr lang="ru-RU" sz="2000" i="1" dirty="0" smtClean="0"/>
              <a:t>ухода. </a:t>
            </a:r>
            <a:endParaRPr lang="ru-RU" sz="2000" i="1" dirty="0" smtClean="0"/>
          </a:p>
          <a:p>
            <a:pPr marL="0" lvl="8"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rPr lang="ru-RU" sz="2000" i="1" dirty="0" smtClean="0"/>
              <a:t>В </a:t>
            </a:r>
            <a:r>
              <a:rPr lang="ru-RU" sz="2000" i="1" dirty="0"/>
              <a:t>удаленных регионах до 30% населения имеют ограниченный доступ к специализированной медицинской помощи. В условиях кризисов (например, пандемии), доступность очных консультаций может снижаться на </a:t>
            </a:r>
            <a:r>
              <a:rPr lang="ru-RU" sz="2000" i="1" dirty="0" smtClean="0"/>
              <a:t>50-70%</a:t>
            </a:r>
            <a:endParaRPr lang="ru-RU" sz="2000" i="1" dirty="0" smtClean="0"/>
          </a:p>
          <a:p>
            <a:pPr marL="0" lvl="8"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rPr lang="ru-RU" sz="2000" b="1" i="1" dirty="0" smtClean="0"/>
              <a:t>Все это приводит к эмоциональном и физическим </a:t>
            </a:r>
            <a:r>
              <a:rPr lang="ru-RU" sz="2000" b="1" i="1" dirty="0" smtClean="0"/>
              <a:t>истощениям </a:t>
            </a:r>
            <a:r>
              <a:rPr lang="ru-RU" sz="2000" b="1" i="1" dirty="0" smtClean="0"/>
              <a:t>: </a:t>
            </a:r>
            <a:r>
              <a:rPr lang="ru-RU" sz="2000" b="1" dirty="0"/>
              <a:t>Более 70% семейных опекунов сталкиваются с высоким уровнем эмоционального и физического истощения (депрессия, тревожность, социальная изоляция), уровень стресса/выгорания на 50% и более в течение первого года </a:t>
            </a:r>
            <a:r>
              <a:rPr lang="ru-RU" sz="2000" b="1" dirty="0" smtClean="0"/>
              <a:t>ухода, что </a:t>
            </a:r>
            <a:r>
              <a:rPr lang="ru-RU" sz="2000" b="1" dirty="0"/>
              <a:t>приводит к снижению личного благополучия .</a:t>
            </a:r>
          </a:p>
          <a:p>
            <a:pPr marL="342900" lvl="8" indent="-342900">
              <a:buFontTx/>
              <a:buAutoNum type="arabicPeriod"/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endParaRPr lang="ru-RU" sz="1600" dirty="0"/>
          </a:p>
        </p:txBody>
      </p:sp>
      <p:sp>
        <p:nvSpPr>
          <p:cNvPr id="16" name="Текст 2">
            <a:extLst>
              <a:ext uri="{FF2B5EF4-FFF2-40B4-BE49-F238E27FC236}">
                <a16:creationId xmlns:a16="http://schemas.microsoft.com/office/drawing/2014/main" id="{14D9CDDC-EAA7-CCEE-B2CE-A4EA9C0A161E}"/>
              </a:ext>
            </a:extLst>
          </p:cNvPr>
          <p:cNvSpPr txBox="1"/>
          <p:nvPr/>
        </p:nvSpPr>
        <p:spPr>
          <a:xfrm>
            <a:off x="292174" y="241846"/>
            <a:ext cx="6518934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r>
              <a:rPr lang="ru-RU" sz="2800" dirty="0">
                <a:latin typeface="Bahnschrift" panose="020B0502040204020203" pitchFamily="34" charset="0"/>
              </a:rPr>
              <a:t>Проблема и актуальность</a:t>
            </a:r>
            <a:endParaRPr sz="2800" dirty="0">
              <a:latin typeface="Bahnschrift" panose="020B0502040204020203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888042" y="24184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 smtClean="0"/>
              <a:t>Проблема :</a:t>
            </a:r>
          </a:p>
          <a:p>
            <a:r>
              <a:rPr lang="ru-RU" dirty="0" smtClean="0"/>
              <a:t>Ежегодно </a:t>
            </a:r>
            <a:r>
              <a:rPr lang="ru-RU" dirty="0"/>
              <a:t>миллионы семей сталкиваются с отсутствием структурированной, доступной и своевременной поддержки при уходе за тяжелобольными родственниками.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0020" y="1871170"/>
            <a:ext cx="3362925" cy="3100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96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Прямоугольник 16"/>
          <p:cNvGrpSpPr/>
          <p:nvPr/>
        </p:nvGrpSpPr>
        <p:grpSpPr>
          <a:xfrm>
            <a:off x="0" y="6351159"/>
            <a:ext cx="542260" cy="506841"/>
            <a:chOff x="0" y="0"/>
            <a:chExt cx="542258" cy="506839"/>
          </a:xfrm>
        </p:grpSpPr>
        <p:sp>
          <p:nvSpPr>
            <p:cNvPr id="5" name="Прямоугольник"/>
            <p:cNvSpPr/>
            <p:nvPr/>
          </p:nvSpPr>
          <p:spPr>
            <a:xfrm>
              <a:off x="-1" y="0"/>
              <a:ext cx="542260" cy="506841"/>
            </a:xfrm>
            <a:prstGeom prst="rect">
              <a:avLst/>
            </a:prstGeom>
            <a:solidFill>
              <a:srgbClr val="FD493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6" name="7"/>
            <p:cNvSpPr txBox="1"/>
            <p:nvPr/>
          </p:nvSpPr>
          <p:spPr>
            <a:xfrm>
              <a:off x="37054" y="153867"/>
              <a:ext cx="468149" cy="1991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noAutofit/>
            </a:bodyPr>
            <a:lstStyle>
              <a:lvl1pPr algn="ctr">
                <a:defRPr sz="1200">
                  <a:solidFill>
                    <a:srgbClr val="FFFFFF"/>
                  </a:solidFill>
                  <a:latin typeface="Gilroy-Bold"/>
                  <a:ea typeface="Gilroy-Bold"/>
                  <a:cs typeface="Gilroy-Bold"/>
                  <a:sym typeface="Gilroy-Bold"/>
                </a:defRPr>
              </a:lvl1pPr>
            </a:lstStyle>
            <a:p>
              <a:r>
                <a:rPr lang="ru-RU" dirty="0"/>
                <a:t>3</a:t>
              </a:r>
              <a:endParaRPr dirty="0"/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A6FE38B4-CCC3-5C6F-2A06-BEE6F0CA6A94}"/>
              </a:ext>
            </a:extLst>
          </p:cNvPr>
          <p:cNvGrpSpPr/>
          <p:nvPr/>
        </p:nvGrpSpPr>
        <p:grpSpPr>
          <a:xfrm>
            <a:off x="0" y="781370"/>
            <a:ext cx="2624903" cy="369328"/>
            <a:chOff x="0" y="556376"/>
            <a:chExt cx="2624903" cy="369328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27EF9EFC-18C6-D78F-A136-2170C155DC9D}"/>
                </a:ext>
              </a:extLst>
            </p:cNvPr>
            <p:cNvSpPr/>
            <p:nvPr/>
          </p:nvSpPr>
          <p:spPr>
            <a:xfrm>
              <a:off x="0" y="556376"/>
              <a:ext cx="1294463" cy="369328"/>
            </a:xfrm>
            <a:prstGeom prst="rect">
              <a:avLst/>
            </a:prstGeom>
            <a:solidFill>
              <a:srgbClr val="FBB3C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hangingPunct="0"/>
              <a:endParaRPr lang="ru-RU">
                <a:solidFill>
                  <a:srgbClr val="000000"/>
                </a:solidFill>
                <a:sym typeface="Helvetica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3F208CE8-E48B-A174-9E94-5BC223131363}"/>
                </a:ext>
              </a:extLst>
            </p:cNvPr>
            <p:cNvSpPr/>
            <p:nvPr/>
          </p:nvSpPr>
          <p:spPr>
            <a:xfrm>
              <a:off x="336583" y="556376"/>
              <a:ext cx="1294463" cy="369328"/>
            </a:xfrm>
            <a:prstGeom prst="rect">
              <a:avLst/>
            </a:prstGeom>
            <a:solidFill>
              <a:srgbClr val="9F00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hangingPunct="0"/>
              <a:endParaRPr lang="ru-RU">
                <a:solidFill>
                  <a:srgbClr val="000000"/>
                </a:solidFill>
                <a:sym typeface="Helvetica"/>
              </a:endParaRP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3A2B6F7E-21FD-83AE-F39B-22D30630ABC7}"/>
                </a:ext>
              </a:extLst>
            </p:cNvPr>
            <p:cNvSpPr/>
            <p:nvPr/>
          </p:nvSpPr>
          <p:spPr>
            <a:xfrm>
              <a:off x="673166" y="556376"/>
              <a:ext cx="1294463" cy="369328"/>
            </a:xfrm>
            <a:prstGeom prst="rect">
              <a:avLst/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hangingPunct="0"/>
              <a:endParaRPr lang="ru-RU">
                <a:solidFill>
                  <a:srgbClr val="000000"/>
                </a:solidFill>
                <a:sym typeface="Helvetica"/>
              </a:endParaRPr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5CF9F7D1-7BF3-EA03-B5FD-E43A082B9DF0}"/>
                </a:ext>
              </a:extLst>
            </p:cNvPr>
            <p:cNvSpPr/>
            <p:nvPr/>
          </p:nvSpPr>
          <p:spPr>
            <a:xfrm>
              <a:off x="993857" y="556376"/>
              <a:ext cx="1294463" cy="369328"/>
            </a:xfrm>
            <a:prstGeom prst="rect">
              <a:avLst/>
            </a:prstGeom>
            <a:solidFill>
              <a:srgbClr val="FCAF17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hangingPunct="0"/>
              <a:endParaRPr lang="ru-RU">
                <a:solidFill>
                  <a:srgbClr val="000000"/>
                </a:solidFill>
                <a:sym typeface="Helvetica"/>
              </a:endParaRPr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6BBF0A27-944E-3E60-A404-425DB025F9D2}"/>
                </a:ext>
              </a:extLst>
            </p:cNvPr>
            <p:cNvSpPr/>
            <p:nvPr/>
          </p:nvSpPr>
          <p:spPr>
            <a:xfrm>
              <a:off x="1330440" y="556376"/>
              <a:ext cx="1294463" cy="369328"/>
            </a:xfrm>
            <a:prstGeom prst="rect">
              <a:avLst/>
            </a:prstGeom>
            <a:solidFill>
              <a:srgbClr val="B5D8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hangingPunct="0"/>
              <a:endParaRPr lang="ru-RU">
                <a:solidFill>
                  <a:srgbClr val="000000"/>
                </a:solidFill>
                <a:sym typeface="Helvetica"/>
              </a:endParaRPr>
            </a:p>
          </p:txBody>
        </p:sp>
      </p:grpSp>
      <p:sp>
        <p:nvSpPr>
          <p:cNvPr id="14" name="Прямоугольник 1">
            <a:extLst>
              <a:ext uri="{FF2B5EF4-FFF2-40B4-BE49-F238E27FC236}">
                <a16:creationId xmlns:a16="http://schemas.microsoft.com/office/drawing/2014/main" id="{7615DC8D-D4B4-E0EB-52C4-3055190C7740}"/>
              </a:ext>
            </a:extLst>
          </p:cNvPr>
          <p:cNvSpPr/>
          <p:nvPr/>
        </p:nvSpPr>
        <p:spPr>
          <a:xfrm>
            <a:off x="11326007" y="0"/>
            <a:ext cx="708337" cy="687324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5" name="Текст 2">
            <a:extLst>
              <a:ext uri="{FF2B5EF4-FFF2-40B4-BE49-F238E27FC236}">
                <a16:creationId xmlns:a16="http://schemas.microsoft.com/office/drawing/2014/main" id="{CC68C9A4-3E4B-D871-8F70-73B8389772C2}"/>
              </a:ext>
            </a:extLst>
          </p:cNvPr>
          <p:cNvSpPr txBox="1"/>
          <p:nvPr/>
        </p:nvSpPr>
        <p:spPr>
          <a:xfrm>
            <a:off x="394894" y="2688649"/>
            <a:ext cx="6392463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lvl="8"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endParaRPr sz="1600" dirty="0"/>
          </a:p>
        </p:txBody>
      </p:sp>
      <p:sp>
        <p:nvSpPr>
          <p:cNvPr id="16" name="Текст 2">
            <a:extLst>
              <a:ext uri="{FF2B5EF4-FFF2-40B4-BE49-F238E27FC236}">
                <a16:creationId xmlns:a16="http://schemas.microsoft.com/office/drawing/2014/main" id="{14D9CDDC-EAA7-CCEE-B2CE-A4EA9C0A161E}"/>
              </a:ext>
            </a:extLst>
          </p:cNvPr>
          <p:cNvSpPr txBox="1"/>
          <p:nvPr/>
        </p:nvSpPr>
        <p:spPr>
          <a:xfrm>
            <a:off x="292174" y="241846"/>
            <a:ext cx="6518934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endParaRPr sz="2800" dirty="0">
              <a:latin typeface="Bahnschrift" panose="020B0502040204020203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82527" y="1826870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32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7193" y="241846"/>
            <a:ext cx="3935063" cy="295129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898613" y="381259"/>
            <a:ext cx="1317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Как вы себя чувствуете ?</a:t>
            </a:r>
            <a:endParaRPr lang="ru-RU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49387" y="1210619"/>
            <a:ext cx="7672214" cy="498666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Мы провели опрос у людей, которые на протяжение длительного времени ухаживают за своими родственниками.</a:t>
            </a:r>
          </a:p>
          <a:p>
            <a:r>
              <a:rPr lang="ru-RU" sz="2000" b="1" dirty="0" smtClean="0"/>
              <a:t>Ключевые проблемы , с которым сталкиваются опекуны при уходе за тяжелобольными пациентами: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Не хватка знаний и навыков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Моральное истощение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Изолированность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Не достаток информации от медицинских работников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Физическое истощение </a:t>
            </a:r>
          </a:p>
          <a:p>
            <a:r>
              <a:rPr lang="ru-RU" sz="2000" b="1" i="1" dirty="0" smtClean="0"/>
              <a:t>В нашем приложении люди найдут то, что им не хватало годами </a:t>
            </a:r>
          </a:p>
          <a:p>
            <a:r>
              <a:rPr lang="ru-RU" sz="2000" dirty="0" smtClean="0"/>
              <a:t>1.Чат для общения </a:t>
            </a:r>
          </a:p>
          <a:p>
            <a:r>
              <a:rPr lang="ru-RU" sz="2000" dirty="0" smtClean="0"/>
              <a:t>2.Информацию по уходу </a:t>
            </a:r>
          </a:p>
          <a:p>
            <a:r>
              <a:rPr lang="ru-RU" sz="2000" dirty="0" smtClean="0"/>
              <a:t>3.Видеоматериалы</a:t>
            </a:r>
            <a:endParaRPr lang="ru-RU" sz="2000" dirty="0"/>
          </a:p>
          <a:p>
            <a:r>
              <a:rPr lang="ru-RU" sz="2000" dirty="0" smtClean="0"/>
              <a:t>4.Психологическую поддержку</a:t>
            </a:r>
          </a:p>
          <a:p>
            <a:r>
              <a:rPr lang="ru-RU" sz="2000" dirty="0" smtClean="0"/>
              <a:t>5.Напоминание </a:t>
            </a:r>
            <a:endParaRPr lang="ru-RU" sz="2000" dirty="0" smtClean="0"/>
          </a:p>
        </p:txBody>
      </p:sp>
      <p:sp>
        <p:nvSpPr>
          <p:cNvPr id="21" name="Прямоугольник 20"/>
          <p:cNvSpPr/>
          <p:nvPr/>
        </p:nvSpPr>
        <p:spPr>
          <a:xfrm>
            <a:off x="37054" y="225538"/>
            <a:ext cx="51972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dirty="0">
                <a:solidFill>
                  <a:srgbClr val="7030A0"/>
                </a:solidFill>
                <a:latin typeface="Bahnschrift" panose="020B0502040204020203" pitchFamily="34" charset="0"/>
              </a:rPr>
              <a:t>Решение (гипотеза) / продукт</a:t>
            </a:r>
          </a:p>
        </p:txBody>
      </p:sp>
    </p:spTree>
    <p:extLst>
      <p:ext uri="{BB962C8B-B14F-4D97-AF65-F5344CB8AC3E}">
        <p14:creationId xmlns:p14="http://schemas.microsoft.com/office/powerpoint/2010/main" val="333553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Прямоугольник 16"/>
          <p:cNvGrpSpPr/>
          <p:nvPr/>
        </p:nvGrpSpPr>
        <p:grpSpPr>
          <a:xfrm>
            <a:off x="0" y="6351159"/>
            <a:ext cx="542260" cy="506841"/>
            <a:chOff x="0" y="0"/>
            <a:chExt cx="542258" cy="506839"/>
          </a:xfrm>
        </p:grpSpPr>
        <p:sp>
          <p:nvSpPr>
            <p:cNvPr id="5" name="Прямоугольник"/>
            <p:cNvSpPr/>
            <p:nvPr/>
          </p:nvSpPr>
          <p:spPr>
            <a:xfrm>
              <a:off x="-1" y="0"/>
              <a:ext cx="542260" cy="506841"/>
            </a:xfrm>
            <a:prstGeom prst="rect">
              <a:avLst/>
            </a:prstGeom>
            <a:solidFill>
              <a:srgbClr val="FD493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6" name="7"/>
            <p:cNvSpPr txBox="1"/>
            <p:nvPr/>
          </p:nvSpPr>
          <p:spPr>
            <a:xfrm>
              <a:off x="37054" y="153867"/>
              <a:ext cx="468149" cy="1991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noAutofit/>
            </a:bodyPr>
            <a:lstStyle>
              <a:lvl1pPr algn="ctr">
                <a:defRPr sz="1200">
                  <a:solidFill>
                    <a:srgbClr val="FFFFFF"/>
                  </a:solidFill>
                  <a:latin typeface="Gilroy-Bold"/>
                  <a:ea typeface="Gilroy-Bold"/>
                  <a:cs typeface="Gilroy-Bold"/>
                  <a:sym typeface="Gilroy-Bold"/>
                </a:defRPr>
              </a:lvl1pPr>
            </a:lstStyle>
            <a:p>
              <a:r>
                <a:rPr lang="ru-RU" dirty="0"/>
                <a:t>4</a:t>
              </a:r>
              <a:endParaRPr dirty="0"/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A6FE38B4-CCC3-5C6F-2A06-BEE6F0CA6A94}"/>
              </a:ext>
            </a:extLst>
          </p:cNvPr>
          <p:cNvGrpSpPr/>
          <p:nvPr/>
        </p:nvGrpSpPr>
        <p:grpSpPr>
          <a:xfrm>
            <a:off x="0" y="781370"/>
            <a:ext cx="2624903" cy="369328"/>
            <a:chOff x="0" y="556376"/>
            <a:chExt cx="2624903" cy="369328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27EF9EFC-18C6-D78F-A136-2170C155DC9D}"/>
                </a:ext>
              </a:extLst>
            </p:cNvPr>
            <p:cNvSpPr/>
            <p:nvPr/>
          </p:nvSpPr>
          <p:spPr>
            <a:xfrm>
              <a:off x="0" y="556376"/>
              <a:ext cx="1294463" cy="369328"/>
            </a:xfrm>
            <a:prstGeom prst="rect">
              <a:avLst/>
            </a:prstGeom>
            <a:solidFill>
              <a:srgbClr val="FBB3C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hangingPunct="0"/>
              <a:endParaRPr lang="ru-RU">
                <a:solidFill>
                  <a:srgbClr val="000000"/>
                </a:solidFill>
                <a:sym typeface="Helvetica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3F208CE8-E48B-A174-9E94-5BC223131363}"/>
                </a:ext>
              </a:extLst>
            </p:cNvPr>
            <p:cNvSpPr/>
            <p:nvPr/>
          </p:nvSpPr>
          <p:spPr>
            <a:xfrm>
              <a:off x="336583" y="556376"/>
              <a:ext cx="1294463" cy="369328"/>
            </a:xfrm>
            <a:prstGeom prst="rect">
              <a:avLst/>
            </a:prstGeom>
            <a:solidFill>
              <a:srgbClr val="9F00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hangingPunct="0"/>
              <a:endParaRPr lang="ru-RU">
                <a:solidFill>
                  <a:srgbClr val="000000"/>
                </a:solidFill>
                <a:sym typeface="Helvetica"/>
              </a:endParaRP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3A2B6F7E-21FD-83AE-F39B-22D30630ABC7}"/>
                </a:ext>
              </a:extLst>
            </p:cNvPr>
            <p:cNvSpPr/>
            <p:nvPr/>
          </p:nvSpPr>
          <p:spPr>
            <a:xfrm>
              <a:off x="673166" y="556376"/>
              <a:ext cx="1294463" cy="369328"/>
            </a:xfrm>
            <a:prstGeom prst="rect">
              <a:avLst/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hangingPunct="0"/>
              <a:endParaRPr lang="ru-RU">
                <a:solidFill>
                  <a:srgbClr val="000000"/>
                </a:solidFill>
                <a:sym typeface="Helvetica"/>
              </a:endParaRPr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5CF9F7D1-7BF3-EA03-B5FD-E43A082B9DF0}"/>
                </a:ext>
              </a:extLst>
            </p:cNvPr>
            <p:cNvSpPr/>
            <p:nvPr/>
          </p:nvSpPr>
          <p:spPr>
            <a:xfrm>
              <a:off x="993857" y="556376"/>
              <a:ext cx="1294463" cy="369328"/>
            </a:xfrm>
            <a:prstGeom prst="rect">
              <a:avLst/>
            </a:prstGeom>
            <a:solidFill>
              <a:srgbClr val="FCAF17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hangingPunct="0"/>
              <a:endParaRPr lang="ru-RU">
                <a:solidFill>
                  <a:srgbClr val="000000"/>
                </a:solidFill>
                <a:sym typeface="Helvetica"/>
              </a:endParaRPr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6BBF0A27-944E-3E60-A404-425DB025F9D2}"/>
                </a:ext>
              </a:extLst>
            </p:cNvPr>
            <p:cNvSpPr/>
            <p:nvPr/>
          </p:nvSpPr>
          <p:spPr>
            <a:xfrm>
              <a:off x="1330440" y="556376"/>
              <a:ext cx="1294463" cy="369328"/>
            </a:xfrm>
            <a:prstGeom prst="rect">
              <a:avLst/>
            </a:prstGeom>
            <a:solidFill>
              <a:srgbClr val="B5D8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hangingPunct="0"/>
              <a:endParaRPr lang="ru-RU">
                <a:solidFill>
                  <a:srgbClr val="000000"/>
                </a:solidFill>
                <a:sym typeface="Helvetica"/>
              </a:endParaRPr>
            </a:p>
          </p:txBody>
        </p:sp>
      </p:grpSp>
      <p:sp>
        <p:nvSpPr>
          <p:cNvPr id="14" name="Прямоугольник 1">
            <a:extLst>
              <a:ext uri="{FF2B5EF4-FFF2-40B4-BE49-F238E27FC236}">
                <a16:creationId xmlns:a16="http://schemas.microsoft.com/office/drawing/2014/main" id="{7615DC8D-D4B4-E0EB-52C4-3055190C7740}"/>
              </a:ext>
            </a:extLst>
          </p:cNvPr>
          <p:cNvSpPr/>
          <p:nvPr/>
        </p:nvSpPr>
        <p:spPr>
          <a:xfrm>
            <a:off x="11326007" y="0"/>
            <a:ext cx="708337" cy="687324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5" name="Текст 2">
            <a:extLst>
              <a:ext uri="{FF2B5EF4-FFF2-40B4-BE49-F238E27FC236}">
                <a16:creationId xmlns:a16="http://schemas.microsoft.com/office/drawing/2014/main" id="{CC68C9A4-3E4B-D871-8F70-73B8389772C2}"/>
              </a:ext>
            </a:extLst>
          </p:cNvPr>
          <p:cNvSpPr txBox="1"/>
          <p:nvPr/>
        </p:nvSpPr>
        <p:spPr>
          <a:xfrm>
            <a:off x="394894" y="2688649"/>
            <a:ext cx="6392463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lvl="8"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endParaRPr sz="1600" dirty="0"/>
          </a:p>
        </p:txBody>
      </p:sp>
      <p:sp>
        <p:nvSpPr>
          <p:cNvPr id="16" name="Текст 2">
            <a:extLst>
              <a:ext uri="{FF2B5EF4-FFF2-40B4-BE49-F238E27FC236}">
                <a16:creationId xmlns:a16="http://schemas.microsoft.com/office/drawing/2014/main" id="{14D9CDDC-EAA7-CCEE-B2CE-A4EA9C0A161E}"/>
              </a:ext>
            </a:extLst>
          </p:cNvPr>
          <p:cNvSpPr txBox="1"/>
          <p:nvPr/>
        </p:nvSpPr>
        <p:spPr>
          <a:xfrm>
            <a:off x="292174" y="241846"/>
            <a:ext cx="6518934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r>
              <a:rPr lang="ru-RU" sz="2800" dirty="0" smtClean="0">
                <a:latin typeface="Bahnschrift" panose="020B0502040204020203" pitchFamily="34" charset="0"/>
              </a:rPr>
              <a:t>Решение (гипотеза) / продукт</a:t>
            </a:r>
            <a:endParaRPr sz="2800" dirty="0">
              <a:latin typeface="Bahnschrift" panose="020B0502040204020203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45294" y="1595577"/>
            <a:ext cx="6096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dirty="0"/>
              <a:t>Если </a:t>
            </a:r>
            <a:r>
              <a:rPr lang="ru-RU" sz="3200" b="1" dirty="0" smtClean="0"/>
              <a:t>люди </a:t>
            </a:r>
            <a:r>
              <a:rPr lang="ru-RU" sz="3200" b="1" dirty="0"/>
              <a:t>сталкиваются с проблемами ухода за тяжелобольными пациентами ,то наше </a:t>
            </a:r>
            <a:r>
              <a:rPr lang="ru-RU" sz="3200" b="1" dirty="0" smtClean="0"/>
              <a:t>приложение </a:t>
            </a:r>
            <a:r>
              <a:rPr lang="ru-RU" sz="3200" b="1" dirty="0"/>
              <a:t>поможет решить проблему (за уходом тяжелобольных пациентов )и обучить родственников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r="28305" b="-2636"/>
          <a:stretch/>
        </p:blipFill>
        <p:spPr>
          <a:xfrm>
            <a:off x="6441294" y="1494750"/>
            <a:ext cx="4833393" cy="388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29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"/>
          <p:cNvSpPr/>
          <p:nvPr/>
        </p:nvSpPr>
        <p:spPr>
          <a:xfrm>
            <a:off x="-2" y="6351159"/>
            <a:ext cx="673167" cy="506843"/>
          </a:xfrm>
          <a:prstGeom prst="rect">
            <a:avLst/>
          </a:prstGeom>
          <a:solidFill>
            <a:srgbClr val="FD493D"/>
          </a:solidFill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A6FE38B4-CCC3-5C6F-2A06-BEE6F0CA6A94}"/>
              </a:ext>
            </a:extLst>
          </p:cNvPr>
          <p:cNvGrpSpPr/>
          <p:nvPr/>
        </p:nvGrpSpPr>
        <p:grpSpPr>
          <a:xfrm>
            <a:off x="149254" y="694562"/>
            <a:ext cx="2624903" cy="369328"/>
            <a:chOff x="0" y="556376"/>
            <a:chExt cx="2624903" cy="369328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27EF9EFC-18C6-D78F-A136-2170C155DC9D}"/>
                </a:ext>
              </a:extLst>
            </p:cNvPr>
            <p:cNvSpPr/>
            <p:nvPr/>
          </p:nvSpPr>
          <p:spPr>
            <a:xfrm>
              <a:off x="0" y="556376"/>
              <a:ext cx="1294463" cy="369328"/>
            </a:xfrm>
            <a:prstGeom prst="rect">
              <a:avLst/>
            </a:prstGeom>
            <a:solidFill>
              <a:srgbClr val="FBB3C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hangingPunct="0"/>
              <a:endParaRPr lang="ru-RU">
                <a:solidFill>
                  <a:srgbClr val="000000"/>
                </a:solidFill>
                <a:sym typeface="Helvetica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3F208CE8-E48B-A174-9E94-5BC223131363}"/>
                </a:ext>
              </a:extLst>
            </p:cNvPr>
            <p:cNvSpPr/>
            <p:nvPr/>
          </p:nvSpPr>
          <p:spPr>
            <a:xfrm>
              <a:off x="336583" y="556376"/>
              <a:ext cx="1294463" cy="369328"/>
            </a:xfrm>
            <a:prstGeom prst="rect">
              <a:avLst/>
            </a:prstGeom>
            <a:solidFill>
              <a:srgbClr val="9F00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hangingPunct="0"/>
              <a:endParaRPr lang="ru-RU">
                <a:solidFill>
                  <a:srgbClr val="000000"/>
                </a:solidFill>
                <a:sym typeface="Helvetica"/>
              </a:endParaRP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3A2B6F7E-21FD-83AE-F39B-22D30630ABC7}"/>
                </a:ext>
              </a:extLst>
            </p:cNvPr>
            <p:cNvSpPr/>
            <p:nvPr/>
          </p:nvSpPr>
          <p:spPr>
            <a:xfrm>
              <a:off x="673166" y="556376"/>
              <a:ext cx="1294463" cy="369328"/>
            </a:xfrm>
            <a:prstGeom prst="rect">
              <a:avLst/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hangingPunct="0"/>
              <a:endParaRPr lang="ru-RU">
                <a:solidFill>
                  <a:srgbClr val="000000"/>
                </a:solidFill>
                <a:sym typeface="Helvetica"/>
              </a:endParaRPr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5CF9F7D1-7BF3-EA03-B5FD-E43A082B9DF0}"/>
                </a:ext>
              </a:extLst>
            </p:cNvPr>
            <p:cNvSpPr/>
            <p:nvPr/>
          </p:nvSpPr>
          <p:spPr>
            <a:xfrm>
              <a:off x="993857" y="556376"/>
              <a:ext cx="1294463" cy="369328"/>
            </a:xfrm>
            <a:prstGeom prst="rect">
              <a:avLst/>
            </a:prstGeom>
            <a:solidFill>
              <a:srgbClr val="FCAF17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hangingPunct="0"/>
              <a:endParaRPr lang="ru-RU">
                <a:solidFill>
                  <a:srgbClr val="000000"/>
                </a:solidFill>
                <a:sym typeface="Helvetica"/>
              </a:endParaRPr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6BBF0A27-944E-3E60-A404-425DB025F9D2}"/>
                </a:ext>
              </a:extLst>
            </p:cNvPr>
            <p:cNvSpPr/>
            <p:nvPr/>
          </p:nvSpPr>
          <p:spPr>
            <a:xfrm>
              <a:off x="1330440" y="556376"/>
              <a:ext cx="1294463" cy="369328"/>
            </a:xfrm>
            <a:prstGeom prst="rect">
              <a:avLst/>
            </a:prstGeom>
            <a:solidFill>
              <a:srgbClr val="B5D8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hangingPunct="0"/>
              <a:endParaRPr lang="ru-RU">
                <a:solidFill>
                  <a:srgbClr val="000000"/>
                </a:solidFill>
                <a:sym typeface="Helvetica"/>
              </a:endParaRPr>
            </a:p>
          </p:txBody>
        </p:sp>
      </p:grpSp>
      <p:sp>
        <p:nvSpPr>
          <p:cNvPr id="14" name="Прямоугольник 1">
            <a:extLst>
              <a:ext uri="{FF2B5EF4-FFF2-40B4-BE49-F238E27FC236}">
                <a16:creationId xmlns:a16="http://schemas.microsoft.com/office/drawing/2014/main" id="{7615DC8D-D4B4-E0EB-52C4-3055190C7740}"/>
              </a:ext>
            </a:extLst>
          </p:cNvPr>
          <p:cNvSpPr/>
          <p:nvPr/>
        </p:nvSpPr>
        <p:spPr>
          <a:xfrm>
            <a:off x="11326007" y="0"/>
            <a:ext cx="708337" cy="687324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5" name="Текст 2">
            <a:extLst>
              <a:ext uri="{FF2B5EF4-FFF2-40B4-BE49-F238E27FC236}">
                <a16:creationId xmlns:a16="http://schemas.microsoft.com/office/drawing/2014/main" id="{CC68C9A4-3E4B-D871-8F70-73B8389772C2}"/>
              </a:ext>
            </a:extLst>
          </p:cNvPr>
          <p:cNvSpPr txBox="1"/>
          <p:nvPr/>
        </p:nvSpPr>
        <p:spPr>
          <a:xfrm>
            <a:off x="394894" y="2688649"/>
            <a:ext cx="6392463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lvl="8"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endParaRPr sz="1600" dirty="0"/>
          </a:p>
        </p:txBody>
      </p:sp>
      <p:sp>
        <p:nvSpPr>
          <p:cNvPr id="16" name="Текст 2">
            <a:extLst>
              <a:ext uri="{FF2B5EF4-FFF2-40B4-BE49-F238E27FC236}">
                <a16:creationId xmlns:a16="http://schemas.microsoft.com/office/drawing/2014/main" id="{14D9CDDC-EAA7-CCEE-B2CE-A4EA9C0A161E}"/>
              </a:ext>
            </a:extLst>
          </p:cNvPr>
          <p:cNvSpPr txBox="1"/>
          <p:nvPr/>
        </p:nvSpPr>
        <p:spPr>
          <a:xfrm>
            <a:off x="149254" y="249865"/>
            <a:ext cx="6518934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r>
              <a:rPr lang="ru-RU" sz="2800">
                <a:latin typeface="Bahnschrift" panose="020B0502040204020203" pitchFamily="34" charset="0"/>
              </a:rPr>
              <a:t>Команда</a:t>
            </a:r>
            <a:endParaRPr lang="ru-RU" sz="2800" dirty="0">
              <a:latin typeface="Bahnschrift" panose="020B0502040204020203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82527" y="1826870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3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171978" y="1063890"/>
            <a:ext cx="6868739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ea typeface="Ebrima" panose="02000000000000000000" pitchFamily="2" charset="0"/>
                <a:cs typeface="Ebrima" panose="02000000000000000000" pitchFamily="2" charset="0"/>
              </a:rPr>
              <a:t>Мы студенты 3 курса Казанского государственного медицинского университета.</a:t>
            </a:r>
          </a:p>
          <a:p>
            <a:r>
              <a:rPr lang="ru-RU" sz="2000" i="1" dirty="0" smtClean="0">
                <a:ea typeface="Ebrima" panose="02000000000000000000" pitchFamily="2" charset="0"/>
                <a:cs typeface="Ebrima" panose="02000000000000000000" pitchFamily="2" charset="0"/>
              </a:rPr>
              <a:t>Наш опыт в научно-исследовательской деятельности 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b="1" dirty="0" smtClean="0">
                <a:ea typeface="Ebrima" panose="02000000000000000000" pitchFamily="2" charset="0"/>
                <a:cs typeface="Ebrima" panose="02000000000000000000" pitchFamily="2" charset="0"/>
              </a:rPr>
              <a:t>1.Создали телеграмм канал: </a:t>
            </a:r>
            <a:r>
              <a:rPr lang="ru-RU" sz="2000" b="1" i="1" dirty="0" smtClean="0">
                <a:ea typeface="Ebrima" panose="02000000000000000000" pitchFamily="2" charset="0"/>
                <a:cs typeface="Ebrima" panose="02000000000000000000" pitchFamily="2" charset="0"/>
              </a:rPr>
              <a:t>про общение медицинских сестер с детьми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b="1" dirty="0" smtClean="0">
                <a:ea typeface="Ebrima" panose="02000000000000000000" pitchFamily="2" charset="0"/>
                <a:cs typeface="Ebrima" panose="02000000000000000000" pitchFamily="2" charset="0"/>
              </a:rPr>
              <a:t>2.Участвовали в белых цветах с научными статьями :</a:t>
            </a:r>
          </a:p>
          <a:p>
            <a:r>
              <a:rPr lang="ru-RU" sz="2000" i="1" dirty="0" smtClean="0">
                <a:ea typeface="Ebrima" panose="02000000000000000000" pitchFamily="2" charset="0"/>
                <a:cs typeface="Ebrima" panose="02000000000000000000" pitchFamily="2" charset="0"/>
              </a:rPr>
              <a:t>2.1 Особенности морфологии при синдроме Дауна</a:t>
            </a:r>
          </a:p>
          <a:p>
            <a:r>
              <a:rPr lang="ru-RU" sz="2000" i="1" dirty="0" smtClean="0">
                <a:ea typeface="Ebrima" panose="02000000000000000000" pitchFamily="2" charset="0"/>
                <a:cs typeface="Ebrima" panose="02000000000000000000" pitchFamily="2" charset="0"/>
              </a:rPr>
              <a:t>2.2 Гигиеническая проблема ухудшения зрения у детей и подростков</a:t>
            </a:r>
          </a:p>
          <a:p>
            <a:r>
              <a:rPr lang="ru-RU" sz="2000" i="1" dirty="0" smtClean="0">
                <a:ea typeface="Ebrima" panose="02000000000000000000" pitchFamily="2" charset="0"/>
                <a:cs typeface="Ebrima" panose="02000000000000000000" pitchFamily="2" charset="0"/>
              </a:rPr>
              <a:t>2.3Анализ влияния изменения погодных условий на </a:t>
            </a:r>
            <a:r>
              <a:rPr lang="ru-RU" sz="2000" i="1" dirty="0" err="1" smtClean="0">
                <a:ea typeface="Ebrima" panose="02000000000000000000" pitchFamily="2" charset="0"/>
                <a:cs typeface="Ebrima" panose="02000000000000000000" pitchFamily="2" charset="0"/>
              </a:rPr>
              <a:t>психо</a:t>
            </a:r>
            <a:r>
              <a:rPr lang="ru-RU" sz="2000" i="1" dirty="0" smtClean="0">
                <a:ea typeface="Ebrima" panose="02000000000000000000" pitchFamily="2" charset="0"/>
                <a:cs typeface="Ebrima" panose="02000000000000000000" pitchFamily="2" charset="0"/>
              </a:rPr>
              <a:t>-эмоциональное состояние подростков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b="1" dirty="0" smtClean="0">
                <a:ea typeface="Ebrima" panose="02000000000000000000" pitchFamily="2" charset="0"/>
                <a:cs typeface="Ebrima" panose="02000000000000000000" pitchFamily="2" charset="0"/>
              </a:rPr>
              <a:t>3.Публикация статей в различные научные сборники:</a:t>
            </a:r>
          </a:p>
          <a:p>
            <a:r>
              <a:rPr lang="ru-RU" sz="2000" i="1" dirty="0" smtClean="0">
                <a:ea typeface="Ebrima" panose="02000000000000000000" pitchFamily="2" charset="0"/>
                <a:cs typeface="Ebrima" panose="02000000000000000000" pitchFamily="2" charset="0"/>
              </a:rPr>
              <a:t>3.1Всероссийская научно- практическая конференция «Языки мира и языковая подготовка: Состояние и перспективы»</a:t>
            </a:r>
          </a:p>
          <a:p>
            <a:r>
              <a:rPr lang="ru-RU" sz="2000" i="1" dirty="0" smtClean="0">
                <a:ea typeface="Ebrima" panose="02000000000000000000" pitchFamily="2" charset="0"/>
                <a:cs typeface="Ebrima" panose="02000000000000000000" pitchFamily="2" charset="0"/>
              </a:rPr>
              <a:t>3.2 Издательство «</a:t>
            </a:r>
            <a:r>
              <a:rPr lang="ru-RU" sz="2000" i="1" dirty="0" err="1" smtClean="0">
                <a:ea typeface="Ebrima" panose="02000000000000000000" pitchFamily="2" charset="0"/>
                <a:cs typeface="Ebrima" panose="02000000000000000000" pitchFamily="2" charset="0"/>
              </a:rPr>
              <a:t>Интернаука</a:t>
            </a:r>
            <a:r>
              <a:rPr lang="ru-RU" sz="2000" i="1" dirty="0" smtClean="0">
                <a:ea typeface="Ebrima" panose="02000000000000000000" pitchFamily="2" charset="0"/>
                <a:cs typeface="Ebrima" panose="02000000000000000000" pitchFamily="2" charset="0"/>
              </a:rPr>
              <a:t>» </a:t>
            </a:r>
          </a:p>
          <a:p>
            <a:endParaRPr lang="ru-RU" sz="2000" dirty="0" smtClean="0"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0168" y="420914"/>
            <a:ext cx="4401281" cy="59629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1978" y="6419914"/>
            <a:ext cx="445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5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54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Прямоугольник 16"/>
          <p:cNvGrpSpPr/>
          <p:nvPr/>
        </p:nvGrpSpPr>
        <p:grpSpPr>
          <a:xfrm>
            <a:off x="0" y="6351159"/>
            <a:ext cx="542260" cy="506841"/>
            <a:chOff x="0" y="0"/>
            <a:chExt cx="542258" cy="506839"/>
          </a:xfrm>
        </p:grpSpPr>
        <p:sp>
          <p:nvSpPr>
            <p:cNvPr id="5" name="Прямоугольник"/>
            <p:cNvSpPr/>
            <p:nvPr/>
          </p:nvSpPr>
          <p:spPr>
            <a:xfrm>
              <a:off x="-1" y="0"/>
              <a:ext cx="542260" cy="506841"/>
            </a:xfrm>
            <a:prstGeom prst="rect">
              <a:avLst/>
            </a:prstGeom>
            <a:solidFill>
              <a:srgbClr val="FD493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6" name="7"/>
            <p:cNvSpPr txBox="1"/>
            <p:nvPr/>
          </p:nvSpPr>
          <p:spPr>
            <a:xfrm>
              <a:off x="37054" y="153867"/>
              <a:ext cx="468149" cy="1991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noAutofit/>
            </a:bodyPr>
            <a:lstStyle>
              <a:lvl1pPr algn="ctr">
                <a:defRPr sz="1200">
                  <a:solidFill>
                    <a:srgbClr val="FFFFFF"/>
                  </a:solidFill>
                  <a:latin typeface="Gilroy-Bold"/>
                  <a:ea typeface="Gilroy-Bold"/>
                  <a:cs typeface="Gilroy-Bold"/>
                  <a:sym typeface="Gilroy-Bold"/>
                </a:defRPr>
              </a:lvl1pPr>
            </a:lstStyle>
            <a:p>
              <a:r>
                <a:rPr lang="ru-RU" dirty="0"/>
                <a:t>6</a:t>
              </a:r>
              <a:endParaRPr dirty="0"/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A6FE38B4-CCC3-5C6F-2A06-BEE6F0CA6A94}"/>
              </a:ext>
            </a:extLst>
          </p:cNvPr>
          <p:cNvGrpSpPr/>
          <p:nvPr/>
        </p:nvGrpSpPr>
        <p:grpSpPr>
          <a:xfrm>
            <a:off x="0" y="781370"/>
            <a:ext cx="2624903" cy="369328"/>
            <a:chOff x="0" y="556376"/>
            <a:chExt cx="2624903" cy="369328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27EF9EFC-18C6-D78F-A136-2170C155DC9D}"/>
                </a:ext>
              </a:extLst>
            </p:cNvPr>
            <p:cNvSpPr/>
            <p:nvPr/>
          </p:nvSpPr>
          <p:spPr>
            <a:xfrm>
              <a:off x="0" y="556376"/>
              <a:ext cx="1294463" cy="369328"/>
            </a:xfrm>
            <a:prstGeom prst="rect">
              <a:avLst/>
            </a:prstGeom>
            <a:solidFill>
              <a:srgbClr val="FBB3C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hangingPunct="0"/>
              <a:endParaRPr lang="ru-RU">
                <a:solidFill>
                  <a:srgbClr val="000000"/>
                </a:solidFill>
                <a:sym typeface="Helvetica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3F208CE8-E48B-A174-9E94-5BC223131363}"/>
                </a:ext>
              </a:extLst>
            </p:cNvPr>
            <p:cNvSpPr/>
            <p:nvPr/>
          </p:nvSpPr>
          <p:spPr>
            <a:xfrm>
              <a:off x="336583" y="556376"/>
              <a:ext cx="1294463" cy="369328"/>
            </a:xfrm>
            <a:prstGeom prst="rect">
              <a:avLst/>
            </a:prstGeom>
            <a:solidFill>
              <a:srgbClr val="9F00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hangingPunct="0"/>
              <a:endParaRPr lang="ru-RU">
                <a:solidFill>
                  <a:srgbClr val="000000"/>
                </a:solidFill>
                <a:sym typeface="Helvetica"/>
              </a:endParaRP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3A2B6F7E-21FD-83AE-F39B-22D30630ABC7}"/>
                </a:ext>
              </a:extLst>
            </p:cNvPr>
            <p:cNvSpPr/>
            <p:nvPr/>
          </p:nvSpPr>
          <p:spPr>
            <a:xfrm>
              <a:off x="673166" y="556376"/>
              <a:ext cx="1294463" cy="369328"/>
            </a:xfrm>
            <a:prstGeom prst="rect">
              <a:avLst/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hangingPunct="0"/>
              <a:endParaRPr lang="ru-RU">
                <a:solidFill>
                  <a:srgbClr val="000000"/>
                </a:solidFill>
                <a:sym typeface="Helvetica"/>
              </a:endParaRPr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5CF9F7D1-7BF3-EA03-B5FD-E43A082B9DF0}"/>
                </a:ext>
              </a:extLst>
            </p:cNvPr>
            <p:cNvSpPr/>
            <p:nvPr/>
          </p:nvSpPr>
          <p:spPr>
            <a:xfrm>
              <a:off x="993857" y="556376"/>
              <a:ext cx="1294463" cy="369328"/>
            </a:xfrm>
            <a:prstGeom prst="rect">
              <a:avLst/>
            </a:prstGeom>
            <a:solidFill>
              <a:srgbClr val="FCAF17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hangingPunct="0"/>
              <a:endParaRPr lang="ru-RU">
                <a:solidFill>
                  <a:srgbClr val="000000"/>
                </a:solidFill>
                <a:sym typeface="Helvetica"/>
              </a:endParaRPr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6BBF0A27-944E-3E60-A404-425DB025F9D2}"/>
                </a:ext>
              </a:extLst>
            </p:cNvPr>
            <p:cNvSpPr/>
            <p:nvPr/>
          </p:nvSpPr>
          <p:spPr>
            <a:xfrm>
              <a:off x="1330440" y="556376"/>
              <a:ext cx="1294463" cy="369328"/>
            </a:xfrm>
            <a:prstGeom prst="rect">
              <a:avLst/>
            </a:prstGeom>
            <a:solidFill>
              <a:srgbClr val="B5D8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hangingPunct="0"/>
              <a:endParaRPr lang="ru-RU">
                <a:solidFill>
                  <a:srgbClr val="000000"/>
                </a:solidFill>
                <a:sym typeface="Helvetica"/>
              </a:endParaRPr>
            </a:p>
          </p:txBody>
        </p:sp>
      </p:grpSp>
      <p:sp>
        <p:nvSpPr>
          <p:cNvPr id="14" name="Прямоугольник 1">
            <a:extLst>
              <a:ext uri="{FF2B5EF4-FFF2-40B4-BE49-F238E27FC236}">
                <a16:creationId xmlns:a16="http://schemas.microsoft.com/office/drawing/2014/main" id="{7615DC8D-D4B4-E0EB-52C4-3055190C7740}"/>
              </a:ext>
            </a:extLst>
          </p:cNvPr>
          <p:cNvSpPr/>
          <p:nvPr/>
        </p:nvSpPr>
        <p:spPr>
          <a:xfrm>
            <a:off x="11357538" y="0"/>
            <a:ext cx="708337" cy="687324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6" name="Текст 2">
            <a:extLst>
              <a:ext uri="{FF2B5EF4-FFF2-40B4-BE49-F238E27FC236}">
                <a16:creationId xmlns:a16="http://schemas.microsoft.com/office/drawing/2014/main" id="{14D9CDDC-EAA7-CCEE-B2CE-A4EA9C0A161E}"/>
              </a:ext>
            </a:extLst>
          </p:cNvPr>
          <p:cNvSpPr txBox="1"/>
          <p:nvPr/>
        </p:nvSpPr>
        <p:spPr>
          <a:xfrm>
            <a:off x="292174" y="241846"/>
            <a:ext cx="6518934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r>
              <a:rPr lang="ru-RU" sz="2800" dirty="0">
                <a:latin typeface="Bahnschrift" panose="020B0502040204020203" pitchFamily="34" charset="0"/>
              </a:rPr>
              <a:t>Команда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9680E278-7F52-488B-99BD-DDA4158D5B65}"/>
              </a:ext>
            </a:extLst>
          </p:cNvPr>
          <p:cNvSpPr/>
          <p:nvPr/>
        </p:nvSpPr>
        <p:spPr>
          <a:xfrm>
            <a:off x="202827" y="503454"/>
            <a:ext cx="7244149" cy="24699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Гараева</a:t>
            </a:r>
            <a:r>
              <a:rPr lang="ru-RU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Элина </a:t>
            </a:r>
            <a:r>
              <a:rPr lang="ru-RU" sz="200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Ирековна</a:t>
            </a:r>
            <a:r>
              <a:rPr lang="ru-RU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6638" y="503454"/>
            <a:ext cx="5526314" cy="552631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2585" y="2203898"/>
            <a:ext cx="42909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/>
              <a:t>Роль в команде: </a:t>
            </a:r>
            <a:r>
              <a:rPr lang="ru-RU" dirty="0" smtClean="0"/>
              <a:t>Руководитель </a:t>
            </a:r>
            <a:r>
              <a:rPr lang="ru-RU" dirty="0"/>
              <a:t>проекта</a:t>
            </a:r>
            <a:r>
              <a:rPr lang="ru-RU" b="1" i="1" dirty="0"/>
              <a:t> </a:t>
            </a:r>
            <a:endParaRPr lang="ru-RU" dirty="0" smtClean="0"/>
          </a:p>
          <a:p>
            <a:r>
              <a:rPr lang="ru-RU" dirty="0" smtClean="0"/>
              <a:t>Определение общей стратегии </a:t>
            </a:r>
            <a:r>
              <a:rPr lang="ru-RU" dirty="0"/>
              <a:t>и </a:t>
            </a:r>
            <a:r>
              <a:rPr lang="ru-RU" dirty="0" smtClean="0"/>
              <a:t>цели </a:t>
            </a:r>
            <a:r>
              <a:rPr lang="ru-RU" dirty="0"/>
              <a:t>проекта.</a:t>
            </a:r>
          </a:p>
        </p:txBody>
      </p:sp>
    </p:spTree>
    <p:extLst>
      <p:ext uri="{BB962C8B-B14F-4D97-AF65-F5344CB8AC3E}">
        <p14:creationId xmlns:p14="http://schemas.microsoft.com/office/powerpoint/2010/main" val="203924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"/>
          <p:cNvSpPr/>
          <p:nvPr/>
        </p:nvSpPr>
        <p:spPr>
          <a:xfrm>
            <a:off x="-1" y="6351159"/>
            <a:ext cx="542262" cy="506843"/>
          </a:xfrm>
          <a:prstGeom prst="rect">
            <a:avLst/>
          </a:prstGeom>
          <a:solidFill>
            <a:srgbClr val="FD493D"/>
          </a:solidFill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A6FE38B4-CCC3-5C6F-2A06-BEE6F0CA6A94}"/>
              </a:ext>
            </a:extLst>
          </p:cNvPr>
          <p:cNvGrpSpPr/>
          <p:nvPr/>
        </p:nvGrpSpPr>
        <p:grpSpPr>
          <a:xfrm>
            <a:off x="0" y="781370"/>
            <a:ext cx="2624903" cy="369328"/>
            <a:chOff x="0" y="556376"/>
            <a:chExt cx="2624903" cy="369328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27EF9EFC-18C6-D78F-A136-2170C155DC9D}"/>
                </a:ext>
              </a:extLst>
            </p:cNvPr>
            <p:cNvSpPr/>
            <p:nvPr/>
          </p:nvSpPr>
          <p:spPr>
            <a:xfrm>
              <a:off x="0" y="556376"/>
              <a:ext cx="1294463" cy="369328"/>
            </a:xfrm>
            <a:prstGeom prst="rect">
              <a:avLst/>
            </a:prstGeom>
            <a:solidFill>
              <a:srgbClr val="FBB3C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hangingPunct="0"/>
              <a:endParaRPr lang="ru-RU">
                <a:solidFill>
                  <a:srgbClr val="000000"/>
                </a:solidFill>
                <a:sym typeface="Helvetica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3F208CE8-E48B-A174-9E94-5BC223131363}"/>
                </a:ext>
              </a:extLst>
            </p:cNvPr>
            <p:cNvSpPr/>
            <p:nvPr/>
          </p:nvSpPr>
          <p:spPr>
            <a:xfrm>
              <a:off x="336583" y="556376"/>
              <a:ext cx="1294463" cy="369328"/>
            </a:xfrm>
            <a:prstGeom prst="rect">
              <a:avLst/>
            </a:prstGeom>
            <a:solidFill>
              <a:srgbClr val="9F00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hangingPunct="0"/>
              <a:endParaRPr lang="ru-RU">
                <a:solidFill>
                  <a:srgbClr val="000000"/>
                </a:solidFill>
                <a:sym typeface="Helvetica"/>
              </a:endParaRP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3A2B6F7E-21FD-83AE-F39B-22D30630ABC7}"/>
                </a:ext>
              </a:extLst>
            </p:cNvPr>
            <p:cNvSpPr/>
            <p:nvPr/>
          </p:nvSpPr>
          <p:spPr>
            <a:xfrm>
              <a:off x="673166" y="556376"/>
              <a:ext cx="1294463" cy="369328"/>
            </a:xfrm>
            <a:prstGeom prst="rect">
              <a:avLst/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hangingPunct="0"/>
              <a:endParaRPr lang="ru-RU">
                <a:solidFill>
                  <a:srgbClr val="000000"/>
                </a:solidFill>
                <a:sym typeface="Helvetica"/>
              </a:endParaRPr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5CF9F7D1-7BF3-EA03-B5FD-E43A082B9DF0}"/>
                </a:ext>
              </a:extLst>
            </p:cNvPr>
            <p:cNvSpPr/>
            <p:nvPr/>
          </p:nvSpPr>
          <p:spPr>
            <a:xfrm>
              <a:off x="993857" y="556376"/>
              <a:ext cx="1294463" cy="369328"/>
            </a:xfrm>
            <a:prstGeom prst="rect">
              <a:avLst/>
            </a:prstGeom>
            <a:solidFill>
              <a:srgbClr val="FCAF17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hangingPunct="0"/>
              <a:endParaRPr lang="ru-RU">
                <a:solidFill>
                  <a:srgbClr val="000000"/>
                </a:solidFill>
                <a:sym typeface="Helvetica"/>
              </a:endParaRPr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6BBF0A27-944E-3E60-A404-425DB025F9D2}"/>
                </a:ext>
              </a:extLst>
            </p:cNvPr>
            <p:cNvSpPr/>
            <p:nvPr/>
          </p:nvSpPr>
          <p:spPr>
            <a:xfrm>
              <a:off x="1330440" y="556376"/>
              <a:ext cx="1294463" cy="369328"/>
            </a:xfrm>
            <a:prstGeom prst="rect">
              <a:avLst/>
            </a:prstGeom>
            <a:solidFill>
              <a:srgbClr val="B5D8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hangingPunct="0"/>
              <a:endParaRPr lang="ru-RU">
                <a:solidFill>
                  <a:srgbClr val="000000"/>
                </a:solidFill>
                <a:sym typeface="Helvetica"/>
              </a:endParaRPr>
            </a:p>
          </p:txBody>
        </p:sp>
      </p:grpSp>
      <p:sp>
        <p:nvSpPr>
          <p:cNvPr id="14" name="Прямоугольник 1">
            <a:extLst>
              <a:ext uri="{FF2B5EF4-FFF2-40B4-BE49-F238E27FC236}">
                <a16:creationId xmlns:a16="http://schemas.microsoft.com/office/drawing/2014/main" id="{7615DC8D-D4B4-E0EB-52C4-3055190C7740}"/>
              </a:ext>
            </a:extLst>
          </p:cNvPr>
          <p:cNvSpPr/>
          <p:nvPr/>
        </p:nvSpPr>
        <p:spPr>
          <a:xfrm>
            <a:off x="11357538" y="0"/>
            <a:ext cx="708337" cy="687324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6" name="Текст 2">
            <a:extLst>
              <a:ext uri="{FF2B5EF4-FFF2-40B4-BE49-F238E27FC236}">
                <a16:creationId xmlns:a16="http://schemas.microsoft.com/office/drawing/2014/main" id="{14D9CDDC-EAA7-CCEE-B2CE-A4EA9C0A161E}"/>
              </a:ext>
            </a:extLst>
          </p:cNvPr>
          <p:cNvSpPr txBox="1"/>
          <p:nvPr/>
        </p:nvSpPr>
        <p:spPr>
          <a:xfrm>
            <a:off x="292174" y="241846"/>
            <a:ext cx="6518934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r>
              <a:rPr lang="ru-RU" sz="2800" dirty="0">
                <a:latin typeface="Bahnschrift" panose="020B0502040204020203" pitchFamily="34" charset="0"/>
              </a:rPr>
              <a:t>Команда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285" y="657933"/>
            <a:ext cx="7309738" cy="24690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4264" y="255159"/>
            <a:ext cx="6096000" cy="6096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32763" y="2343505"/>
            <a:ext cx="366973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/>
              <a:t>Роль в команде: </a:t>
            </a:r>
            <a:r>
              <a:rPr lang="ru-RU" dirty="0" smtClean="0"/>
              <a:t>отвечает за сбор </a:t>
            </a:r>
            <a:r>
              <a:rPr lang="ru-RU" dirty="0"/>
              <a:t>и анализ информации (литературный обзор, данные, эксперименты), проведение расчетов, формирование гипотез, обработка результатов, написание аналитических отчетов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1834" y="6419914"/>
            <a:ext cx="409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7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33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"/>
          <p:cNvSpPr/>
          <p:nvPr/>
        </p:nvSpPr>
        <p:spPr>
          <a:xfrm>
            <a:off x="-1" y="6351159"/>
            <a:ext cx="542262" cy="506843"/>
          </a:xfrm>
          <a:prstGeom prst="rect">
            <a:avLst/>
          </a:prstGeom>
          <a:solidFill>
            <a:srgbClr val="FD493D"/>
          </a:solidFill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A6FE38B4-CCC3-5C6F-2A06-BEE6F0CA6A94}"/>
              </a:ext>
            </a:extLst>
          </p:cNvPr>
          <p:cNvGrpSpPr/>
          <p:nvPr/>
        </p:nvGrpSpPr>
        <p:grpSpPr>
          <a:xfrm>
            <a:off x="0" y="781370"/>
            <a:ext cx="2624903" cy="369328"/>
            <a:chOff x="0" y="556376"/>
            <a:chExt cx="2624903" cy="369328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27EF9EFC-18C6-D78F-A136-2170C155DC9D}"/>
                </a:ext>
              </a:extLst>
            </p:cNvPr>
            <p:cNvSpPr/>
            <p:nvPr/>
          </p:nvSpPr>
          <p:spPr>
            <a:xfrm>
              <a:off x="0" y="556376"/>
              <a:ext cx="1294463" cy="369328"/>
            </a:xfrm>
            <a:prstGeom prst="rect">
              <a:avLst/>
            </a:prstGeom>
            <a:solidFill>
              <a:srgbClr val="FBB3C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hangingPunct="0"/>
              <a:endParaRPr lang="ru-RU">
                <a:solidFill>
                  <a:srgbClr val="000000"/>
                </a:solidFill>
                <a:sym typeface="Helvetica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3F208CE8-E48B-A174-9E94-5BC223131363}"/>
                </a:ext>
              </a:extLst>
            </p:cNvPr>
            <p:cNvSpPr/>
            <p:nvPr/>
          </p:nvSpPr>
          <p:spPr>
            <a:xfrm>
              <a:off x="336583" y="556376"/>
              <a:ext cx="1294463" cy="369328"/>
            </a:xfrm>
            <a:prstGeom prst="rect">
              <a:avLst/>
            </a:prstGeom>
            <a:solidFill>
              <a:srgbClr val="9F00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hangingPunct="0"/>
              <a:endParaRPr lang="ru-RU">
                <a:solidFill>
                  <a:srgbClr val="000000"/>
                </a:solidFill>
                <a:sym typeface="Helvetica"/>
              </a:endParaRP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3A2B6F7E-21FD-83AE-F39B-22D30630ABC7}"/>
                </a:ext>
              </a:extLst>
            </p:cNvPr>
            <p:cNvSpPr/>
            <p:nvPr/>
          </p:nvSpPr>
          <p:spPr>
            <a:xfrm>
              <a:off x="673166" y="556376"/>
              <a:ext cx="1294463" cy="369328"/>
            </a:xfrm>
            <a:prstGeom prst="rect">
              <a:avLst/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hangingPunct="0"/>
              <a:endParaRPr lang="ru-RU">
                <a:solidFill>
                  <a:srgbClr val="000000"/>
                </a:solidFill>
                <a:sym typeface="Helvetica"/>
              </a:endParaRPr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5CF9F7D1-7BF3-EA03-B5FD-E43A082B9DF0}"/>
                </a:ext>
              </a:extLst>
            </p:cNvPr>
            <p:cNvSpPr/>
            <p:nvPr/>
          </p:nvSpPr>
          <p:spPr>
            <a:xfrm>
              <a:off x="993857" y="556376"/>
              <a:ext cx="1294463" cy="369328"/>
            </a:xfrm>
            <a:prstGeom prst="rect">
              <a:avLst/>
            </a:prstGeom>
            <a:solidFill>
              <a:srgbClr val="FCAF17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hangingPunct="0"/>
              <a:endParaRPr lang="ru-RU">
                <a:solidFill>
                  <a:srgbClr val="000000"/>
                </a:solidFill>
                <a:sym typeface="Helvetica"/>
              </a:endParaRPr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6BBF0A27-944E-3E60-A404-425DB025F9D2}"/>
                </a:ext>
              </a:extLst>
            </p:cNvPr>
            <p:cNvSpPr/>
            <p:nvPr/>
          </p:nvSpPr>
          <p:spPr>
            <a:xfrm>
              <a:off x="1330440" y="556376"/>
              <a:ext cx="1294463" cy="369328"/>
            </a:xfrm>
            <a:prstGeom prst="rect">
              <a:avLst/>
            </a:prstGeom>
            <a:solidFill>
              <a:srgbClr val="B5D8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hangingPunct="0"/>
              <a:endParaRPr lang="ru-RU">
                <a:solidFill>
                  <a:srgbClr val="000000"/>
                </a:solidFill>
                <a:sym typeface="Helvetica"/>
              </a:endParaRPr>
            </a:p>
          </p:txBody>
        </p:sp>
      </p:grpSp>
      <p:sp>
        <p:nvSpPr>
          <p:cNvPr id="14" name="Прямоугольник 1">
            <a:extLst>
              <a:ext uri="{FF2B5EF4-FFF2-40B4-BE49-F238E27FC236}">
                <a16:creationId xmlns:a16="http://schemas.microsoft.com/office/drawing/2014/main" id="{7615DC8D-D4B4-E0EB-52C4-3055190C7740}"/>
              </a:ext>
            </a:extLst>
          </p:cNvPr>
          <p:cNvSpPr/>
          <p:nvPr/>
        </p:nvSpPr>
        <p:spPr>
          <a:xfrm>
            <a:off x="11357538" y="0"/>
            <a:ext cx="708337" cy="687324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6" name="Текст 2">
            <a:extLst>
              <a:ext uri="{FF2B5EF4-FFF2-40B4-BE49-F238E27FC236}">
                <a16:creationId xmlns:a16="http://schemas.microsoft.com/office/drawing/2014/main" id="{14D9CDDC-EAA7-CCEE-B2CE-A4EA9C0A161E}"/>
              </a:ext>
            </a:extLst>
          </p:cNvPr>
          <p:cNvSpPr txBox="1"/>
          <p:nvPr/>
        </p:nvSpPr>
        <p:spPr>
          <a:xfrm>
            <a:off x="292174" y="241846"/>
            <a:ext cx="6518934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r>
              <a:rPr lang="ru-RU" sz="2800" dirty="0">
                <a:latin typeface="Bahnschrift" panose="020B0502040204020203" pitchFamily="34" charset="0"/>
              </a:rPr>
              <a:t>Команда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9680E278-7F52-488B-99BD-DDA4158D5B65}"/>
              </a:ext>
            </a:extLst>
          </p:cNvPr>
          <p:cNvSpPr/>
          <p:nvPr/>
        </p:nvSpPr>
        <p:spPr>
          <a:xfrm>
            <a:off x="202827" y="503454"/>
            <a:ext cx="7244149" cy="24699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Лихачева Дарья Александровна</a:t>
            </a:r>
            <a:endParaRPr lang="en-US" sz="2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910" y="255159"/>
            <a:ext cx="6096000" cy="6096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2827" y="2365933"/>
            <a:ext cx="35499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/>
              <a:t>Роль в команд</a:t>
            </a:r>
            <a:r>
              <a:rPr lang="ru-RU" b="1" dirty="0" smtClean="0"/>
              <a:t>е: </a:t>
            </a:r>
            <a:r>
              <a:rPr lang="ru-RU" dirty="0" smtClean="0"/>
              <a:t>Основной </a:t>
            </a:r>
            <a:r>
              <a:rPr lang="ru-RU" dirty="0"/>
              <a:t>создатель текстового наполнения проекта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2457" y="6419914"/>
            <a:ext cx="339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8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9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Прямоугольник 16"/>
          <p:cNvGrpSpPr/>
          <p:nvPr/>
        </p:nvGrpSpPr>
        <p:grpSpPr>
          <a:xfrm>
            <a:off x="0" y="6351159"/>
            <a:ext cx="542260" cy="506841"/>
            <a:chOff x="0" y="0"/>
            <a:chExt cx="542258" cy="506839"/>
          </a:xfrm>
        </p:grpSpPr>
        <p:sp>
          <p:nvSpPr>
            <p:cNvPr id="5" name="Прямоугольник"/>
            <p:cNvSpPr/>
            <p:nvPr/>
          </p:nvSpPr>
          <p:spPr>
            <a:xfrm>
              <a:off x="-1" y="0"/>
              <a:ext cx="542260" cy="506841"/>
            </a:xfrm>
            <a:prstGeom prst="rect">
              <a:avLst/>
            </a:prstGeom>
            <a:solidFill>
              <a:srgbClr val="FD493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6" name="7"/>
            <p:cNvSpPr txBox="1"/>
            <p:nvPr/>
          </p:nvSpPr>
          <p:spPr>
            <a:xfrm>
              <a:off x="37054" y="153867"/>
              <a:ext cx="468149" cy="1991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noAutofit/>
            </a:bodyPr>
            <a:lstStyle>
              <a:lvl1pPr algn="ctr">
                <a:defRPr sz="1200">
                  <a:solidFill>
                    <a:srgbClr val="FFFFFF"/>
                  </a:solidFill>
                  <a:latin typeface="Gilroy-Bold"/>
                  <a:ea typeface="Gilroy-Bold"/>
                  <a:cs typeface="Gilroy-Bold"/>
                  <a:sym typeface="Gilroy-Bold"/>
                </a:defRPr>
              </a:lvl1pPr>
            </a:lstStyle>
            <a:p>
              <a:r>
                <a:rPr lang="ru-RU" dirty="0"/>
                <a:t>9</a:t>
              </a:r>
              <a:endParaRPr dirty="0"/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A6FE38B4-CCC3-5C6F-2A06-BEE6F0CA6A94}"/>
              </a:ext>
            </a:extLst>
          </p:cNvPr>
          <p:cNvGrpSpPr/>
          <p:nvPr/>
        </p:nvGrpSpPr>
        <p:grpSpPr>
          <a:xfrm>
            <a:off x="0" y="781370"/>
            <a:ext cx="2624903" cy="369328"/>
            <a:chOff x="0" y="556376"/>
            <a:chExt cx="2624903" cy="369328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27EF9EFC-18C6-D78F-A136-2170C155DC9D}"/>
                </a:ext>
              </a:extLst>
            </p:cNvPr>
            <p:cNvSpPr/>
            <p:nvPr/>
          </p:nvSpPr>
          <p:spPr>
            <a:xfrm>
              <a:off x="0" y="556376"/>
              <a:ext cx="1294463" cy="369328"/>
            </a:xfrm>
            <a:prstGeom prst="rect">
              <a:avLst/>
            </a:prstGeom>
            <a:solidFill>
              <a:srgbClr val="FBB3C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hangingPunct="0"/>
              <a:endParaRPr lang="ru-RU">
                <a:solidFill>
                  <a:srgbClr val="000000"/>
                </a:solidFill>
                <a:sym typeface="Helvetica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3F208CE8-E48B-A174-9E94-5BC223131363}"/>
                </a:ext>
              </a:extLst>
            </p:cNvPr>
            <p:cNvSpPr/>
            <p:nvPr/>
          </p:nvSpPr>
          <p:spPr>
            <a:xfrm>
              <a:off x="336583" y="556376"/>
              <a:ext cx="1294463" cy="369328"/>
            </a:xfrm>
            <a:prstGeom prst="rect">
              <a:avLst/>
            </a:prstGeom>
            <a:solidFill>
              <a:srgbClr val="9F00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hangingPunct="0"/>
              <a:endParaRPr lang="ru-RU">
                <a:solidFill>
                  <a:srgbClr val="000000"/>
                </a:solidFill>
                <a:sym typeface="Helvetica"/>
              </a:endParaRP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3A2B6F7E-21FD-83AE-F39B-22D30630ABC7}"/>
                </a:ext>
              </a:extLst>
            </p:cNvPr>
            <p:cNvSpPr/>
            <p:nvPr/>
          </p:nvSpPr>
          <p:spPr>
            <a:xfrm>
              <a:off x="673166" y="556376"/>
              <a:ext cx="1294463" cy="369328"/>
            </a:xfrm>
            <a:prstGeom prst="rect">
              <a:avLst/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hangingPunct="0"/>
              <a:endParaRPr lang="ru-RU">
                <a:solidFill>
                  <a:srgbClr val="000000"/>
                </a:solidFill>
                <a:sym typeface="Helvetica"/>
              </a:endParaRPr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5CF9F7D1-7BF3-EA03-B5FD-E43A082B9DF0}"/>
                </a:ext>
              </a:extLst>
            </p:cNvPr>
            <p:cNvSpPr/>
            <p:nvPr/>
          </p:nvSpPr>
          <p:spPr>
            <a:xfrm>
              <a:off x="993857" y="556376"/>
              <a:ext cx="1294463" cy="369328"/>
            </a:xfrm>
            <a:prstGeom prst="rect">
              <a:avLst/>
            </a:prstGeom>
            <a:solidFill>
              <a:srgbClr val="FCAF17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hangingPunct="0"/>
              <a:endParaRPr lang="ru-RU">
                <a:solidFill>
                  <a:srgbClr val="000000"/>
                </a:solidFill>
                <a:sym typeface="Helvetica"/>
              </a:endParaRPr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6BBF0A27-944E-3E60-A404-425DB025F9D2}"/>
                </a:ext>
              </a:extLst>
            </p:cNvPr>
            <p:cNvSpPr/>
            <p:nvPr/>
          </p:nvSpPr>
          <p:spPr>
            <a:xfrm>
              <a:off x="1330440" y="556376"/>
              <a:ext cx="1294463" cy="369328"/>
            </a:xfrm>
            <a:prstGeom prst="rect">
              <a:avLst/>
            </a:prstGeom>
            <a:solidFill>
              <a:srgbClr val="B5D8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hangingPunct="0"/>
              <a:endParaRPr lang="ru-RU">
                <a:solidFill>
                  <a:srgbClr val="000000"/>
                </a:solidFill>
                <a:sym typeface="Helvetica"/>
              </a:endParaRPr>
            </a:p>
          </p:txBody>
        </p:sp>
      </p:grpSp>
      <p:sp>
        <p:nvSpPr>
          <p:cNvPr id="14" name="Прямоугольник 1">
            <a:extLst>
              <a:ext uri="{FF2B5EF4-FFF2-40B4-BE49-F238E27FC236}">
                <a16:creationId xmlns:a16="http://schemas.microsoft.com/office/drawing/2014/main" id="{7615DC8D-D4B4-E0EB-52C4-3055190C7740}"/>
              </a:ext>
            </a:extLst>
          </p:cNvPr>
          <p:cNvSpPr/>
          <p:nvPr/>
        </p:nvSpPr>
        <p:spPr>
          <a:xfrm>
            <a:off x="11357538" y="0"/>
            <a:ext cx="708337" cy="687324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6" name="Текст 2">
            <a:extLst>
              <a:ext uri="{FF2B5EF4-FFF2-40B4-BE49-F238E27FC236}">
                <a16:creationId xmlns:a16="http://schemas.microsoft.com/office/drawing/2014/main" id="{14D9CDDC-EAA7-CCEE-B2CE-A4EA9C0A161E}"/>
              </a:ext>
            </a:extLst>
          </p:cNvPr>
          <p:cNvSpPr txBox="1"/>
          <p:nvPr/>
        </p:nvSpPr>
        <p:spPr>
          <a:xfrm>
            <a:off x="292174" y="241846"/>
            <a:ext cx="6518934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r>
              <a:rPr lang="ru-RU" sz="2800" dirty="0">
                <a:latin typeface="Bahnschrift" panose="020B0502040204020203" pitchFamily="34" charset="0"/>
              </a:rPr>
              <a:t>Команда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9680E278-7F52-488B-99BD-DDA4158D5B65}"/>
              </a:ext>
            </a:extLst>
          </p:cNvPr>
          <p:cNvSpPr/>
          <p:nvPr/>
        </p:nvSpPr>
        <p:spPr>
          <a:xfrm>
            <a:off x="202827" y="503454"/>
            <a:ext cx="7244149" cy="24699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Хисамова</a:t>
            </a:r>
            <a:r>
              <a:rPr lang="ru-RU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Рада </a:t>
            </a:r>
            <a:r>
              <a:rPr lang="ru-RU" sz="200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Радиковна</a:t>
            </a:r>
            <a:r>
              <a:rPr lang="ru-RU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608" y="79156"/>
            <a:ext cx="4741088" cy="642587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2827" y="2365933"/>
            <a:ext cx="39284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/>
              <a:t>Роль в команде: </a:t>
            </a:r>
            <a:r>
              <a:rPr lang="ru-RU" dirty="0" smtClean="0"/>
              <a:t>Отвечает за создание визуальных элементов, презентаций, видеоматериалов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381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4240</TotalTime>
  <Words>507</Words>
  <Application>Microsoft Office PowerPoint</Application>
  <PresentationFormat>Широкоэкранный</PresentationFormat>
  <Paragraphs>80</Paragraphs>
  <Slides>11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26" baseType="lpstr">
      <vt:lpstr>Arial</vt:lpstr>
      <vt:lpstr>Bahnschrift</vt:lpstr>
      <vt:lpstr>Calibri</vt:lpstr>
      <vt:lpstr>Calibri Light</vt:lpstr>
      <vt:lpstr>Ebrima</vt:lpstr>
      <vt:lpstr>Gilroy</vt:lpstr>
      <vt:lpstr>Gilroy-Bold</vt:lpstr>
      <vt:lpstr>Gilroy-ExtraBold</vt:lpstr>
      <vt:lpstr>Gilroy-Light</vt:lpstr>
      <vt:lpstr>Helvetica</vt:lpstr>
      <vt:lpstr>Helvetica Neue</vt:lpstr>
      <vt:lpstr>Tahoma</vt:lpstr>
      <vt:lpstr>Trebuchet MS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Владелец</cp:lastModifiedBy>
  <cp:revision>79</cp:revision>
  <dcterms:created xsi:type="dcterms:W3CDTF">2024-08-28T10:48:11Z</dcterms:created>
  <dcterms:modified xsi:type="dcterms:W3CDTF">2025-10-19T16:44:19Z</dcterms:modified>
</cp:coreProperties>
</file>