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4.xml" ContentType="application/vnd.ms-office.chartstyl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9.xml" ContentType="application/vnd.openxmlformats-officedocument.presentationml.slide+xml"/>
  <Override PartName="/ppt/charts/colors4.xml" ContentType="application/vnd.ms-office.chartcolorstyle+xml"/>
  <Override PartName="/ppt/charts/style3.xml" ContentType="application/vnd.ms-office.chartstyle+xml"/>
  <Override PartName="/ppt/slideLayouts/slideLayout3.xml" ContentType="application/vnd.openxmlformats-officedocument.presentationml.slideLayout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3" d="100"/>
          <a:sy n="63" d="100"/>
        </p:scale>
        <p:origin x="48" y="94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microsoft.com/office/2011/relationships/chartStyle" Target="style2.xml" /><Relationship Id="rId2" Type="http://schemas.microsoft.com/office/2011/relationships/chartColorStyle" Target="colors2.xml" /><Relationship Id="rId3" Type="http://schemas.openxmlformats.org/officeDocument/2006/relationships/package" Target="../embeddings/Microsoft_Excel_Worksheet2.xlsx" /></Relationships>
</file>

<file path=ppt/charts/_rels/chart3.xml.rels><?xml version="1.0" encoding="UTF-8" standalone="yes"?><Relationships xmlns="http://schemas.openxmlformats.org/package/2006/relationships"><Relationship Id="rId1" Type="http://schemas.microsoft.com/office/2011/relationships/chartStyle" Target="style3.xml" /><Relationship Id="rId2" Type="http://schemas.microsoft.com/office/2011/relationships/chartColorStyle" Target="colors3.xml" /><Relationship Id="rId3" Type="http://schemas.openxmlformats.org/officeDocument/2006/relationships/package" Target="../embeddings/Microsoft_Excel_Worksheet3.xlsx" /></Relationships>
</file>

<file path=ppt/charts/_rels/chart4.xml.rels><?xml version="1.0" encoding="UTF-8" standalone="yes"?><Relationships xmlns="http://schemas.openxmlformats.org/package/2006/relationships"><Relationship Id="rId1" Type="http://schemas.microsoft.com/office/2011/relationships/chartStyle" Target="style4.xml" /><Relationship Id="rId2" Type="http://schemas.microsoft.com/office/2011/relationships/chartColorStyle" Target="colors4.xml" /><Relationship Id="rId3" Type="http://schemas.openxmlformats.org/officeDocument/2006/relationships/package" Target="../embeddings/Microsoft_Excel_Worksheet4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 sz="1400" b="0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b="1" i="1">
                <a:latin typeface="KacstPen"/>
                <a:ea typeface="KacstPen"/>
                <a:cs typeface="KacstPen"/>
              </a:rPr>
              <a:t>В каком формате удобнее оплата:карта или подписка?</a:t>
            </a:r>
            <a:endParaRPr b="1" i="1">
              <a:latin typeface="KacstPen"/>
              <a:cs typeface="KacstPen"/>
            </a:endParaRPr>
          </a:p>
        </c:rich>
      </c:tx>
      <c:layout>
        <c:manualLayout>
          <c:x val="0.005220"/>
          <c:y val="-0.014980"/>
        </c:manualLayout>
      </c:layout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1400" b="0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plotArea>
      <c:layout>
        <c:manualLayout>
          <c:layoutTarget val="inner"/>
          <c:xMode val="edge"/>
          <c:yMode val="edge"/>
          <c:x val="0.184890"/>
          <c:y val="0.101860"/>
          <c:w val="0.637170"/>
          <c:h val="0.83346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 bwMode="auto">
            <a:prstGeom prst="rect">
              <a:avLst/>
            </a:prstGeom>
            <a:solidFill>
              <a:srgbClr val="CB996B"/>
            </a:solidFill>
          </c:spPr>
          <c:dPt>
            <c:idx val="0"/>
            <c:spPr bwMode="auto">
              <a:prstGeom prst="rect">
                <a:avLst/>
              </a:prstGeom>
              <a:solidFill>
                <a:srgbClr val="B13C3C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rgbClr val="CB996B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rgbClr val="D8B53D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rgbClr val="CB996B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rgbClr val="CB996B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rgbClr val="CB996B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/>
                  <a:p>
                    <a:pPr>
                      <a:defRPr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/>
                      <a:t>97,6</a:t>
                    </a:r>
                    <a:endParaRPr/>
                  </a:p>
                </c:rich>
              </c:tx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eparator xml:space="preserve"> </c:separator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Карта </c:v>
                </c:pt>
                <c:pt idx="1">
                  <c:v xml:space="preserve">Подписка 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0.9740000000000001</c:v>
                </c:pt>
                <c:pt idx="1">
                  <c:v>0.026000000000000002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eparator xml:space="preserve"> </c:separator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Карта </c:v>
                </c:pt>
                <c:pt idx="1">
                  <c:v xml:space="preserve">Подписка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eparator xml:space="preserve"> </c:separator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Карта </c:v>
                </c:pt>
                <c:pt idx="1">
                  <c:v xml:space="preserve">Подписка 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dLblPos val="ctr"/>
          <c:separator xml:space="preserve"> </c:separator>
          <c:showBubbleSize val="0"/>
          <c:showCatName val="0"/>
          <c:showLeaderLines val="1"/>
          <c:showLegendKey val="0"/>
          <c:showPercent val="0"/>
          <c:showSerName val="0"/>
          <c:showVal val="1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firstSliceAng val="0"/>
      </c:pieChart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5756397" y="933448"/>
      <a:ext cx="5472000" cy="4448169"/>
    </a:xfrm>
    <a:prstGeom prst="rect">
      <a:avLst/>
    </a:prstGeom>
    <a:solidFill>
      <a:schemeClr val="bg1">
        <a:alpha val="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p>
      <a:pPr>
        <a:defRPr sz="9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 sz="1400" b="0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b="1" i="1">
                <a:latin typeface="KacstPen"/>
                <a:ea typeface="KacstPen"/>
                <a:cs typeface="KacstPen"/>
              </a:rPr>
              <a:t>Какая приемлемая плата за печать одного листа а4?</a:t>
            </a:r>
            <a:endParaRPr b="1" i="1">
              <a:latin typeface="KacstPen"/>
              <a:cs typeface="KacstPen"/>
            </a:endParaRPr>
          </a:p>
        </c:rich>
      </c:tx>
      <c:layout>
        <c:manualLayout>
          <c:x val="-0.003480"/>
          <c:y val="0.000000"/>
        </c:manualLayout>
      </c:layout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1400" b="0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plotArea>
      <c:layout>
        <c:manualLayout>
          <c:layoutTarget val="inner"/>
          <c:xMode val="edge"/>
          <c:yMode val="edge"/>
          <c:x val="0.174960"/>
          <c:y val="0.150190"/>
          <c:w val="0.646590"/>
          <c:h val="0.79541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 bwMode="auto">
            <a:prstGeom prst="rect">
              <a:avLst/>
            </a:prstGeom>
            <a:solidFill>
              <a:srgbClr val="CB996B"/>
            </a:solidFill>
          </c:spPr>
          <c:dPt>
            <c:idx val="0"/>
            <c:spPr bwMode="auto">
              <a:prstGeom prst="rect">
                <a:avLst/>
              </a:prstGeom>
              <a:solidFill>
                <a:srgbClr val="B13C3C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rgbClr val="CB996B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rgbClr val="D8B53D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rgbClr val="CB996B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rgbClr val="CB996B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rgbClr val="CB996B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eparator xml:space="preserve"> </c:separator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5р</c:v>
                </c:pt>
                <c:pt idx="1">
                  <c:v>7р</c:v>
                </c:pt>
                <c:pt idx="2">
                  <c:v>10р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0.795</c:v>
                </c:pt>
                <c:pt idx="1">
                  <c:v>0.179</c:v>
                </c:pt>
                <c:pt idx="2">
                  <c:v>0.026000000000000002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eparator xml:space="preserve"> </c:separator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5р</c:v>
                </c:pt>
                <c:pt idx="1">
                  <c:v>7р</c:v>
                </c:pt>
                <c:pt idx="2">
                  <c:v>10р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eparator xml:space="preserve"> </c:separator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5р</c:v>
                </c:pt>
                <c:pt idx="1">
                  <c:v>7р</c:v>
                </c:pt>
                <c:pt idx="2">
                  <c:v>10р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dLblPos val="ctr"/>
          <c:separator xml:space="preserve"> </c:separator>
          <c:showBubbleSize val="0"/>
          <c:showCatName val="0"/>
          <c:showLeaderLines val="1"/>
          <c:showLegendKey val="0"/>
          <c:showPercent val="0"/>
          <c:showSerName val="0"/>
          <c:showVal val="1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firstSliceAng val="0"/>
      </c:pieChart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284397" y="933448"/>
      <a:ext cx="5472000" cy="4448169"/>
    </a:xfrm>
    <a:prstGeom prst="rect">
      <a:avLst/>
    </a:prstGeom>
    <a:solidFill>
      <a:schemeClr val="bg1">
        <a:alpha val="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p>
      <a:pPr>
        <a:defRPr sz="9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/>
            </a:pPr>
            <a:r>
              <a:rPr/>
              <a:t>Как часто Вы используете услуги печати?</a:t>
            </a:r>
            <a:endParaRPr/>
          </a:p>
          <a:p>
            <a:pPr>
              <a:defRPr/>
            </a:pPr>
            <a:endParaRPr/>
          </a:p>
        </c:rich>
      </c:tx>
      <c:layout>
        <c:manualLayout>
          <c:x val="-0.007560"/>
          <c:y val="-0.019270"/>
        </c:manualLayout>
      </c:layout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1400" b="0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plotArea>
      <c:layout>
        <c:manualLayout>
          <c:layoutTarget val="inner"/>
          <c:xMode val="edge"/>
          <c:yMode val="edge"/>
          <c:x val="0.203480"/>
          <c:y val="0.145190"/>
          <c:w val="0.578920"/>
          <c:h val="0.74918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rgbClr val="92D050">
                  <a:alpha val="60999"/>
                </a:srgbClr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rgbClr val="2E8058">
                  <a:alpha val="60999"/>
                </a:srgbClr>
              </a:solidFill>
              <a:ln w="19050">
                <a:solidFill>
                  <a:schemeClr val="lt1"/>
                </a:solidFill>
                <a:bevel/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rgbClr val="E322C6">
                  <a:alpha val="60999"/>
                </a:srgbClr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rgbClr val="154D1E">
                  <a:alpha val="60999"/>
                </a:srgbClr>
              </a:solidFill>
              <a:ln w="19050">
                <a:solidFill>
                  <a:schemeClr val="lt1"/>
                </a:solidFill>
                <a:bevel/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rgbClr val="0070C0">
                  <a:alpha val="60999"/>
                </a:srgbClr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rgbClr val="0070C0">
                  <a:alpha val="60999"/>
                </a:srgbClr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bestFit"/>
              <c:layout>
                <c:manualLayout>
                  <c:x val="-0.129060"/>
                  <c:y val="0.14132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bestFit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bestFit"/>
              <c:layout>
                <c:manualLayout>
                  <c:x val="0.152230"/>
                  <c:y val="-0.10064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bestFit"/>
              <c:layout>
                <c:manualLayout>
                  <c:x val="0.100930"/>
                  <c:y val="0.16274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bestFit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bestFit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bestFit"/>
            <c:separator xml:space="preserve"> </c:separator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Не пользуюсь</c:v>
                </c:pt>
                <c:pt idx="1">
                  <c:v xml:space="preserve">1-2 раза в месяц</c:v>
                </c:pt>
                <c:pt idx="2">
                  <c:v xml:space="preserve">3-5 раз в месяц</c:v>
                </c:pt>
                <c:pt idx="3">
                  <c:v xml:space="preserve">Более 5 раз в месяц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0.251</c:v>
                </c:pt>
                <c:pt idx="1">
                  <c:v>0.262</c:v>
                </c:pt>
                <c:pt idx="2">
                  <c:v>0.303</c:v>
                </c:pt>
                <c:pt idx="3">
                  <c:v>0.184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bestFit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bestFit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bestFit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bestFit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bestFit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bestFit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bestFit"/>
            <c:separator xml:space="preserve"> </c:separator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Не пользуюсь</c:v>
                </c:pt>
                <c:pt idx="1">
                  <c:v xml:space="preserve">1-2 раза в месяц</c:v>
                </c:pt>
                <c:pt idx="2">
                  <c:v xml:space="preserve">3-5 раз в месяц</c:v>
                </c:pt>
                <c:pt idx="3">
                  <c:v xml:space="preserve">Более 5 раз в месяц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bestFit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bestFit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bestFit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bestFit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bestFit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bestFit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bestFit"/>
            <c:separator xml:space="preserve"> </c:separator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Не пользуюсь</c:v>
                </c:pt>
                <c:pt idx="1">
                  <c:v xml:space="preserve">1-2 раза в месяц</c:v>
                </c:pt>
                <c:pt idx="2">
                  <c:v xml:space="preserve">3-5 раз в месяц</c:v>
                </c:pt>
                <c:pt idx="3">
                  <c:v xml:space="preserve">Более 5 раз в месяц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dLblPos val="bestFit"/>
          <c:separator xml:space="preserve"> </c:separator>
          <c:showBubbleSize val="0"/>
          <c:showCatName val="0"/>
          <c:showLeaderLines val="1"/>
          <c:showLegendKey val="0"/>
          <c:showPercent val="0"/>
          <c:showSerName val="0"/>
          <c:showVal val="1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firstSliceAng val="0"/>
      </c:pieChart>
      <c:spPr bwMode="auto">
        <a:prstGeom prst="rect">
          <a:avLst/>
        </a:prstGeom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112080"/>
          <c:y val="0.955240"/>
          <c:w val="0.821320"/>
          <c:h val="0.030830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339601" y="686256"/>
      <a:ext cx="5756395" cy="4448169"/>
    </a:xfrm>
    <a:prstGeom prst="rect">
      <a:avLst/>
    </a:prstGeom>
    <a:solidFill>
      <a:srgbClr val="10A4E3">
        <a:alpha val="0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p>
      <a:pPr>
        <a:defRPr sz="9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 sz="1400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b="1" i="1">
                <a:latin typeface="KacstPen"/>
                <a:ea typeface="KacstPen"/>
                <a:cs typeface="KacstPen"/>
              </a:rPr>
              <a:t>В каком объеме Вы печатаете/сканируете документы?</a:t>
            </a:r>
            <a:endParaRPr b="1" i="1">
              <a:latin typeface="KacstPen"/>
              <a:cs typeface="KacstPen"/>
            </a:endParaRPr>
          </a:p>
          <a:p>
            <a:pPr>
              <a:defRPr sz="1400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/>
          </a:p>
        </c:rich>
      </c:tx>
      <c:layout>
        <c:manualLayout>
          <c:x val="0.004010"/>
          <c:y val="0.000000"/>
        </c:manualLayout>
      </c:layout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1400" b="0" spc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plotArea>
      <c:layout>
        <c:manualLayout>
          <c:layoutTarget val="inner"/>
          <c:xMode val="edge"/>
          <c:yMode val="edge"/>
          <c:x val="0.201830"/>
          <c:y val="0.108370"/>
          <c:w val="0.578920"/>
          <c:h val="0.82284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spPr bwMode="auto">
            <a:prstGeom prst="rect">
              <a:avLst/>
            </a:prstGeom>
            <a:solidFill>
              <a:srgbClr val="C00000">
                <a:alpha val="60999"/>
              </a:srgbClr>
            </a:solidFill>
          </c:spPr>
          <c:dPt>
            <c:idx val="0"/>
            <c:spPr bwMode="auto">
              <a:prstGeom prst="rect">
                <a:avLst/>
              </a:prstGeom>
              <a:solidFill>
                <a:srgbClr val="BF0000">
                  <a:alpha val="60999"/>
                </a:srgbClr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rgbClr val="FFE5E5">
                  <a:alpha val="62999"/>
                </a:srgbClr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rgbClr val="EB964C">
                  <a:alpha val="60999"/>
                </a:srgbClr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rgbClr val="FFC400">
                  <a:alpha val="60999"/>
                </a:srgbClr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rgbClr val="C00000">
                  <a:alpha val="60999"/>
                </a:srgbClr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rgbClr val="C00000">
                  <a:alpha val="60999"/>
                </a:srgbClr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eparator xml:space="preserve"> </c:separator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2-3 страницы</c:v>
                </c:pt>
                <c:pt idx="1">
                  <c:v xml:space="preserve">10-15 страниц</c:v>
                </c:pt>
                <c:pt idx="2">
                  <c:v xml:space="preserve">30-35 страниц</c:v>
                </c:pt>
                <c:pt idx="3">
                  <c:v xml:space="preserve">Более 35 страниц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0.231</c:v>
                </c:pt>
                <c:pt idx="1">
                  <c:v>0.282</c:v>
                </c:pt>
                <c:pt idx="2">
                  <c:v>0.33299999999999996</c:v>
                </c:pt>
                <c:pt idx="3">
                  <c:v>0.154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eparator xml:space="preserve"> </c:separator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2-3 страницы</c:v>
                </c:pt>
                <c:pt idx="1">
                  <c:v xml:space="preserve">10-15 страниц</c:v>
                </c:pt>
                <c:pt idx="2">
                  <c:v xml:space="preserve">30-35 страниц</c:v>
                </c:pt>
                <c:pt idx="3">
                  <c:v xml:space="preserve">Более 35 страниц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eparator xml:space="preserve"> </c:separator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2-3 страницы</c:v>
                </c:pt>
                <c:pt idx="1">
                  <c:v xml:space="preserve">10-15 страниц</c:v>
                </c:pt>
                <c:pt idx="2">
                  <c:v xml:space="preserve">30-35 страниц</c:v>
                </c:pt>
                <c:pt idx="3">
                  <c:v xml:space="preserve">Более 35 страниц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dLblPos val="ctr"/>
          <c:separator xml:space="preserve"> </c:separator>
          <c:showBubbleSize val="0"/>
          <c:showCatName val="0"/>
          <c:showLeaderLines val="1"/>
          <c:showLegendKey val="0"/>
          <c:showPercent val="0"/>
          <c:showSerName val="0"/>
          <c:showVal val="1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firstSliceAng val="0"/>
      </c:pieChart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6280273" y="686256"/>
      <a:ext cx="5756396" cy="4448169"/>
    </a:xfrm>
    <a:prstGeom prst="rect">
      <a:avLst/>
    </a:prstGeom>
    <a:solidFill>
      <a:srgbClr val="BDEBFF">
        <a:alpha val="0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p>
      <a:pPr>
        <a:defRPr sz="9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  <a:round/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54953" y="1447798"/>
            <a:ext cx="8825656" cy="3329579"/>
          </a:xfrm>
        </p:spPr>
        <p:txBody>
          <a:bodyPr anchor="b"/>
          <a:lstStyle>
            <a:lvl1pPr>
              <a:defRPr sz="7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54953" y="4777380"/>
            <a:ext cx="8825656" cy="861418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7B695-B25C-43C5-A3F3-A723E3F5625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115B29-2C44-458F-A14D-C45D2999B5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анорамная фотография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54954" y="4800585"/>
            <a:ext cx="8825655" cy="566736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1154953" y="685800"/>
            <a:ext cx="8825656" cy="36406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54954" y="5367323"/>
            <a:ext cx="8825654" cy="49371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7B695-B25C-43C5-A3F3-A723E3F5625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115B29-2C44-458F-A14D-C45D2999B5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54952" y="1447798"/>
            <a:ext cx="8825657" cy="1981198"/>
          </a:xfrm>
        </p:spPr>
        <p:txBody>
          <a:bodyPr/>
          <a:lstStyle>
            <a:lvl1pPr>
              <a:defRPr sz="4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54952" y="3657600"/>
            <a:ext cx="8825657" cy="236219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7B695-B25C-43C5-A3F3-A723E3F5625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115B29-2C44-458F-A14D-C45D2999B5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574799" y="1447798"/>
            <a:ext cx="7999313" cy="2323372"/>
          </a:xfrm>
        </p:spPr>
        <p:txBody>
          <a:bodyPr/>
          <a:lstStyle>
            <a:lvl1pPr>
              <a:defRPr sz="4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auto">
          <a:xfrm>
            <a:off x="1930398" y="3771172"/>
            <a:ext cx="7279647" cy="342172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cap="sm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54952" y="4350655"/>
            <a:ext cx="8825657" cy="167639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7B695-B25C-43C5-A3F3-A723E3F5625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115B29-2C44-458F-A14D-C45D2999B53D}" type="slidenum">
              <a:rPr lang="ru-RU"/>
              <a:t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 bwMode="auto">
          <a:xfrm>
            <a:off x="898293" y="971253"/>
            <a:ext cx="801910" cy="196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/>
              <a:t>“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9330489" y="2613785"/>
            <a:ext cx="801910" cy="196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/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54952" y="3124199"/>
            <a:ext cx="8825658" cy="1653178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4952" y="4777380"/>
            <a:ext cx="88256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7B695-B25C-43C5-A3F3-A723E3F5625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115B29-2C44-458F-A14D-C45D2999B5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ри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4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2945" y="1981198"/>
            <a:ext cx="2946864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 bwMode="auto">
          <a:xfrm>
            <a:off x="652461" y="2666998"/>
            <a:ext cx="2927349" cy="35893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883657" y="1981198"/>
            <a:ext cx="2936241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 bwMode="auto">
          <a:xfrm>
            <a:off x="3873105" y="2666998"/>
            <a:ext cx="2946791" cy="35893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7124698" y="1981198"/>
            <a:ext cx="2932111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 bwMode="auto">
          <a:xfrm>
            <a:off x="7124698" y="2666998"/>
            <a:ext cx="2932111" cy="35893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3726140" y="2133598"/>
            <a:ext cx="0" cy="396239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 bwMode="auto">
          <a:xfrm>
            <a:off x="6962225" y="2133598"/>
            <a:ext cx="0" cy="39668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7B695-B25C-43C5-A3F3-A723E3F5625D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115B29-2C44-458F-A14D-C45D2999B5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толбец с тремя рисунк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4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2461" y="4250947"/>
            <a:ext cx="29400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9" name="Picture Placeholder 2"/>
          <p:cNvSpPr>
            <a:spLocks noChangeAspect="1" noGrp="1"/>
          </p:cNvSpPr>
          <p:nvPr>
            <p:ph type="pic" idx="15"/>
          </p:nvPr>
        </p:nvSpPr>
        <p:spPr bwMode="auto">
          <a:xfrm>
            <a:off x="652461" y="2209798"/>
            <a:ext cx="2940048" cy="152399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 bwMode="auto">
          <a:xfrm>
            <a:off x="652461" y="4827209"/>
            <a:ext cx="2940048" cy="65918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889373" y="4250947"/>
            <a:ext cx="2930523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0" name="Picture Placeholder 2"/>
          <p:cNvSpPr>
            <a:spLocks noChangeAspect="1" noGrp="1"/>
          </p:cNvSpPr>
          <p:nvPr>
            <p:ph type="pic" idx="21"/>
          </p:nvPr>
        </p:nvSpPr>
        <p:spPr bwMode="auto">
          <a:xfrm>
            <a:off x="3889372" y="2209798"/>
            <a:ext cx="2930523" cy="152399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 bwMode="auto">
          <a:xfrm>
            <a:off x="3888020" y="4827208"/>
            <a:ext cx="2934405" cy="65918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7124698" y="4250947"/>
            <a:ext cx="2932111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1" name="Picture Placeholder 2"/>
          <p:cNvSpPr>
            <a:spLocks noChangeAspect="1" noGrp="1"/>
          </p:cNvSpPr>
          <p:nvPr>
            <p:ph type="pic" idx="22"/>
          </p:nvPr>
        </p:nvSpPr>
        <p:spPr bwMode="auto">
          <a:xfrm>
            <a:off x="7124697" y="2209798"/>
            <a:ext cx="2932111" cy="152399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 bwMode="auto">
          <a:xfrm>
            <a:off x="7124573" y="4827206"/>
            <a:ext cx="2935995" cy="65918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 bwMode="auto">
          <a:xfrm>
            <a:off x="3726140" y="2133598"/>
            <a:ext cx="0" cy="396239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 bwMode="auto">
          <a:xfrm>
            <a:off x="6962225" y="2133598"/>
            <a:ext cx="0" cy="39668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7B695-B25C-43C5-A3F3-A723E3F5625D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115B29-2C44-458F-A14D-C45D2999B5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t" anchorCtr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7B695-B25C-43C5-A3F3-A723E3F5625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115B29-2C44-458F-A14D-C45D2999B5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304210" y="430211"/>
            <a:ext cx="1752598" cy="5826123"/>
          </a:xfrm>
        </p:spPr>
        <p:txBody>
          <a:bodyPr vert="eaVert" anchor="b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52461" y="887412"/>
            <a:ext cx="7423147" cy="5368923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7B695-B25C-43C5-A3F3-A723E3F5625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115B29-2C44-458F-A14D-C45D2999B5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7B695-B25C-43C5-A3F3-A723E3F5625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115B29-2C44-458F-A14D-C45D2999B5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54954" y="2861731"/>
            <a:ext cx="8825655" cy="191564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4953" y="4777380"/>
            <a:ext cx="8825656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7B695-B25C-43C5-A3F3-A723E3F5625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115B29-2C44-458F-A14D-C45D2999B5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03310" y="2060573"/>
            <a:ext cx="4396338" cy="41957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654493" y="2056090"/>
            <a:ext cx="4396339" cy="42002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7B695-B25C-43C5-A3F3-A723E3F5625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115B29-2C44-458F-A14D-C45D2999B5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1" y="1904998"/>
            <a:ext cx="439633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03310" y="2514598"/>
            <a:ext cx="4396338" cy="37417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654493" y="1904998"/>
            <a:ext cx="439633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654493" y="2514598"/>
            <a:ext cx="4396338" cy="37417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7B695-B25C-43C5-A3F3-A723E3F5625D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115B29-2C44-458F-A14D-C45D2999B5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7B695-B25C-43C5-A3F3-A723E3F5625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115B29-2C44-458F-A14D-C45D2999B5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7B695-B25C-43C5-A3F3-A723E3F5625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115B29-2C44-458F-A14D-C45D2999B5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54952" y="1447798"/>
            <a:ext cx="3401064" cy="1447798"/>
          </a:xfrm>
        </p:spPr>
        <p:txBody>
          <a:bodyPr anchor="b"/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84616" y="1447798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54952" y="3129278"/>
            <a:ext cx="3401060" cy="28955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7B695-B25C-43C5-A3F3-A723E3F5625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115B29-2C44-458F-A14D-C45D2999B5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53905" y="1854190"/>
            <a:ext cx="5092904" cy="157480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6949544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54952" y="3657600"/>
            <a:ext cx="5084977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7B695-B25C-43C5-A3F3-A723E3F5625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115B29-2C44-458F-A14D-C45D2999B5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9"/>
          <a:srcRect l="3613" t="0" r="0" b="0"/>
          <a:stretch/>
        </p:blipFill>
        <p:spPr bwMode="auto">
          <a:xfrm>
            <a:off x="0" y="2669683"/>
            <a:ext cx="4037010" cy="4188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/>
          <a:srcRect l="35640" t="0" r="0" b="0"/>
          <a:stretch/>
        </p:blipFill>
        <p:spPr bwMode="auto">
          <a:xfrm>
            <a:off x="0" y="2892344"/>
            <a:ext cx="1522410" cy="236545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8609010" y="1676397"/>
            <a:ext cx="2819398" cy="2819398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path path="circle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/>
          <a:srcRect l="0" t="28813" r="0" b="0"/>
          <a:stretch/>
        </p:blipFill>
        <p:spPr bwMode="auto">
          <a:xfrm>
            <a:off x="7999410" y="0"/>
            <a:ext cx="1603386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2"/>
          <a:srcRect l="0" t="0" r="0" b="23319"/>
          <a:stretch/>
        </p:blipFill>
        <p:spPr bwMode="auto">
          <a:xfrm>
            <a:off x="8605876" y="6095998"/>
            <a:ext cx="993731" cy="7619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10437810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0" y="452718"/>
            <a:ext cx="9404721" cy="1400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0" y="2052918"/>
            <a:ext cx="8946540" cy="4195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 rot="5400000">
            <a:off x="10155637" y="1790698"/>
            <a:ext cx="990597" cy="30479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647B695-B25C-43C5-A3F3-A723E3F5625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8951571" y="3225295"/>
            <a:ext cx="3859794" cy="304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37" y="295726"/>
            <a:ext cx="838197" cy="7676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115B29-2C44-458F-A14D-C45D2999B53D}" type="slidenum">
              <a:rPr lang="ru-RU"/>
              <a:t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lvl1pPr algn="l" defTabSz="457200">
        <a:spcBef>
          <a:spcPts val="0"/>
        </a:spcBef>
        <a:buNone/>
        <a:defRPr sz="4200" b="0" i="0">
          <a:solidFill>
            <a:schemeClr val="tx2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/>
        <a:buChar char=""/>
        <a:defRPr sz="2000" b="0" i="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/>
        <a:buChar char=""/>
        <a:defRPr sz="1800" b="0" i="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/>
        <a:buChar char=""/>
        <a:defRPr sz="1600" b="0" i="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/>
        <a:buChar char=""/>
        <a:defRPr sz="1400" b="0" i="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/>
        <a:buChar char=""/>
        <a:defRPr sz="1400" b="0" i="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/>
        <a:buChar char=""/>
        <a:defRPr sz="1400" b="0" i="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/>
        <a:buChar char=""/>
        <a:defRPr sz="1400" b="0" i="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/>
        <a:buChar char=""/>
        <a:defRPr sz="1400" b="0" i="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/>
        <a:buChar char=""/>
        <a:defRPr sz="1400" b="0" i="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3.xml" /><Relationship Id="rId4" Type="http://schemas.openxmlformats.org/officeDocument/2006/relationships/chart" Target="../charts/chart4.xml" /><Relationship Id="rId5" Type="http://schemas.openxmlformats.org/officeDocument/2006/relationships/image" Target="../media/image15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hyperlink" Target="https://vk.com/away.php?utf=1&amp;to=https%3A%2F%2Fwordstat-2.yandex.ru%2F%3Fregion%3Dall%26view%3Dgraph%26words%3D%25D0%259A%25D0%25BE%25D0%25BF%25D0%25B8%2520%25D1%2586%25D0%25B5%25D0%25BD%25D1%2582%25D1%2580" TargetMode="Externa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Relationship Id="rId8" Type="http://schemas.openxmlformats.org/officeDocument/2006/relationships/image" Target="../media/image1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chart" Target="../charts/chart1.xml" /><Relationship Id="rId4" Type="http://schemas.openxmlformats.org/officeDocument/2006/relationships/chart" Target="../charts/chart2.xml" /><Relationship Id="rId5" Type="http://schemas.openxmlformats.org/officeDocument/2006/relationships/image" Target="../media/image1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1100526" y="1869621"/>
            <a:ext cx="8825657" cy="3276852"/>
          </a:xfrm>
        </p:spPr>
        <p:txBody>
          <a:bodyPr/>
          <a:lstStyle/>
          <a:p>
            <a:pPr>
              <a:defRPr/>
            </a:pPr>
            <a:r>
              <a:rPr lang="ru-RU" b="1" i="0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Копи-центр</a:t>
            </a:r>
            <a:endParaRPr i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00526" y="4969580"/>
            <a:ext cx="8825657" cy="861419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  <a:t>Создание мини типографии в </a:t>
            </a:r>
            <a:r>
              <a:rPr lang="ru-RU" b="1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  <a:t>институте государства и права</a:t>
            </a:r>
            <a:endParaRPr b="1">
              <a:solidFill>
                <a:schemeClr val="bg2">
                  <a:lumMod val="75000"/>
                  <a:lumOff val="25000"/>
                </a:schemeClr>
              </a:solidFill>
              <a:latin typeface="KacstPen"/>
              <a:cs typeface="KacstPe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087432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b="1" i="0">
                <a:latin typeface="KacstPen"/>
                <a:ea typeface="KacstPen"/>
                <a:cs typeface="KacstPen"/>
              </a:rPr>
              <a:t>УНИКАЛЬНОСТЬ</a:t>
            </a:r>
            <a:endParaRPr b="1" i="0">
              <a:latin typeface="KacstPen"/>
              <a:cs typeface="KacstPen"/>
            </a:endParaRPr>
          </a:p>
        </p:txBody>
      </p:sp>
      <p:sp>
        <p:nvSpPr>
          <p:cNvPr id="697307011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207961" y="1853247"/>
            <a:ext cx="8946540" cy="439515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Наш копи-центр для студентов предлагает уникальную комбинацию технологических возможностей, которые делают процесс копирования и печати более удобным и эффективным. Мы предлагаем широкий спектр цифровых и печатных услуг, а также возможность сканирования и отправки документов по электронной почте. Наши принтеры и копировальные аппараты оборудованы последними технологиями, что позволяет нам обеспечить высокое качество печати и копирования в кратчайшие сроки. Мы хотим обеспечить быстрый и удобный доступ к услугам копирования и печати, что поможет студентам повысить свою производительность и удовлетворение. Наш центр также поможет сэкономить время студентов, так как им больше не нужно будет искать копи-центры в городе, их процесс получения копий станет более эффективным и удобным.</a:t>
            </a:r>
            <a:endParaRPr sz="2000" b="1" i="0">
              <a:solidFill>
                <a:schemeClr val="tx1"/>
              </a:solidFill>
              <a:latin typeface="KacstPen"/>
              <a:cs typeface="KacstPe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 i="0">
                <a:latin typeface="KacstPen"/>
                <a:ea typeface="KacstPen"/>
                <a:cs typeface="KacstPen"/>
              </a:rPr>
              <a:t>ГИПОТЕЗА</a:t>
            </a:r>
            <a:endParaRPr i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331786" y="1643342"/>
            <a:ext cx="5136537" cy="419548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65000" lnSpcReduction="7000"/>
          </a:bodyPr>
          <a:lstStyle/>
          <a:p>
            <a:pPr>
              <a:defRPr/>
            </a:pP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80% студентов сталкиваются с проблемой того, что им негде или же неудобно печатать тот или иной документ для осуществления своей учебной деятельности.</a:t>
            </a:r>
            <a:b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Многие студенты вынуждены искать копи-центры в городе, что тратит их время, тем самым уменьшая производительность и удовлетворенность студентов</a:t>
            </a:r>
            <a:b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b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Способом проверки послужит опрос среди обучающихся ИГИПа, мы проанализируем результаты опроса и сделаем выводы, верна наша гипотеза или нет.</a:t>
            </a:r>
            <a:br>
              <a:rPr lang="ru-RU" sz="2000" b="1" i="0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endParaRPr sz="2000" b="1" i="0">
              <a:solidFill>
                <a:schemeClr val="tx1"/>
              </a:solidFill>
              <a:latin typeface="KacstPen"/>
              <a:cs typeface="KacstPen"/>
            </a:endParaRPr>
          </a:p>
          <a:p>
            <a:pPr>
              <a:defRPr/>
            </a:pPr>
            <a:endParaRPr b="1" i="1">
              <a:latin typeface="KacstPen"/>
              <a:cs typeface="KacstPen"/>
            </a:endParaRPr>
          </a:p>
          <a:p>
            <a:pPr>
              <a:defRPr/>
            </a:pPr>
            <a:endParaRPr b="1" i="1">
              <a:latin typeface="KacstPen"/>
              <a:cs typeface="KacstPen"/>
            </a:endParaRPr>
          </a:p>
          <a:p>
            <a:pPr>
              <a:defRPr/>
            </a:pPr>
            <a:endParaRPr b="1" i="1">
              <a:latin typeface="KacstPen"/>
              <a:cs typeface="KacstPen"/>
            </a:endParaRPr>
          </a:p>
          <a:p>
            <a:pPr marL="0" indent="0">
              <a:buNone/>
              <a:defRPr/>
            </a:pPr>
            <a:r>
              <a:rPr lang="ru-RU" b="1" i="0">
                <a:latin typeface="KacstPen"/>
                <a:ea typeface="KacstPen"/>
                <a:cs typeface="KacstPen"/>
              </a:rPr>
              <a:t>Наш </a:t>
            </a:r>
            <a:r>
              <a:rPr lang="ru-RU" b="1" i="0">
                <a:latin typeface="KacstPen"/>
                <a:ea typeface="KacstPen"/>
                <a:cs typeface="KacstPen"/>
              </a:rPr>
              <a:t>продукт позволил бы студентом не тратить на это время, а сразу в институте сделать это</a:t>
            </a:r>
            <a:r>
              <a:rPr lang="ru-RU" b="1" i="0">
                <a:latin typeface="KacstPen"/>
                <a:ea typeface="KacstPen"/>
                <a:cs typeface="KacstPen"/>
              </a:rPr>
              <a:t>.</a:t>
            </a:r>
            <a:endParaRPr b="1" i="0">
              <a:latin typeface="KacstPen"/>
              <a:cs typeface="KacstPen"/>
            </a:endParaRPr>
          </a:p>
        </p:txBody>
      </p:sp>
      <p:sp>
        <p:nvSpPr>
          <p:cNvPr id="1713343534" name=""/>
          <p:cNvSpPr/>
          <p:nvPr/>
        </p:nvSpPr>
        <p:spPr bwMode="auto">
          <a:xfrm flipH="0" flipV="0">
            <a:off x="6801824" y="1262062"/>
            <a:ext cx="4781549" cy="4010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1281602" name=""/>
          <p:cNvSpPr/>
          <p:nvPr/>
        </p:nvSpPr>
        <p:spPr bwMode="auto">
          <a:xfrm flipH="0" flipV="0">
            <a:off x="7043661" y="1317619"/>
            <a:ext cx="4443986" cy="37189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400" b="1" i="0" u="none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  <a:t>Вопросы для опроса студентов ТюмГУ о проекте "Копи-центр":</a:t>
            </a:r>
            <a:br>
              <a:rPr sz="1400" b="1" i="0" u="none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</a:br>
            <a:r>
              <a:rPr sz="1000" b="1" i="0" u="none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  <a:t>1. </a:t>
            </a:r>
            <a:r>
              <a:rPr sz="1400" b="1" i="0" u="none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  <a:t>Как часто Вы используете услуги печати?</a:t>
            </a:r>
            <a:br>
              <a:rPr sz="1400" b="1" i="0" u="none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</a:br>
            <a:br>
              <a:rPr sz="1400" b="1" i="0" u="none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</a:br>
            <a:r>
              <a:rPr sz="1400" b="1" i="0" u="none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  <a:t>2. Какая приемлемая плата за печать одного листа А4?</a:t>
            </a:r>
            <a:br>
              <a:rPr sz="1400" b="1" i="0" u="none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</a:br>
            <a:br>
              <a:rPr sz="1400" b="1" i="0" u="none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</a:br>
            <a:r>
              <a:rPr sz="1400" b="1" i="0" u="none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  <a:t>3. В каком формате удобнее оплата: карта или подписка?</a:t>
            </a:r>
            <a:br>
              <a:rPr sz="1400" b="1" i="0" u="none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</a:br>
            <a:br>
              <a:rPr sz="1400" b="1" i="0" u="none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</a:br>
            <a:r>
              <a:rPr sz="1400" b="1" i="0" u="none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  <a:t>4. В каком объеме Вы печатаете/сканируете документы?</a:t>
            </a:r>
            <a:br>
              <a:rPr sz="1400" b="1" i="0" u="none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</a:br>
            <a:br>
              <a:rPr sz="1400" b="1" i="0" u="none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</a:br>
            <a:r>
              <a:rPr sz="1400" b="1" i="0" u="none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  <a:t>5. Как Вы считаете, более выгодно иметь собственный принтер, или переодически пользоваться услугами копи-центра?</a:t>
            </a:r>
            <a:br>
              <a:rPr sz="1400" b="1" i="0" u="none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</a:br>
            <a:r>
              <a:rPr sz="1400" b="1" i="0" u="none">
                <a:solidFill>
                  <a:schemeClr val="bg2">
                    <a:lumMod val="75000"/>
                    <a:lumOff val="25000"/>
                  </a:schemeClr>
                </a:solidFill>
                <a:latin typeface="KacstPen"/>
                <a:ea typeface="KacstPen"/>
                <a:cs typeface="KacstPen"/>
              </a:rPr>
              <a:t>И почему?</a:t>
            </a:r>
            <a:endParaRPr sz="2000" b="1" i="0">
              <a:solidFill>
                <a:schemeClr val="bg2">
                  <a:lumMod val="75000"/>
                  <a:lumOff val="25000"/>
                </a:schemeClr>
              </a:solidFill>
              <a:latin typeface="KacstPen"/>
              <a:cs typeface="KacstPe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6836203" name="Title 1"/>
          <p:cNvSpPr>
            <a:spLocks noGrp="1"/>
          </p:cNvSpPr>
          <p:nvPr>
            <p:ph type="title"/>
          </p:nvPr>
        </p:nvSpPr>
        <p:spPr bwMode="auto">
          <a:xfrm>
            <a:off x="1393637" y="452718"/>
            <a:ext cx="9404721" cy="1400528"/>
          </a:xfrm>
        </p:spPr>
        <p:txBody>
          <a:bodyPr/>
          <a:lstStyle/>
          <a:p>
            <a:pPr>
              <a:defRPr/>
            </a:pPr>
            <a:r>
              <a:rPr b="1" i="1">
                <a:latin typeface="KacstPen"/>
                <a:cs typeface="KacstPen"/>
              </a:rPr>
              <a:t> </a:t>
            </a:r>
            <a:endParaRPr b="1" i="1">
              <a:latin typeface="KacstPen"/>
              <a:cs typeface="KacstPen"/>
            </a:endParaRPr>
          </a:p>
        </p:txBody>
      </p:sp>
      <p:sp>
        <p:nvSpPr>
          <p:cNvPr id="2115517654" name="Content Placeholder 2"/>
          <p:cNvSpPr>
            <a:spLocks noGrp="1"/>
          </p:cNvSpPr>
          <p:nvPr>
            <p:ph idx="1"/>
          </p:nvPr>
        </p:nvSpPr>
        <p:spPr bwMode="auto">
          <a:xfrm>
            <a:off x="0" y="2052918"/>
            <a:ext cx="8946540" cy="4195479"/>
          </a:xfrm>
        </p:spPr>
        <p:txBody>
          <a:bodyPr/>
          <a:lstStyle/>
          <a:p>
            <a:pPr>
              <a:defRPr/>
            </a:pPr>
            <a:endParaRPr/>
          </a:p>
        </p:txBody>
      </p:sp>
      <p:graphicFrame>
        <p:nvGraphicFramePr>
          <p:cNvPr id="1333020766" name=""/>
          <p:cNvGraphicFramePr>
            <a:graphicFrameLocks xmlns:a="http://schemas.openxmlformats.org/drawingml/2006/main"/>
          </p:cNvGraphicFramePr>
          <p:nvPr/>
        </p:nvGraphicFramePr>
        <p:xfrm>
          <a:off x="339601" y="686256"/>
          <a:ext cx="5756395" cy="4448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64567103" name=""/>
          <p:cNvGraphicFramePr>
            <a:graphicFrameLocks xmlns:a="http://schemas.openxmlformats.org/drawingml/2006/main"/>
          </p:cNvGraphicFramePr>
          <p:nvPr/>
        </p:nvGraphicFramePr>
        <p:xfrm>
          <a:off x="6280273" y="686256"/>
          <a:ext cx="5756396" cy="4448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45404724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10172700" y="5274172"/>
            <a:ext cx="1533524" cy="1533524"/>
          </a:xfrm>
          <a:prstGeom prst="rect">
            <a:avLst/>
          </a:prstGeom>
        </p:spPr>
      </p:pic>
      <p:sp>
        <p:nvSpPr>
          <p:cNvPr id="6962812" name=""/>
          <p:cNvSpPr txBox="1"/>
          <p:nvPr/>
        </p:nvSpPr>
        <p:spPr bwMode="auto">
          <a:xfrm flipH="0" flipV="0">
            <a:off x="6992647" y="5857875"/>
            <a:ext cx="380570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Прохождение опроса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5193755" name="Title 1"/>
          <p:cNvSpPr>
            <a:spLocks noGrp="1"/>
          </p:cNvSpPr>
          <p:nvPr>
            <p:ph type="title"/>
          </p:nvPr>
        </p:nvSpPr>
        <p:spPr bwMode="auto">
          <a:xfrm>
            <a:off x="1846259" y="52668"/>
            <a:ext cx="9404721" cy="1400526"/>
          </a:xfrm>
        </p:spPr>
        <p:txBody>
          <a:bodyPr/>
          <a:lstStyle/>
          <a:p>
            <a:pPr>
              <a:defRPr/>
            </a:pPr>
            <a:r>
              <a:rPr b="1" i="0">
                <a:latin typeface="KacstPen"/>
                <a:ea typeface="KacstPen"/>
                <a:cs typeface="KacstPen"/>
              </a:rPr>
              <a:t>Оценка рынка</a:t>
            </a:r>
            <a:endParaRPr b="1" i="0">
              <a:latin typeface="KacstPen"/>
              <a:cs typeface="KacstPen"/>
            </a:endParaRPr>
          </a:p>
        </p:txBody>
      </p:sp>
      <p:sp>
        <p:nvSpPr>
          <p:cNvPr id="1012853082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296859" y="914856"/>
            <a:ext cx="8946540" cy="527639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None/>
              <a:defRPr/>
            </a:pPr>
            <a:r>
              <a:rPr sz="1800" b="1" i="1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</a:t>
            </a:r>
            <a:r>
              <a:rPr sz="16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Популярность услуг копицентров крайне нестабильна. </a:t>
            </a:r>
            <a:endParaRPr sz="1600" b="0" i="0" u="none">
              <a:solidFill>
                <a:schemeClr val="tx1"/>
              </a:solidFill>
              <a:latin typeface="KacstPen"/>
              <a:cs typeface="KacstPen"/>
            </a:endParaRPr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None/>
              <a:defRPr/>
            </a:pPr>
            <a:r>
              <a:rPr sz="16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«Взлет и падение» популярности зависит от таких факторов, как:</a:t>
            </a:r>
            <a:r>
              <a:rPr sz="16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 </a:t>
            </a:r>
            <a:endParaRPr sz="1600" b="0" i="0" u="none">
              <a:solidFill>
                <a:schemeClr val="tx1"/>
              </a:solidFill>
              <a:latin typeface="KacstPen"/>
              <a:ea typeface="KacstPen"/>
              <a:cs typeface="KacstPen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/>
              <a:buChar char="•"/>
              <a:defRPr/>
            </a:pPr>
            <a:r>
              <a:rPr sz="16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наступление сессии/экзаменов;</a:t>
            </a:r>
            <a:endParaRPr sz="1600" b="0" i="0" u="none">
              <a:solidFill>
                <a:schemeClr val="tx1"/>
              </a:solidFill>
              <a:latin typeface="KacstPen"/>
              <a:cs typeface="KacstPen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/>
              <a:buChar char="•"/>
              <a:defRPr/>
            </a:pPr>
            <a:r>
              <a:rPr sz="16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день недели;</a:t>
            </a:r>
            <a:endParaRPr sz="1600" b="0" i="0" u="none">
              <a:solidFill>
                <a:schemeClr val="tx1"/>
              </a:solidFill>
              <a:latin typeface="KacstPen"/>
              <a:cs typeface="KacstPen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/>
              <a:buChar char="•"/>
              <a:defRPr/>
            </a:pPr>
            <a:r>
              <a:rPr sz="16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и прочее. </a:t>
            </a:r>
            <a:endParaRPr sz="1600" b="0" i="0" u="none">
              <a:solidFill>
                <a:schemeClr val="tx1"/>
              </a:solidFill>
              <a:latin typeface="KacstPen"/>
              <a:cs typeface="KacstPen"/>
            </a:endParaRPr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/>
              <a:buNone/>
              <a:defRPr/>
            </a:pPr>
            <a:r>
              <a:rPr sz="16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Количество запросов по теме «Копицентр» увеличивается на 1,5 % в учебное время, и падает на 2 % во время каникул. </a:t>
            </a:r>
            <a:r>
              <a:rPr sz="16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Данные взяты с сервиса «Яндекс Вордстат»</a:t>
            </a:r>
            <a:r>
              <a:rPr sz="16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. </a:t>
            </a:r>
            <a:r>
              <a:rPr sz="1400" b="1" u="sng">
                <a:solidFill>
                  <a:schemeClr val="accent4"/>
                </a:solidFill>
                <a:latin typeface="KacstPen"/>
                <a:ea typeface="KacstPen"/>
                <a:cs typeface="KacstPen"/>
                <a:hlinkClick r:id="rId3" tooltip="https://vk.com/away.php?utf=1&amp;to=https%3A%2F%2Fwordstat-2.yandex.ru%2F%3Fregion%3Dall%26view%3Dgraph%26words%3D%25D0%259A%25D0%25BE%25D0%25BF%25D0%25B8%2520%25D1%2586%25D0%25B5%25D0%25BD%25D1%2582%25D1%2580"/>
              </a:rPr>
              <a:t>(https://wordstat-2.yandex.ru/?region=all&amp;view=graph&amp;words=Копи центр</a:t>
            </a:r>
            <a:r>
              <a:rPr lang="en-US" sz="1400" b="1" i="0" u="none" strike="noStrike" cap="none" spc="0">
                <a:solidFill>
                  <a:schemeClr val="accent3"/>
                </a:solidFill>
                <a:latin typeface="KacstPen"/>
                <a:ea typeface="KacstPen"/>
                <a:cs typeface="KacstPen"/>
              </a:rPr>
              <a:t>)</a:t>
            </a:r>
            <a:endParaRPr sz="1400" b="1" i="0" u="none">
              <a:solidFill>
                <a:schemeClr val="accent4"/>
              </a:solidFill>
              <a:latin typeface="KacstPen"/>
              <a:cs typeface="KacstPen"/>
            </a:endParaRPr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None/>
              <a:defRPr/>
            </a:pPr>
            <a:r>
              <a:rPr sz="16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Популярность копицентров обусловлена увеличением интереса людей к высшему образованию, офисной работе, недостаток времени, отсутствие необходимого оборудования для печати. </a:t>
            </a:r>
            <a:endParaRPr sz="1600" b="0" i="0" u="none">
              <a:solidFill>
                <a:schemeClr val="tx1"/>
              </a:solidFill>
              <a:latin typeface="KacstPen"/>
              <a:cs typeface="KacstPen"/>
            </a:endParaRPr>
          </a:p>
          <a:p>
            <a:pPr marL="0" indent="0" algn="l"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None/>
              <a:defRPr/>
            </a:pPr>
            <a:r>
              <a:rPr sz="16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Нашими основными к</a:t>
            </a:r>
            <a:r>
              <a:rPr sz="16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онкурентами выступают местные типографии в лице: «Printstudent», «Photodot», «Бланки». </a:t>
            </a:r>
            <a:endParaRPr sz="1600" b="0" i="0" u="none">
              <a:solidFill>
                <a:schemeClr val="tx1"/>
              </a:solidFill>
              <a:latin typeface="KacstPen"/>
              <a:cs typeface="KacstPen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/>
              <a:buChar char="•"/>
              <a:defRPr/>
            </a:pPr>
            <a:r>
              <a:rPr sz="16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</a:t>
            </a:r>
            <a:r>
              <a:rPr sz="16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Мы планируем занять около 45% рынка услуг частной печати за счет:</a:t>
            </a:r>
            <a:r>
              <a:rPr sz="16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 </a:t>
            </a:r>
            <a:endParaRPr sz="1600" b="0" i="0" u="none">
              <a:solidFill>
                <a:schemeClr val="tx1"/>
              </a:solidFill>
              <a:latin typeface="KacstPen"/>
              <a:ea typeface="KacstPen"/>
              <a:cs typeface="KacstPen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/>
              <a:buChar char="•"/>
              <a:defRPr/>
            </a:pPr>
            <a:r>
              <a:rPr sz="16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шаговой доступности;</a:t>
            </a:r>
            <a:endParaRPr sz="1600" b="0" i="0" u="none">
              <a:solidFill>
                <a:schemeClr val="tx1"/>
              </a:solidFill>
              <a:latin typeface="KacstPen"/>
              <a:cs typeface="KacstPen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/>
              <a:buChar char="•"/>
              <a:defRPr/>
            </a:pPr>
            <a:r>
              <a:rPr sz="16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малой цены печати;</a:t>
            </a:r>
            <a:endParaRPr sz="1600" b="0" i="0" u="none">
              <a:solidFill>
                <a:schemeClr val="tx1"/>
              </a:solidFill>
              <a:latin typeface="KacstPen"/>
              <a:ea typeface="KacstPen"/>
              <a:cs typeface="KacstPen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/>
              <a:buChar char="•"/>
              <a:defRPr/>
            </a:pPr>
            <a:r>
              <a:rPr sz="16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современного оборудования</a:t>
            </a:r>
            <a:r>
              <a:rPr sz="1600" b="0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.</a:t>
            </a:r>
            <a:endParaRPr sz="1600" b="0" i="0" u="none">
              <a:solidFill>
                <a:schemeClr val="tx1"/>
              </a:solidFill>
              <a:latin typeface="KacstPen"/>
              <a:cs typeface="KacstPe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8439103" name="Title 1"/>
          <p:cNvSpPr>
            <a:spLocks noGrp="1"/>
          </p:cNvSpPr>
          <p:nvPr>
            <p:ph type="title"/>
          </p:nvPr>
        </p:nvSpPr>
        <p:spPr bwMode="auto">
          <a:xfrm>
            <a:off x="1393639" y="157442"/>
            <a:ext cx="9404721" cy="1400526"/>
          </a:xfrm>
        </p:spPr>
        <p:txBody>
          <a:bodyPr/>
          <a:lstStyle/>
          <a:p>
            <a:pPr>
              <a:defRPr/>
            </a:pPr>
            <a:r>
              <a:rPr sz="42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Объем </a:t>
            </a:r>
            <a:r>
              <a:rPr sz="42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рынка</a:t>
            </a:r>
            <a:endParaRPr sz="4200" b="1" i="1">
              <a:solidFill>
                <a:schemeClr val="tx1"/>
              </a:solidFill>
            </a:endParaRPr>
          </a:p>
        </p:txBody>
      </p:sp>
      <p:sp>
        <p:nvSpPr>
          <p:cNvPr id="1790530180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646108" y="1557970"/>
            <a:ext cx="9279914" cy="474757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br>
              <a:rPr sz="1800" b="0" i="1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br>
              <a:rPr sz="18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5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Динамика рынка:</a:t>
            </a:r>
            <a:br>
              <a:rPr sz="15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5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• </a:t>
            </a:r>
            <a:r>
              <a:rPr sz="15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Рост в 1,5 % в учебное время, падение на 2 % – во внеучебное.</a:t>
            </a:r>
            <a:br>
              <a:rPr sz="15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endParaRPr sz="1500" b="0" i="0" u="none">
              <a:solidFill>
                <a:schemeClr val="tx1"/>
              </a:solidFill>
              <a:latin typeface="KacstPen"/>
              <a:ea typeface="KacstPen"/>
              <a:cs typeface="KacstPen"/>
            </a:endParaRPr>
          </a:p>
          <a:p>
            <a:pPr>
              <a:defRPr/>
            </a:pPr>
            <a:r>
              <a:rPr sz="15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Основные «игроки» на рынке:</a:t>
            </a:r>
            <a:br>
              <a:rPr sz="15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5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• </a:t>
            </a:r>
            <a:r>
              <a:rPr sz="15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«Printstudent»</a:t>
            </a:r>
            <a:br>
              <a:rPr sz="15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5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• «Photodot»</a:t>
            </a:r>
            <a:br>
              <a:rPr sz="15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5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• «Бланки»</a:t>
            </a:r>
            <a:br>
              <a:rPr sz="15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endParaRPr sz="1500" b="0" i="0" u="none">
              <a:solidFill>
                <a:schemeClr val="tx1"/>
              </a:solidFill>
              <a:latin typeface="KacstPen"/>
              <a:ea typeface="KacstPen"/>
              <a:cs typeface="KacstPen"/>
            </a:endParaRPr>
          </a:p>
          <a:p>
            <a:pPr>
              <a:defRPr/>
            </a:pPr>
            <a:r>
              <a:rPr sz="15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Планируемая доля рынка:</a:t>
            </a:r>
            <a:br>
              <a:rPr sz="15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5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• </a:t>
            </a:r>
            <a:r>
              <a:rPr sz="15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45 % от общей доли рынка услуг частной печати в районе 	университета</a:t>
            </a:r>
            <a:r>
              <a:rPr sz="15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 </a:t>
            </a:r>
            <a:endParaRPr sz="1500" b="0" i="0" u="none">
              <a:solidFill>
                <a:schemeClr val="tx1"/>
              </a:solidFill>
              <a:latin typeface="KacstPen"/>
              <a:cs typeface="KacstPen"/>
            </a:endParaRPr>
          </a:p>
          <a:p>
            <a:pPr>
              <a:defRPr/>
            </a:pPr>
            <a:br>
              <a:rPr sz="1500" b="0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endParaRPr sz="1800" b="1" i="1">
              <a:solidFill>
                <a:schemeClr val="tx1"/>
              </a:solidFill>
              <a:latin typeface="KacstPen"/>
              <a:cs typeface="KacstPe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2142821" name="Title 1"/>
          <p:cNvSpPr>
            <a:spLocks noGrp="1"/>
          </p:cNvSpPr>
          <p:nvPr>
            <p:ph type="title"/>
          </p:nvPr>
        </p:nvSpPr>
        <p:spPr bwMode="auto">
          <a:xfrm>
            <a:off x="646110" y="233642"/>
            <a:ext cx="9404721" cy="1400527"/>
          </a:xfrm>
          <a:effectLst/>
        </p:spPr>
        <p:txBody>
          <a:bodyPr/>
          <a:lstStyle/>
          <a:p>
            <a:pPr algn="ctr">
              <a:defRPr/>
            </a:pPr>
            <a:r>
              <a:rPr lang="en-US" sz="4200" b="1" i="0" u="none" strike="noStrike" cap="none" spc="0">
                <a:solidFill>
                  <a:schemeClr val="tx2"/>
                </a:solidFill>
                <a:latin typeface="KacstPen"/>
                <a:ea typeface="KacstPen"/>
                <a:cs typeface="KacstPen"/>
              </a:rPr>
              <a:t>БИЗНЕС-МОДЕЛЬ</a:t>
            </a:r>
            <a:endParaRPr sz="4200" b="1" i="0">
              <a:latin typeface="KacstPen"/>
              <a:cs typeface="KacstPen"/>
            </a:endParaRPr>
          </a:p>
          <a:p>
            <a:pPr algn="ctr">
              <a:defRPr/>
            </a:pPr>
            <a:endParaRPr i="0"/>
          </a:p>
        </p:txBody>
      </p:sp>
      <p:sp>
        <p:nvSpPr>
          <p:cNvPr id="1350966031" name="TextBox 8"/>
          <p:cNvSpPr txBox="1"/>
          <p:nvPr/>
        </p:nvSpPr>
        <p:spPr bwMode="auto">
          <a:xfrm>
            <a:off x="296543" y="933905"/>
            <a:ext cx="6694196" cy="2560679"/>
          </a:xfrm>
          <a:prstGeom prst="rect">
            <a:avLst/>
          </a:prstGeom>
          <a:solidFill>
            <a:schemeClr val="tx1">
              <a:lumMod val="85000"/>
            </a:schemeClr>
          </a:solidFill>
          <a:ln w="12700">
            <a:solidFill>
              <a:schemeClr val="tx2">
                <a:lumMod val="10196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92D050"/>
                </a:solidFill>
                <a:latin typeface="Arial"/>
                <a:ea typeface="Arial"/>
                <a:cs typeface="Arial"/>
              </a:rPr>
              <a:t>Модель монетизации</a:t>
            </a:r>
            <a:endParaRPr i="0"/>
          </a:p>
          <a:p>
            <a:pPr>
              <a:defRPr/>
            </a:pPr>
            <a:r>
              <a:rPr lang="en-US" sz="1800" b="1" i="0" u="none" strike="noStrike" cap="none" spc="0">
                <a:solidFill>
                  <a:schemeClr val="bg1"/>
                </a:solidFill>
                <a:latin typeface="KacstPen"/>
                <a:ea typeface="KacstPen"/>
                <a:cs typeface="KacstPen"/>
              </a:rPr>
              <a:t>Модель монетизации: </a:t>
            </a:r>
            <a:r>
              <a:rPr lang="en-US" sz="1800" b="0" i="0" u="none" strike="noStrike" cap="none" spc="0">
                <a:solidFill>
                  <a:schemeClr val="bg1"/>
                </a:solidFill>
                <a:latin typeface="KacstPen"/>
                <a:ea typeface="KacstPen"/>
                <a:cs typeface="KacstPen"/>
              </a:rPr>
              <a:t>для нашего проекта по печати и сканированию документов. Мы собираемся брать плату с ее непосредственных клиентов.</a:t>
            </a:r>
            <a:endParaRPr sz="1800" b="0" i="0" u="none">
              <a:solidFill>
                <a:schemeClr val="bg1"/>
              </a:solidFill>
              <a:latin typeface="KacstPen"/>
              <a:ea typeface="KacstPen"/>
              <a:cs typeface="KacstPe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i="0" u="none" strike="noStrike" cap="none" spc="0">
                <a:solidFill>
                  <a:schemeClr val="bg1"/>
                </a:solidFill>
                <a:latin typeface="KacstPen"/>
                <a:ea typeface="KacstPen"/>
                <a:cs typeface="KacstPen"/>
              </a:rPr>
              <a:t>Наши клиенты будут платить напрямую нам за оказанную услугу. В размере от 5 до 10 рублей.</a:t>
            </a:r>
            <a:endParaRPr sz="1800" b="0" i="0" u="none" strike="noStrike" cap="none" spc="0">
              <a:ln>
                <a:noFill/>
              </a:ln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i="0" u="none" strike="noStrike" cap="none" spc="0">
                <a:solidFill>
                  <a:schemeClr val="bg1"/>
                </a:solidFill>
                <a:latin typeface="KacstPen"/>
                <a:ea typeface="KacstPen"/>
                <a:cs typeface="KacstPen"/>
              </a:rPr>
              <a:t>Каналы сбыта: </a:t>
            </a:r>
            <a:r>
              <a:rPr lang="en-US" sz="1800" b="0" i="0" u="none" strike="noStrike" cap="none" spc="0">
                <a:solidFill>
                  <a:schemeClr val="bg1"/>
                </a:solidFill>
                <a:latin typeface="KacstPen"/>
                <a:ea typeface="KacstPen"/>
                <a:cs typeface="KacstPen"/>
              </a:rPr>
              <a:t>банковская карта</a:t>
            </a:r>
            <a:endParaRPr sz="1800" b="0" i="0" u="none" strike="noStrike" cap="none" spc="0">
              <a:ln>
                <a:noFill/>
              </a:ln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62126225" name="TextBox 1"/>
          <p:cNvSpPr txBox="1"/>
          <p:nvPr/>
        </p:nvSpPr>
        <p:spPr bwMode="auto">
          <a:xfrm flipH="0" flipV="0">
            <a:off x="296543" y="4432618"/>
            <a:ext cx="6554703" cy="201203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92D050"/>
                </a:solidFill>
                <a:latin typeface="Arial"/>
                <a:ea typeface="Arial"/>
                <a:cs typeface="Arial"/>
              </a:rPr>
              <a:t>Маркетинг и продвижение</a:t>
            </a:r>
            <a:endParaRPr i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i="0" u="none" strike="noStrike" cap="none" spc="0">
                <a:solidFill>
                  <a:schemeClr val="bg1"/>
                </a:solidFill>
                <a:latin typeface="KacstPen"/>
                <a:ea typeface="KacstPen"/>
                <a:cs typeface="KacstPen"/>
              </a:rPr>
              <a:t>Ценностное приложение:</a:t>
            </a:r>
            <a:r>
              <a:rPr lang="en-US" sz="1800" b="0" i="0" u="none" strike="noStrike" cap="none" spc="0">
                <a:solidFill>
                  <a:schemeClr val="bg1"/>
                </a:solidFill>
                <a:latin typeface="KacstPen"/>
                <a:ea typeface="KacstPen"/>
                <a:cs typeface="KacstPen"/>
              </a:rPr>
              <a:t> мы гарантируем качественную печать, или копию. В максимально быстрые сроки.</a:t>
            </a:r>
            <a:br>
              <a:rPr lang="en-US" sz="1800" b="0" i="0" u="none" strike="noStrike" cap="none" spc="0">
                <a:solidFill>
                  <a:schemeClr val="bg1"/>
                </a:solidFill>
                <a:latin typeface="KacstPen"/>
                <a:ea typeface="KacstPen"/>
                <a:cs typeface="KacstPen"/>
              </a:rPr>
            </a:br>
            <a:r>
              <a:rPr lang="en-US" sz="1800" b="0" i="0" u="none" strike="noStrike" cap="none" spc="0">
                <a:solidFill>
                  <a:schemeClr val="bg1"/>
                </a:solidFill>
                <a:latin typeface="KacstPen"/>
                <a:ea typeface="KacstPen"/>
                <a:cs typeface="KacstPen"/>
              </a:rPr>
              <a:t>Каналы взаимодействия: , лично через банковскую карт, таргетинговую реклама, с помощью других пользователей. С помощью групп в социальных сетях</a:t>
            </a:r>
            <a:endParaRPr sz="1800" b="0" i="0" u="none" strike="noStrike" cap="none" spc="0">
              <a:ln>
                <a:noFill/>
              </a:ln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91615532" name="TextBox 4"/>
          <p:cNvSpPr txBox="1"/>
          <p:nvPr/>
        </p:nvSpPr>
        <p:spPr bwMode="auto">
          <a:xfrm flipH="0" flipV="0">
            <a:off x="7531732" y="3201915"/>
            <a:ext cx="4388254" cy="173771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>
                <a:alpha val="99999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92D050"/>
                </a:solidFill>
                <a:latin typeface="Arial"/>
                <a:ea typeface="Arial"/>
                <a:cs typeface="Arial"/>
              </a:rPr>
              <a:t>Наши артнёры:</a:t>
            </a:r>
            <a:endParaRPr i="0">
              <a:solidFill>
                <a:srgbClr val="92D050"/>
              </a:solidFill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i="0" u="none" strike="noStrike" cap="none" spc="0">
                <a:solidFill>
                  <a:schemeClr val="bg1"/>
                </a:solidFill>
                <a:latin typeface="KacstPen"/>
                <a:ea typeface="KacstPen"/>
                <a:cs typeface="KacstPen"/>
              </a:rPr>
              <a:t>Партнеры</a:t>
            </a:r>
            <a:r>
              <a:rPr lang="en-US" sz="1800" b="1" i="0" u="none" strike="noStrike" cap="none" spc="0">
                <a:solidFill>
                  <a:schemeClr val="bg1"/>
                </a:solidFill>
                <a:latin typeface="KacstPen"/>
                <a:ea typeface="KacstPen"/>
                <a:cs typeface="KacstPen"/>
              </a:rPr>
              <a:t>: </a:t>
            </a:r>
            <a:r>
              <a:rPr sz="1800" b="0" i="0" u="none">
                <a:solidFill>
                  <a:srgbClr val="000000"/>
                </a:solidFill>
                <a:latin typeface="KacstPen"/>
                <a:ea typeface="KacstPen"/>
                <a:cs typeface="KacstPen"/>
              </a:rPr>
              <a:t>Магазин цифровых товаров FW STORE</a:t>
            </a:r>
            <a:br>
              <a:rPr sz="1800" b="0" i="0" u="none">
                <a:solidFill>
                  <a:srgbClr val="000000"/>
                </a:solidFill>
                <a:latin typeface="KacstPen"/>
                <a:ea typeface="KacstPen"/>
                <a:cs typeface="KacstPen"/>
              </a:rPr>
            </a:br>
            <a:r>
              <a:rPr sz="1800" b="0" i="0" u="none">
                <a:solidFill>
                  <a:srgbClr val="000000"/>
                </a:solidFill>
                <a:latin typeface="KacstPen"/>
                <a:ea typeface="KacstPen"/>
                <a:cs typeface="KacstPen"/>
              </a:rPr>
              <a:t>Магазин Робототехники GEEKSHOP</a:t>
            </a:r>
            <a:endParaRPr sz="1800" b="0" i="0" u="none" strike="noStrike" cap="none" spc="0">
              <a:ln>
                <a:noFill/>
              </a:ln>
              <a:solidFill>
                <a:schemeClr val="bg1"/>
              </a:solidFill>
              <a:latin typeface="KacstPen"/>
              <a:cs typeface="KacstPe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7848011" name="Title 1"/>
          <p:cNvSpPr>
            <a:spLocks noGrp="1"/>
          </p:cNvSpPr>
          <p:nvPr>
            <p:ph type="title"/>
          </p:nvPr>
        </p:nvSpPr>
        <p:spPr bwMode="auto">
          <a:xfrm>
            <a:off x="1331909" y="224118"/>
            <a:ext cx="9404721" cy="1400527"/>
          </a:xfrm>
        </p:spPr>
        <p:txBody>
          <a:bodyPr/>
          <a:lstStyle/>
          <a:p>
            <a:pPr>
              <a:defRPr/>
            </a:pPr>
            <a:r>
              <a:rPr b="1" i="0">
                <a:latin typeface="KacstPen"/>
                <a:ea typeface="KacstPen"/>
                <a:cs typeface="KacstPen"/>
              </a:rPr>
              <a:t>РЕСУРСЫ ДИАГРАММА ГАНТА</a:t>
            </a:r>
            <a:endParaRPr b="1" i="0">
              <a:latin typeface="KacstPen"/>
              <a:cs typeface="KacstPen"/>
            </a:endParaRPr>
          </a:p>
        </p:txBody>
      </p:sp>
      <p:graphicFrame>
        <p:nvGraphicFramePr>
          <p:cNvPr id="1451850859" name=""/>
          <p:cNvGraphicFramePr>
            <a:graphicFrameLocks xmlns:a="http://schemas.openxmlformats.org/drawingml/2006/main"/>
          </p:cNvGraphicFramePr>
          <p:nvPr>
            <p:ph idx="1"/>
          </p:nvPr>
        </p:nvGraphicFramePr>
        <p:xfrm>
          <a:off x="124008" y="848181"/>
          <a:ext cx="11656032" cy="573051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983845"/>
                <a:gridCol w="1983845"/>
                <a:gridCol w="1983845"/>
                <a:gridCol w="1724103"/>
                <a:gridCol w="1983845"/>
                <a:gridCol w="1983845"/>
              </a:tblGrid>
              <a:tr h="642700"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Задача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Дата начала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Дата завершения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Ответственный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Ноябрь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Декабрь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</a:tr>
              <a:tr h="1075013"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Разработка концепции проекта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9.11.2023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14.11.2023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Екатерина К.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b="0">
                        <a:solidFill>
                          <a:schemeClr val="bg2"/>
                        </a:solidFill>
                        <a:highlight>
                          <a:srgbClr val="00FF00"/>
                        </a:highlight>
                        <a:latin typeface="KacstPen"/>
                        <a:cs typeface="KacstPen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b="0">
                        <a:solidFill>
                          <a:schemeClr val="bg2"/>
                        </a:solidFill>
                        <a:highlight>
                          <a:srgbClr val="006400"/>
                        </a:highlight>
                        <a:latin typeface="KacstPen"/>
                        <a:cs typeface="KacstPen"/>
                      </a:endParaRPr>
                    </a:p>
                  </a:txBody>
                  <a:tcPr/>
                </a:tc>
              </a:tr>
              <a:tr h="728222"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Согласование проекта с ИГИП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15.112023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25.11.2023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Вера К.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b="0">
                        <a:solidFill>
                          <a:schemeClr val="bg2"/>
                        </a:solidFill>
                        <a:highlight>
                          <a:srgbClr val="00FF00"/>
                        </a:highlight>
                        <a:latin typeface="KacstPen"/>
                        <a:cs typeface="KacstPen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</a:tr>
              <a:tr h="1168756"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Приобретение необходимого оборудовавния 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27.11.2023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30.11.2023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Тимофей Б, Денис П.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b="0">
                        <a:solidFill>
                          <a:schemeClr val="bg2"/>
                        </a:solidFill>
                        <a:highlight>
                          <a:srgbClr val="00FF00"/>
                        </a:highlight>
                        <a:latin typeface="KacstPen"/>
                        <a:cs typeface="KacstPen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</a:tr>
              <a:tr h="422450"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Установка оборудования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01.12.2023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05.12.2023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Артём П, Влас К.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22450"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Формирование итогового отчета о реализации проекта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6.12.2023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20.12.2023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b="0">
                          <a:solidFill>
                            <a:schemeClr val="bg2"/>
                          </a:solidFill>
                          <a:latin typeface="KacstPen"/>
                          <a:ea typeface="KacstPen"/>
                          <a:cs typeface="KacstPen"/>
                        </a:rPr>
                        <a:t>Вера К.</a:t>
                      </a: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sz="1800" b="0">
                        <a:solidFill>
                          <a:schemeClr val="bg2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771866742" name=""/>
          <p:cNvSpPr/>
          <p:nvPr/>
        </p:nvSpPr>
        <p:spPr bwMode="auto">
          <a:xfrm flipH="0" flipV="0">
            <a:off x="8216970" y="6578692"/>
            <a:ext cx="3563069" cy="25943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100" b="1" i="1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общий срок </a:t>
            </a:r>
            <a:r>
              <a:rPr sz="1100" b="1" i="1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реализации </a:t>
            </a:r>
            <a:r>
              <a:rPr sz="1100" b="1" i="1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проекта: 1 </a:t>
            </a:r>
            <a:r>
              <a:rPr sz="1100" b="1" i="1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месяц</a:t>
            </a:r>
            <a:endParaRPr b="1" i="1">
              <a:solidFill>
                <a:schemeClr val="tx1"/>
              </a:solidFill>
              <a:latin typeface="KacstPen"/>
              <a:cs typeface="KacstPe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19825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b="1" i="0">
                <a:latin typeface="KacstPen"/>
                <a:ea typeface="KacstPen"/>
                <a:cs typeface="KacstPen"/>
              </a:rPr>
              <a:t>Р</a:t>
            </a:r>
            <a:r>
              <a:rPr b="1" i="0">
                <a:latin typeface="KacstPen"/>
                <a:ea typeface="KacstPen"/>
                <a:cs typeface="KacstPen"/>
              </a:rPr>
              <a:t>ЕСУРС</a:t>
            </a:r>
            <a:r>
              <a:rPr b="1" i="0">
                <a:latin typeface="KacstPen"/>
                <a:ea typeface="KacstPen"/>
                <a:cs typeface="KacstPen"/>
              </a:rPr>
              <a:t>: ФИНАНСОВЫЙ ПЛАН</a:t>
            </a:r>
            <a:endParaRPr b="1" i="0">
              <a:latin typeface="KacstPen"/>
              <a:cs typeface="KacstPen"/>
            </a:endParaRPr>
          </a:p>
        </p:txBody>
      </p:sp>
      <p:graphicFrame>
        <p:nvGraphicFramePr>
          <p:cNvPr id="1912239285" name="Таблица 4"/>
          <p:cNvGraphicFramePr>
            <a:graphicFrameLocks xmlns:a="http://schemas.openxmlformats.org/drawingml/2006/main"/>
          </p:cNvGraphicFramePr>
          <p:nvPr/>
        </p:nvGraphicFramePr>
        <p:xfrm>
          <a:off x="387987" y="1317623"/>
          <a:ext cx="11605020" cy="434657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3137801"/>
                <a:gridCol w="940096"/>
                <a:gridCol w="940096"/>
                <a:gridCol w="940096"/>
                <a:gridCol w="940096"/>
                <a:gridCol w="940096"/>
                <a:gridCol w="940096"/>
                <a:gridCol w="940096"/>
                <a:gridCol w="940096"/>
                <a:gridCol w="940096"/>
              </a:tblGrid>
              <a:tr h="589164">
                <a:tc>
                  <a:txBody>
                    <a:bodyPr/>
                    <a:p>
                      <a:pPr algn="ctr">
                        <a:defRPr/>
                      </a:pPr>
                      <a:endParaRPr sz="12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 i="1" u="none">
                          <a:solidFill>
                            <a:schemeClr val="tx1"/>
                          </a:solidFill>
                          <a:latin typeface="KacstPen"/>
                          <a:ea typeface="KacstPen"/>
                          <a:cs typeface="KacstPen"/>
                        </a:rPr>
                        <a:t>Сентябрь</a:t>
                      </a:r>
                      <a:endParaRPr sz="11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 i="1" u="none">
                          <a:solidFill>
                            <a:schemeClr val="tx1"/>
                          </a:solidFill>
                          <a:latin typeface="KacstPen"/>
                          <a:ea typeface="KacstPen"/>
                          <a:cs typeface="KacstPen"/>
                        </a:rPr>
                        <a:t>Октябрь</a:t>
                      </a:r>
                      <a:endParaRPr sz="11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 i="1" u="none">
                          <a:solidFill>
                            <a:schemeClr val="tx1"/>
                          </a:solidFill>
                          <a:latin typeface="KacstPen"/>
                          <a:ea typeface="KacstPen"/>
                          <a:cs typeface="KacstPen"/>
                        </a:rPr>
                        <a:t>Ноябрь</a:t>
                      </a:r>
                      <a:endParaRPr sz="11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 i="1" u="none">
                          <a:solidFill>
                            <a:schemeClr val="tx1"/>
                          </a:solidFill>
                          <a:latin typeface="KacstPen"/>
                          <a:ea typeface="KacstPen"/>
                          <a:cs typeface="KacstPen"/>
                        </a:rPr>
                        <a:t>Декабрь. </a:t>
                      </a:r>
                      <a:endParaRPr sz="11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100" b="1" i="1" u="none" strike="noStrike" cap="none" spc="0">
                          <a:solidFill>
                            <a:schemeClr val="tx1"/>
                          </a:solidFill>
                          <a:latin typeface="KacstPen"/>
                          <a:ea typeface="KacstPen"/>
                          <a:cs typeface="KacstPen"/>
                        </a:rPr>
                        <a:t>Январь</a:t>
                      </a:r>
                      <a:endParaRPr sz="11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100" b="1" i="1" u="none" strike="noStrike" cap="none" spc="0">
                          <a:solidFill>
                            <a:schemeClr val="tx1"/>
                          </a:solidFill>
                          <a:latin typeface="KacstPen"/>
                          <a:ea typeface="KacstPen"/>
                          <a:cs typeface="KacstPen"/>
                        </a:rPr>
                        <a:t>Февраль</a:t>
                      </a:r>
                      <a:endParaRPr sz="11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100" b="1" i="1" u="none" strike="noStrike" cap="none" spc="0">
                          <a:solidFill>
                            <a:schemeClr val="tx1"/>
                          </a:solidFill>
                          <a:latin typeface="KacstPen"/>
                          <a:ea typeface="KacstPen"/>
                          <a:cs typeface="KacstPen"/>
                        </a:rPr>
                        <a:t>Март</a:t>
                      </a:r>
                      <a:endParaRPr sz="11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  <a:p>
                      <a:pPr>
                        <a:defRPr/>
                      </a:pPr>
                      <a:endParaRPr sz="11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100" b="1" i="1" u="none" strike="noStrike" cap="none" spc="0">
                          <a:solidFill>
                            <a:schemeClr val="tx1"/>
                          </a:solidFill>
                          <a:latin typeface="KacstPen"/>
                          <a:ea typeface="KacstPen"/>
                          <a:cs typeface="KacstPen"/>
                        </a:rPr>
                        <a:t>Апрель</a:t>
                      </a:r>
                      <a:endParaRPr sz="11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100" b="1" i="1" u="none" strike="noStrike" cap="none" spc="0">
                          <a:solidFill>
                            <a:schemeClr val="tx1"/>
                          </a:solidFill>
                          <a:latin typeface="KacstPen"/>
                          <a:ea typeface="KacstPen"/>
                          <a:cs typeface="KacstPen"/>
                        </a:rPr>
                        <a:t> Май</a:t>
                      </a:r>
                      <a:endParaRPr sz="11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  <a:p>
                      <a:pPr algn="ctr">
                        <a:defRPr/>
                      </a:pPr>
                      <a:endParaRPr sz="11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428922">
                <a:tc gridSpan="10">
                  <a:txBody>
                    <a:bodyPr/>
                    <a:p>
                      <a:pPr marL="0" algn="l" defTabSz="914400">
                        <a:defRPr/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KacstPen"/>
                          <a:ea typeface="KacstPen"/>
                          <a:cs typeface="KacstPen"/>
                        </a:rPr>
                        <a:t>Доходы:</a:t>
                      </a:r>
                      <a:endParaRPr b="1" i="1"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70228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latin typeface="KacstPen"/>
                          <a:ea typeface="KacstPen"/>
                          <a:cs typeface="KacstPen"/>
                        </a:rPr>
                        <a:t>Выручка от продажи продукции </a:t>
                      </a:r>
                      <a:r>
                        <a:rPr lang="ru-RU" sz="1100" b="1" i="1">
                          <a:solidFill>
                            <a:schemeClr val="tx1"/>
                          </a:solidFill>
                          <a:latin typeface="KacstPen"/>
                          <a:ea typeface="KacstPen"/>
                          <a:cs typeface="KacstPen"/>
                        </a:rPr>
                        <a:t>(цена продукта * количество продаж)</a:t>
                      </a:r>
                      <a:endParaRPr sz="14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75000</a:t>
                      </a:r>
                      <a:endParaRPr sz="1400" b="1" i="1"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75000</a:t>
                      </a:r>
                      <a:endParaRPr sz="1400" b="1" i="1"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75000</a:t>
                      </a:r>
                      <a:endParaRPr sz="1400" b="1" i="1"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75000</a:t>
                      </a:r>
                      <a:endParaRPr sz="1400" b="1" i="1"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75000</a:t>
                      </a:r>
                      <a:endParaRPr sz="1400" b="1" i="1"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75000</a:t>
                      </a:r>
                      <a:endParaRPr sz="1400" b="1" i="1"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75000</a:t>
                      </a:r>
                      <a:endParaRPr sz="1400" b="1" i="1"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75000</a:t>
                      </a:r>
                      <a:endParaRPr sz="1400" b="1" i="1"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75000</a:t>
                      </a:r>
                      <a:endParaRPr sz="1400" b="1" i="1"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</a:tr>
              <a:tr h="475239">
                <a:tc gridSpan="10">
                  <a:txBody>
                    <a:bodyPr/>
                    <a:p>
                      <a:pPr>
                        <a:defRPr/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KacstPen"/>
                          <a:ea typeface="KacstPen"/>
                          <a:cs typeface="KacstPen"/>
                        </a:rPr>
                        <a:t>Расходы:</a:t>
                      </a:r>
                      <a:endParaRPr b="1" i="1"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190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28922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latin typeface="KacstPen"/>
                          <a:ea typeface="KacstPen"/>
                          <a:cs typeface="KacstPen"/>
                        </a:rPr>
                        <a:t>Заработная плата специалистов</a:t>
                      </a:r>
                      <a:endParaRPr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1">
                          <a:solidFill>
                            <a:schemeClr val="bg1"/>
                          </a:solidFill>
                          <a:latin typeface="KacstPen"/>
                          <a:ea typeface="KacstPen"/>
                          <a:cs typeface="KacstPen"/>
                        </a:rPr>
                        <a:t>10000</a:t>
                      </a:r>
                      <a:endParaRPr sz="1200" b="1" i="1">
                        <a:solidFill>
                          <a:schemeClr val="bg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1" u="none" strike="noStrike" cap="none" spc="0">
                          <a:solidFill>
                            <a:schemeClr val="bg1"/>
                          </a:solidFill>
                          <a:latin typeface="KacstPen"/>
                          <a:ea typeface="KacstPen"/>
                          <a:cs typeface="KacstPen"/>
                        </a:rPr>
                        <a:t>10000</a:t>
                      </a:r>
                      <a:endParaRPr sz="1200" b="1" i="1">
                        <a:solidFill>
                          <a:schemeClr val="bg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1" u="none" strike="noStrike" cap="none" spc="0">
                          <a:solidFill>
                            <a:schemeClr val="bg1"/>
                          </a:solidFill>
                          <a:latin typeface="KacstPen"/>
                          <a:ea typeface="KacstPen"/>
                          <a:cs typeface="KacstPen"/>
                        </a:rPr>
                        <a:t>10000</a:t>
                      </a:r>
                      <a:endParaRPr sz="1200" b="1" i="1">
                        <a:solidFill>
                          <a:schemeClr val="bg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1" u="none" strike="noStrike" cap="none" spc="0">
                          <a:solidFill>
                            <a:schemeClr val="bg1"/>
                          </a:solidFill>
                          <a:latin typeface="KacstPen"/>
                          <a:ea typeface="KacstPen"/>
                          <a:cs typeface="KacstPen"/>
                        </a:rPr>
                        <a:t>10000</a:t>
                      </a:r>
                      <a:endParaRPr sz="1200" b="1" i="1">
                        <a:solidFill>
                          <a:schemeClr val="bg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1" u="none" strike="noStrike" cap="none" spc="0">
                          <a:solidFill>
                            <a:schemeClr val="bg1"/>
                          </a:solidFill>
                          <a:latin typeface="KacstPen"/>
                          <a:ea typeface="KacstPen"/>
                          <a:cs typeface="KacstPen"/>
                        </a:rPr>
                        <a:t>10000</a:t>
                      </a:r>
                      <a:endParaRPr sz="1200" b="1" i="1">
                        <a:solidFill>
                          <a:schemeClr val="bg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1" u="none" strike="noStrike" cap="none" spc="0">
                          <a:solidFill>
                            <a:schemeClr val="bg1"/>
                          </a:solidFill>
                          <a:latin typeface="KacstPen"/>
                          <a:ea typeface="KacstPen"/>
                          <a:cs typeface="KacstPen"/>
                        </a:rPr>
                        <a:t>10000</a:t>
                      </a:r>
                      <a:endParaRPr sz="1200" b="1" i="1">
                        <a:solidFill>
                          <a:schemeClr val="bg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1" u="none" strike="noStrike" cap="none" spc="0">
                          <a:solidFill>
                            <a:schemeClr val="bg1"/>
                          </a:solidFill>
                          <a:latin typeface="KacstPen"/>
                          <a:ea typeface="KacstPen"/>
                          <a:cs typeface="KacstPen"/>
                        </a:rPr>
                        <a:t>10000</a:t>
                      </a:r>
                      <a:endParaRPr sz="1200" b="1" i="1">
                        <a:solidFill>
                          <a:schemeClr val="bg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1" u="none" strike="noStrike" cap="none" spc="0">
                          <a:solidFill>
                            <a:schemeClr val="bg1"/>
                          </a:solidFill>
                          <a:latin typeface="KacstPen"/>
                          <a:ea typeface="KacstPen"/>
                          <a:cs typeface="KacstPen"/>
                        </a:rPr>
                        <a:t>10000</a:t>
                      </a:r>
                      <a:endParaRPr sz="1200" b="1" i="1">
                        <a:solidFill>
                          <a:schemeClr val="bg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1" u="none" strike="noStrike" cap="none" spc="0">
                          <a:solidFill>
                            <a:schemeClr val="bg1"/>
                          </a:solidFill>
                          <a:latin typeface="KacstPen"/>
                          <a:ea typeface="KacstPen"/>
                          <a:cs typeface="KacstPen"/>
                        </a:rPr>
                        <a:t>10000</a:t>
                      </a:r>
                      <a:endParaRPr sz="1200" b="1" i="1">
                        <a:solidFill>
                          <a:schemeClr val="bg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</a:tr>
              <a:tr h="428922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latin typeface="KacstPen"/>
                          <a:ea typeface="KacstPen"/>
                          <a:cs typeface="KacstPen"/>
                        </a:rPr>
                        <a:t>Материалы и комплектующие</a:t>
                      </a:r>
                      <a:endParaRPr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gridSpan="9">
                  <a:txBody>
                    <a:bodyPr/>
                    <a:p>
                      <a:pPr algn="ctr">
                        <a:defRPr/>
                      </a:pPr>
                      <a:r>
                        <a:rPr sz="1200" b="1" i="1" u="none">
                          <a:solidFill>
                            <a:schemeClr val="bg1"/>
                          </a:solidFill>
                          <a:latin typeface="KacstPen"/>
                          <a:ea typeface="KacstPen"/>
                          <a:cs typeface="KacstPen"/>
                        </a:rPr>
                        <a:t>20 пачек бумаги (10000 листов а4), 2 картриджа</a:t>
                      </a:r>
                      <a:endParaRPr sz="1200" b="1" i="1">
                        <a:solidFill>
                          <a:schemeClr val="bg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28922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latin typeface="KacstPen"/>
                          <a:ea typeface="KacstPen"/>
                          <a:cs typeface="KacstPen"/>
                        </a:rPr>
                        <a:t>Оборудование</a:t>
                      </a:r>
                      <a:endParaRPr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gridSpan="9"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1">
                          <a:solidFill>
                            <a:schemeClr val="bg1"/>
                          </a:solidFill>
                          <a:latin typeface="KacstPen"/>
                          <a:ea typeface="KacstPen"/>
                          <a:cs typeface="KacstPen"/>
                        </a:rPr>
                        <a:t>Л</a:t>
                      </a:r>
                      <a:r>
                        <a:rPr sz="1200" b="1" i="1" u="none">
                          <a:solidFill>
                            <a:schemeClr val="bg1"/>
                          </a:solidFill>
                          <a:latin typeface="KacstPen"/>
                          <a:ea typeface="KacstPen"/>
                          <a:cs typeface="KacstPen"/>
                        </a:rPr>
                        <a:t>азерный принтер HP LaserJet Tank 2502dw 2R3E3A, рабочий стол, канцелярские принадлежности</a:t>
                      </a:r>
                      <a:endParaRPr sz="1200" b="1" i="1">
                        <a:solidFill>
                          <a:schemeClr val="bg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28922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latin typeface="KacstPen"/>
                          <a:ea typeface="KacstPen"/>
                          <a:cs typeface="KacstPen"/>
                        </a:rPr>
                        <a:t>Программное обеспечение</a:t>
                      </a:r>
                      <a:endParaRPr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gridSpan="9">
                  <a:txBody>
                    <a:bodyPr/>
                    <a:p>
                      <a:pPr algn="ctr">
                        <a:defRPr/>
                      </a:pPr>
                      <a:r>
                        <a:rPr sz="12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Microsoft 365, Microsoft windows 11 Home, HP smart</a:t>
                      </a:r>
                      <a:endParaRPr sz="12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28922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latin typeface="KacstPen"/>
                          <a:ea typeface="KacstPen"/>
                          <a:cs typeface="KacstPen"/>
                        </a:rPr>
                        <a:t>ИТОГО (доходы – расходы)</a:t>
                      </a:r>
                      <a:endParaRPr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75000 - 100338</a:t>
                      </a:r>
                      <a:endParaRPr sz="1200" b="1" i="1"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75000 - 19338</a:t>
                      </a:r>
                      <a:endParaRPr sz="12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75000 - 19338</a:t>
                      </a:r>
                      <a:endParaRPr sz="12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75000 - 19338</a:t>
                      </a:r>
                      <a:endParaRPr sz="12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75000 - 19338</a:t>
                      </a:r>
                      <a:endParaRPr sz="12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75000 - 19338</a:t>
                      </a:r>
                      <a:endParaRPr sz="12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75000 - 19338</a:t>
                      </a:r>
                      <a:endParaRPr sz="12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75000 - 19338</a:t>
                      </a:r>
                      <a:endParaRPr sz="12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1" u="none">
                          <a:solidFill>
                            <a:srgbClr val="000000"/>
                          </a:solidFill>
                          <a:latin typeface="KacstPen"/>
                          <a:ea typeface="KacstPen"/>
                          <a:cs typeface="KacstPen"/>
                        </a:rPr>
                        <a:t>75000 - 19338</a:t>
                      </a:r>
                      <a:endParaRPr sz="1200" b="1" i="1">
                        <a:solidFill>
                          <a:schemeClr val="tx1"/>
                        </a:solidFill>
                        <a:latin typeface="KacstPen"/>
                        <a:cs typeface="KacstPen"/>
                      </a:endParaRPr>
                    </a:p>
                  </a:txBody>
                  <a:tcPr>
                    <a:lnL w="6349" algn="ctr">
                      <a:solidFill>
                        <a:schemeClr val="tx1"/>
                      </a:solidFill>
                    </a:lnL>
                    <a:lnR w="6349" algn="ctr">
                      <a:solidFill>
                        <a:schemeClr val="tx1"/>
                      </a:solidFill>
                    </a:lnR>
                    <a:lnT w="6349" algn="ctr">
                      <a:solidFill>
                        <a:schemeClr val="tx1"/>
                      </a:solidFill>
                    </a:lnT>
                    <a:lnB w="6349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6861204" name=""/>
          <p:cNvSpPr/>
          <p:nvPr/>
        </p:nvSpPr>
        <p:spPr bwMode="auto">
          <a:xfrm flipH="0" flipV="0">
            <a:off x="387987" y="5895974"/>
            <a:ext cx="9555901" cy="64044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800" b="1" i="1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Общая стоимость реализации проекта: 100338</a:t>
            </a:r>
            <a:br>
              <a:rPr sz="1800" b="1" i="1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800" b="1" i="1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Период окупаемости: 2 месяца</a:t>
            </a:r>
            <a:endParaRPr sz="1800" b="1" i="1">
              <a:solidFill>
                <a:schemeClr val="tx1"/>
              </a:solidFill>
              <a:latin typeface="KacstPen"/>
              <a:cs typeface="KacstPe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264119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b="1" i="0">
                <a:latin typeface="KacstPen"/>
                <a:ea typeface="KacstPen"/>
                <a:cs typeface="KacstPen"/>
              </a:rPr>
              <a:t>РЕЗУЛЬТАТЫ</a:t>
            </a:r>
            <a:endParaRPr i="0"/>
          </a:p>
        </p:txBody>
      </p:sp>
      <p:sp>
        <p:nvSpPr>
          <p:cNvPr id="659051789" name=""/>
          <p:cNvSpPr/>
          <p:nvPr/>
        </p:nvSpPr>
        <p:spPr bwMode="auto">
          <a:xfrm flipH="0" flipV="0">
            <a:off x="467699" y="1545923"/>
            <a:ext cx="5162549" cy="481012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19050" cap="rnd" cmpd="sng" algn="ctr">
            <a:solidFill>
              <a:schemeClr val="bg1">
                <a:lumMod val="50196"/>
                <a:lumOff val="49804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517286" name=""/>
          <p:cNvSpPr/>
          <p:nvPr/>
        </p:nvSpPr>
        <p:spPr bwMode="auto">
          <a:xfrm flipH="0" flipV="0">
            <a:off x="6706573" y="1545923"/>
            <a:ext cx="5162549" cy="4810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19050" cap="rnd" cmpd="sng" algn="ctr">
            <a:solidFill>
              <a:schemeClr val="bg1">
                <a:lumMod val="50196"/>
                <a:lumOff val="49804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609459790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67699" y="1719895"/>
            <a:ext cx="5038724" cy="419547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None/>
              <a:defRPr/>
            </a:pP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К</a:t>
            </a: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ол</a:t>
            </a: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ичественные результаты:</a:t>
            </a:r>
            <a:b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1. Количество студентов, посетивших копицентр за месяц составила 742 человек.</a:t>
            </a:r>
            <a:b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</a:t>
            </a: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2. Процент студентов, успешно завершивших свои задания после посещения копицентра составил 95%.</a:t>
            </a:r>
            <a:b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3. Уровень удовлетворенности студентов услугами копицентра составил 98%.</a:t>
            </a:r>
            <a:b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</a:t>
            </a: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4. Количество студентов, которые регулярно посещают копицентр для получения помощи составил 67% от числа обучающихся в ИГИПе.</a:t>
            </a:r>
            <a:b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</a:t>
            </a: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5</a:t>
            </a: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. Количество ресурсов, используемых студентами в копицентре: 20 пачек бумаги (10000 листов а4), 2 картриджа</a:t>
            </a:r>
            <a:b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Лазерный принтер HP LaserJet Tank 2502dw 2R3E3A, рабочий стол, канцелярские принадлежности.</a:t>
            </a:r>
            <a:endParaRPr sz="1800" b="1" i="0">
              <a:solidFill>
                <a:schemeClr val="tx1"/>
              </a:solidFill>
              <a:latin typeface="KacstPen"/>
              <a:cs typeface="KacstPen"/>
            </a:endParaRPr>
          </a:p>
        </p:txBody>
      </p:sp>
      <p:sp>
        <p:nvSpPr>
          <p:cNvPr id="1942416614" name=""/>
          <p:cNvSpPr/>
          <p:nvPr/>
        </p:nvSpPr>
        <p:spPr bwMode="auto">
          <a:xfrm flipH="0" flipV="0">
            <a:off x="6722742" y="1719894"/>
            <a:ext cx="5146738" cy="39627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Качественные результаты:</a:t>
            </a:r>
            <a:b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1. С появлением в ИГИПе копи-центра, интерес и посещаемость института возросла, что демонстрирует эффективность работы копицентра и его популярность среди студентов.</a:t>
            </a:r>
            <a:b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2. Удобство и доступность услуг копицентра для студентов.</a:t>
            </a:r>
            <a:b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3. Качество обслуживания и удовлетворенность студентов.</a:t>
            </a:r>
            <a:b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4. Постоянная потребность студентов в услугах копицентра.</a:t>
            </a:r>
            <a:b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5. Доступность и достаточность ресурсов для студентов.</a:t>
            </a:r>
            <a:endParaRPr sz="1800" b="1" i="0">
              <a:solidFill>
                <a:schemeClr val="tx1"/>
              </a:solidFill>
              <a:latin typeface="KacstPen"/>
              <a:cs typeface="KacstPe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647345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b="1" i="0">
                <a:latin typeface="KacstPen"/>
                <a:ea typeface="KacstPen"/>
                <a:cs typeface="KacstPen"/>
              </a:rPr>
              <a:t>ВЫВОДЫ</a:t>
            </a:r>
            <a:endParaRPr b="1" i="0">
              <a:latin typeface="KacstPen"/>
              <a:cs typeface="KacstPen"/>
            </a:endParaRPr>
          </a:p>
        </p:txBody>
      </p:sp>
      <p:sp>
        <p:nvSpPr>
          <p:cNvPr id="702843777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646108" y="1853245"/>
            <a:ext cx="10270514" cy="419547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None/>
              <a:defRPr/>
            </a:pP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Проект целесообразен для реализации по следующим причинам:</a:t>
            </a:r>
            <a:b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-имеет большое значение для студентов, поскольку повышает их 	уровень 	удовлетворенности</a:t>
            </a:r>
            <a:b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</a:t>
            </a: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-повышает качество обучения</a:t>
            </a:r>
            <a:b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	</a:t>
            </a: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-доступность спектра услуг</a:t>
            </a:r>
            <a:b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Таким образом, реализация проекта "копи-центр" является целесообразной и необходимой для обеспечения качественного образования студентов. </a:t>
            </a:r>
            <a:endParaRPr sz="1800" b="1" i="0" u="none">
              <a:solidFill>
                <a:schemeClr val="tx1"/>
              </a:solidFill>
              <a:latin typeface="KacstPen"/>
              <a:ea typeface="KacstPen"/>
              <a:cs typeface="KacstPen"/>
            </a:endParaRPr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None/>
              <a:defRPr/>
            </a:pP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Важно продолжать развитие и улучшение услуг, предоставляемых копи-центром, чтобы удовлетворить потребности студентов и помочь им в развитии навыков и знаний.</a:t>
            </a:r>
            <a:b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b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18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В среднесрочной перспективе (3-5 лет) мы планируем увеличить и расширить функционал нашего копи-центра для того, чтобы обеспечить студентам максимальную поддержку и возможности для успешного обучения и развития.</a:t>
            </a:r>
            <a:endParaRPr sz="1800" b="1" i="0">
              <a:solidFill>
                <a:schemeClr val="tx1"/>
              </a:solidFill>
              <a:latin typeface="KacstPen"/>
              <a:cs typeface="KacstPe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8043" y="16827"/>
            <a:ext cx="9404723" cy="812201"/>
          </a:xfrm>
        </p:spPr>
        <p:txBody>
          <a:bodyPr/>
          <a:lstStyle/>
          <a:p>
            <a:pPr>
              <a:defRPr/>
            </a:pPr>
            <a:r>
              <a:rPr lang="ru-RU" b="1" i="0">
                <a:latin typeface="KacstPen"/>
                <a:ea typeface="KacstPen"/>
                <a:cs typeface="KacstPen"/>
              </a:rPr>
              <a:t>ПРОФИЛЬ КОМАНДЫ</a:t>
            </a:r>
            <a:endParaRPr i="0"/>
          </a:p>
        </p:txBody>
      </p:sp>
      <p:pic>
        <p:nvPicPr>
          <p:cNvPr id="1032" name="Picture 8" descr="https://sun9-80.userapi.com/impg/5g9Z9qqWK3XlLKdbX6HoN4S0-Zc6-7Fgx_vWzA/IZiGP-JXODM.jpg?size=807x1080&amp;quality=95&amp;sign=49fe9a2ad2615d91e39e9489d3379912&amp;type=album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0" flipV="0">
            <a:off x="8197444" y="904096"/>
            <a:ext cx="2125139" cy="1919187"/>
          </a:xfrm>
          <a:prstGeom prst="rect">
            <a:avLst/>
          </a:prstGeom>
          <a:noFill/>
        </p:spPr>
      </p:pic>
      <p:pic>
        <p:nvPicPr>
          <p:cNvPr id="1038" name="Picture 14" descr="https://sun9-17.userapi.com/impg/4FEMyg2zxkd-2gKxLsSn6zAEbUEw0vmXVLdkCQ/RuG1-K0i4JM.jpg?size=882x1080&amp;quality=95&amp;sign=91b3ca6930fb32e0574a1de6da2a9cbb&amp;type=album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flipH="0" flipV="0">
            <a:off x="4649847" y="904095"/>
            <a:ext cx="2152935" cy="1919187"/>
          </a:xfrm>
          <a:prstGeom prst="rect">
            <a:avLst/>
          </a:prstGeom>
          <a:noFill/>
        </p:spPr>
      </p:pic>
      <p:pic>
        <p:nvPicPr>
          <p:cNvPr id="1042" name="Picture 18" descr="https://sun9-71.userapi.com/impg/GjahxFJczGzwjAvP4kIncOi-zRj_MyOnsE_KYg/Ei_vzNYNKRc.jpg?size=426x520&amp;quality=95&amp;sign=e3ed80e15b1175a45988a026670d6f06&amp;type=album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 flipH="0" flipV="0">
            <a:off x="8205608" y="3924298"/>
            <a:ext cx="2116973" cy="1960674"/>
          </a:xfrm>
          <a:prstGeom prst="rect">
            <a:avLst/>
          </a:prstGeom>
          <a:noFill/>
        </p:spPr>
      </p:pic>
      <p:pic>
        <p:nvPicPr>
          <p:cNvPr id="1044" name="Picture 20" descr="https://sun9-23.userapi.com/impg/YUhIOlSU2ewypgYjlYAIAN5pN2BAVtkZTeJZmQ/n0IySLS_ifo.jpg?size=927x1080&amp;quality=95&amp;sign=aeea8ce4937bd25fc7b8ab684e5cc2dd&amp;type=album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 flipH="0" flipV="0">
            <a:off x="1045130" y="3991627"/>
            <a:ext cx="2041375" cy="18260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 bwMode="auto">
          <a:xfrm>
            <a:off x="8197443" y="2912569"/>
            <a:ext cx="3341331" cy="64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Коркунова Екатерина</a:t>
            </a:r>
            <a:endParaRPr lang="ru-RU" b="1"/>
          </a:p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Обработка информации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441827" y="2912569"/>
            <a:ext cx="3044810" cy="64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Кудрин Влас</a:t>
            </a:r>
            <a:endParaRPr lang="ru-RU" b="1"/>
          </a:p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Сбор информации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 flipH="0" flipV="0">
            <a:off x="779499" y="2912569"/>
            <a:ext cx="4109067" cy="64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Пасютин</a:t>
            </a:r>
            <a:r>
              <a:rPr lang="ru-RU" b="1"/>
              <a:t> Артем</a:t>
            </a:r>
            <a:br>
              <a:rPr lang="ru-RU" b="1"/>
            </a:br>
            <a:r>
              <a:rPr lang="ru-RU" b="1">
                <a:solidFill>
                  <a:schemeClr val="bg1"/>
                </a:solidFill>
              </a:rPr>
              <a:t>Создание презентации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 flipH="0" flipV="0">
            <a:off x="779499" y="5919575"/>
            <a:ext cx="3870348" cy="91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Бураков Тимофей </a:t>
            </a:r>
            <a:br>
              <a:rPr lang="ru-RU" b="1"/>
            </a:br>
            <a:r>
              <a:rPr lang="ru-RU" b="1">
                <a:solidFill>
                  <a:schemeClr val="bg1"/>
                </a:solidFill>
              </a:rPr>
              <a:t>Лидер команды, имеет навыки в создании проектной работы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232405" y="5971009"/>
            <a:ext cx="3695133" cy="64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Карташова Вера</a:t>
            </a:r>
            <a:br>
              <a:rPr lang="ru-RU" b="1"/>
            </a:br>
            <a:r>
              <a:rPr lang="ru-RU" b="1">
                <a:solidFill>
                  <a:schemeClr val="bg1"/>
                </a:solidFill>
              </a:rPr>
              <a:t>Аналитик</a:t>
            </a:r>
            <a:endParaRPr b="1">
              <a:solidFill>
                <a:schemeClr val="bg1"/>
              </a:solidFill>
            </a:endParaRPr>
          </a:p>
        </p:txBody>
      </p:sp>
      <p:pic>
        <p:nvPicPr>
          <p:cNvPr id="1512071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4663370" y="3924298"/>
            <a:ext cx="2169156" cy="1960674"/>
          </a:xfrm>
          <a:prstGeom prst="rect">
            <a:avLst/>
          </a:prstGeom>
        </p:spPr>
      </p:pic>
      <p:sp>
        <p:nvSpPr>
          <p:cNvPr id="485587582" name=""/>
          <p:cNvSpPr/>
          <p:nvPr/>
        </p:nvSpPr>
        <p:spPr bwMode="auto">
          <a:xfrm flipH="0" flipV="0">
            <a:off x="5046954" y="5971009"/>
            <a:ext cx="1785931" cy="64044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800" b="1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Попов Денис</a:t>
            </a:r>
            <a:endParaRPr sz="1800" b="1" i="0" u="none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  <a:p>
            <a:pPr>
              <a:defRPr/>
            </a:pPr>
            <a:r>
              <a:rPr sz="1800" b="1" i="0" u="none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Социолог</a:t>
            </a:r>
            <a:endParaRPr b="1"/>
          </a:p>
        </p:txBody>
      </p:sp>
      <p:pic>
        <p:nvPicPr>
          <p:cNvPr id="824569839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flipH="0" flipV="0">
            <a:off x="1045130" y="904095"/>
            <a:ext cx="2152935" cy="1919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5044328" name="Title 1"/>
          <p:cNvSpPr>
            <a:spLocks noGrp="1"/>
          </p:cNvSpPr>
          <p:nvPr>
            <p:ph type="title"/>
          </p:nvPr>
        </p:nvSpPr>
        <p:spPr bwMode="auto">
          <a:xfrm>
            <a:off x="1393638" y="452718"/>
            <a:ext cx="9404722" cy="140052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Autofit/>
          </a:bodyPr>
          <a:lstStyle/>
          <a:p>
            <a:pPr>
              <a:defRPr/>
            </a:pPr>
            <a:r>
              <a:rPr b="1" i="0">
                <a:latin typeface="KacstPen"/>
                <a:ea typeface="KacstPen"/>
                <a:cs typeface="KacstPen"/>
              </a:rPr>
              <a:t>ПРОБЛЕМА</a:t>
            </a:r>
            <a:endParaRPr b="1" i="0">
              <a:latin typeface="KacstPen"/>
              <a:cs typeface="KacstPen"/>
            </a:endParaRPr>
          </a:p>
        </p:txBody>
      </p:sp>
      <p:sp>
        <p:nvSpPr>
          <p:cNvPr id="434487925" name="Content Placeholder 2"/>
          <p:cNvSpPr>
            <a:spLocks noGrp="1"/>
          </p:cNvSpPr>
          <p:nvPr>
            <p:ph idx="1"/>
          </p:nvPr>
        </p:nvSpPr>
        <p:spPr bwMode="auto">
          <a:xfrm>
            <a:off x="0" y="2052918"/>
            <a:ext cx="8946540" cy="4195480"/>
          </a:xfrm>
        </p:spPr>
        <p:txBody>
          <a:bodyPr/>
          <a:lstStyle/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/>
              <a:buChar char="§"/>
              <a:defRPr/>
            </a:pP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Около 65% студентов ИГиПа тратят большое количество</a:t>
            </a:r>
            <a:endParaRPr sz="2000" b="1" i="0">
              <a:solidFill>
                <a:schemeClr val="tx1"/>
              </a:solidFill>
              <a:latin typeface="KacstPen"/>
              <a:cs typeface="KacstPen"/>
            </a:endParaRPr>
          </a:p>
          <a:p>
            <a:pPr>
              <a:defRPr/>
            </a:pP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времени на то, чтобы найти типографию, для того чтобы</a:t>
            </a:r>
            <a:endParaRPr sz="2000" b="1" i="0">
              <a:solidFill>
                <a:schemeClr val="tx1"/>
              </a:solidFill>
              <a:latin typeface="KacstPen"/>
              <a:cs typeface="KacstPen"/>
            </a:endParaRPr>
          </a:p>
          <a:p>
            <a:pPr>
              <a:defRPr/>
            </a:pP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распечатать или отсканировать документы. Студенты</a:t>
            </a:r>
            <a:endParaRPr sz="2000" b="1" i="0">
              <a:solidFill>
                <a:schemeClr val="tx1"/>
              </a:solidFill>
              <a:latin typeface="KacstPen"/>
              <a:cs typeface="KacstPen"/>
            </a:endParaRPr>
          </a:p>
          <a:p>
            <a:pPr>
              <a:defRPr/>
            </a:pP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вынуждены нерационально использовать своё время, чтобы</a:t>
            </a:r>
            <a:endParaRPr sz="2000" b="1" i="0">
              <a:solidFill>
                <a:schemeClr val="tx1"/>
              </a:solidFill>
              <a:latin typeface="KacstPen"/>
              <a:cs typeface="KacstPen"/>
            </a:endParaRPr>
          </a:p>
          <a:p>
            <a:pPr>
              <a:defRPr/>
            </a:pP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воспользоваться сканером или принтером.</a:t>
            </a:r>
            <a:endParaRPr sz="2000" b="1" i="0">
              <a:solidFill>
                <a:schemeClr val="tx1"/>
              </a:solidFill>
              <a:latin typeface="KacstPen"/>
              <a:cs typeface="KacstPen"/>
            </a:endParaRPr>
          </a:p>
        </p:txBody>
      </p:sp>
      <p:pic>
        <p:nvPicPr>
          <p:cNvPr id="102312840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896349" y="4485299"/>
            <a:ext cx="2001224" cy="2001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1874101" name="Content Placeholder 2"/>
          <p:cNvSpPr>
            <a:spLocks noGrp="1"/>
          </p:cNvSpPr>
          <p:nvPr>
            <p:ph idx="1"/>
          </p:nvPr>
        </p:nvSpPr>
        <p:spPr bwMode="auto">
          <a:xfrm>
            <a:off x="0" y="2052918"/>
            <a:ext cx="8946540" cy="4195478"/>
          </a:xfrm>
        </p:spPr>
        <p:txBody>
          <a:bodyPr/>
          <a:lstStyle/>
          <a:p>
            <a:pPr>
              <a:defRPr/>
            </a:pPr>
            <a:endParaRPr/>
          </a:p>
        </p:txBody>
      </p:sp>
      <p:graphicFrame>
        <p:nvGraphicFramePr>
          <p:cNvPr id="864933066" name=""/>
          <p:cNvGraphicFramePr>
            <a:graphicFrameLocks xmlns:a="http://schemas.openxmlformats.org/drawingml/2006/main"/>
          </p:cNvGraphicFramePr>
          <p:nvPr/>
        </p:nvGraphicFramePr>
        <p:xfrm>
          <a:off x="5756397" y="933448"/>
          <a:ext cx="5472000" cy="4448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10497837" name=""/>
          <p:cNvGraphicFramePr>
            <a:graphicFrameLocks xmlns:a="http://schemas.openxmlformats.org/drawingml/2006/main"/>
          </p:cNvGraphicFramePr>
          <p:nvPr/>
        </p:nvGraphicFramePr>
        <p:xfrm>
          <a:off x="284397" y="933448"/>
          <a:ext cx="5472000" cy="4448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93017637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10172700" y="5274171"/>
            <a:ext cx="1533524" cy="1533524"/>
          </a:xfrm>
          <a:prstGeom prst="rect">
            <a:avLst/>
          </a:prstGeom>
        </p:spPr>
      </p:pic>
      <p:sp>
        <p:nvSpPr>
          <p:cNvPr id="1041730354" name=""/>
          <p:cNvSpPr txBox="1"/>
          <p:nvPr/>
        </p:nvSpPr>
        <p:spPr bwMode="auto">
          <a:xfrm flipH="0" flipV="0">
            <a:off x="6916446" y="5857875"/>
            <a:ext cx="380606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Прохождение опроса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 i="0">
                <a:latin typeface="KacstPen"/>
                <a:ea typeface="KacstPen"/>
                <a:cs typeface="KacstPen"/>
              </a:rPr>
              <a:t>ЦЕЛЕВАЯ АУДИТОРИЯ </a:t>
            </a:r>
            <a:endParaRPr b="1" i="1">
              <a:latin typeface="KacstPen"/>
              <a:cs typeface="KacstPe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395445" y="1643697"/>
            <a:ext cx="6506888" cy="4195480"/>
          </a:xfrm>
        </p:spPr>
        <p:txBody>
          <a:bodyPr/>
          <a:lstStyle/>
          <a:p>
            <a:pPr>
              <a:defRPr/>
            </a:pPr>
            <a:r>
              <a:rPr sz="1800" b="1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Студенты и сотрудники ИГИПа у которых по разным причинам нет своего принтера, нет места куда они бы могли его поставить из-за частых переездов или недостатка в финансах. Они вынуждены тратить свое время на то, чтобы дойти до типографии и воспользоваться ее услугами.</a:t>
            </a:r>
            <a:br>
              <a:rPr sz="1800" b="1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</a:br>
            <a:r>
              <a:rPr sz="1800" b="1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Студентам и сотрудникам института неудобно ходить во внешние копи-центры, поскольку так нерационально тратиться время, что негативно сказывается на их продуктивности и общей удовлетворенности.</a:t>
            </a:r>
            <a:endParaRPr sz="1800" b="1" i="1">
              <a:solidFill>
                <a:schemeClr val="tx1"/>
              </a:solidFill>
              <a:latin typeface="KacstPen"/>
              <a:cs typeface="KacstPen"/>
            </a:endParaRPr>
          </a:p>
          <a:p>
            <a:pPr>
              <a:defRPr/>
            </a:pPr>
            <a:endParaRPr sz="1800" b="1" i="1">
              <a:solidFill>
                <a:schemeClr val="tx1"/>
              </a:solidFill>
              <a:latin typeface="KacstPen"/>
              <a:cs typeface="KacstPen"/>
            </a:endParaRPr>
          </a:p>
        </p:txBody>
      </p:sp>
      <p:pic>
        <p:nvPicPr>
          <p:cNvPr id="99588971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902334" y="2547514"/>
            <a:ext cx="5382599" cy="4186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1968235" name="Title 1"/>
          <p:cNvSpPr>
            <a:spLocks noGrp="1"/>
          </p:cNvSpPr>
          <p:nvPr>
            <p:ph type="title"/>
          </p:nvPr>
        </p:nvSpPr>
        <p:spPr bwMode="auto">
          <a:xfrm>
            <a:off x="1393638" y="452718"/>
            <a:ext cx="9404722" cy="1400528"/>
          </a:xfrm>
        </p:spPr>
        <p:txBody>
          <a:bodyPr/>
          <a:lstStyle/>
          <a:p>
            <a:pPr>
              <a:defRPr/>
            </a:pPr>
            <a:r>
              <a:rPr b="1" i="0">
                <a:latin typeface="KacstPen"/>
                <a:ea typeface="KacstPen"/>
                <a:cs typeface="KacstPen"/>
              </a:rPr>
              <a:t>ИДЕЯ</a:t>
            </a:r>
            <a:endParaRPr b="1" i="0">
              <a:latin typeface="KacstPen"/>
              <a:cs typeface="KacstPen"/>
            </a:endParaRPr>
          </a:p>
        </p:txBody>
      </p:sp>
      <p:sp>
        <p:nvSpPr>
          <p:cNvPr id="714827923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0" y="1853245"/>
            <a:ext cx="8946540" cy="4957128"/>
          </a:xfrm>
        </p:spPr>
        <p:txBody>
          <a:bodyPr/>
          <a:lstStyle/>
          <a:p>
            <a:pPr>
              <a:defRPr/>
            </a:pPr>
            <a:r>
              <a:rPr sz="2200" b="1" i="0" u="none">
                <a:solidFill>
                  <a:srgbClr val="FFFFFF"/>
                </a:solidFill>
                <a:latin typeface="KacstPen"/>
                <a:ea typeface="KacstPen"/>
                <a:cs typeface="KacstPen"/>
              </a:rPr>
              <a:t>Создание копи-центра поможет сохранить время студента, так как в самом университете будет создан «Копи-центр», находящийся в шаговой доступности для студентов. Весь функционал «копи-центра» абсолютно бесплатен для каждого студента. Через «копи-центр» распечатанные рефераты и прочие работы будут сразу сдаваться преподавателю, что понизит процент «не сдач» рефератов преподавательскому составу. </a:t>
            </a:r>
            <a:endParaRPr b="1" i="0">
              <a:latin typeface="KacstPen"/>
              <a:cs typeface="KacstPen"/>
            </a:endParaRPr>
          </a:p>
          <a:p>
            <a:pPr>
              <a:defRPr/>
            </a:pPr>
            <a:endParaRPr b="1" i="1">
              <a:latin typeface="KacstPen"/>
              <a:cs typeface="KacstPen"/>
            </a:endParaRPr>
          </a:p>
        </p:txBody>
      </p:sp>
      <p:pic>
        <p:nvPicPr>
          <p:cNvPr id="152040427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429625" y="4505324"/>
            <a:ext cx="3871605" cy="2143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1120155" name="Title 1"/>
          <p:cNvSpPr>
            <a:spLocks noGrp="1"/>
          </p:cNvSpPr>
          <p:nvPr>
            <p:ph type="title"/>
          </p:nvPr>
        </p:nvSpPr>
        <p:spPr bwMode="auto">
          <a:xfrm>
            <a:off x="1393638" y="452718"/>
            <a:ext cx="9404722" cy="1400528"/>
          </a:xfrm>
        </p:spPr>
        <p:txBody>
          <a:bodyPr/>
          <a:lstStyle/>
          <a:p>
            <a:pPr>
              <a:defRPr/>
            </a:pPr>
            <a:r>
              <a:rPr b="1" i="0">
                <a:latin typeface="KacstPen"/>
                <a:ea typeface="KacstPen"/>
                <a:cs typeface="KacstPen"/>
              </a:rPr>
              <a:t>ПРОДУКТ ПРОЕКТА </a:t>
            </a:r>
            <a:endParaRPr b="1" i="0">
              <a:latin typeface="KacstPen"/>
              <a:cs typeface="KacstPen"/>
            </a:endParaRPr>
          </a:p>
        </p:txBody>
      </p:sp>
      <p:sp>
        <p:nvSpPr>
          <p:cNvPr id="583537573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0" y="1152982"/>
            <a:ext cx="8946540" cy="530542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>
              <a:defRPr/>
            </a:pP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Существуют функционирующие типографии и копи-центры. Однако они не всегда могут быть удобны для студентов ИГИПа. Во-первых, расположение. Типография может находится в не самом удачном месте и добираться до нее может быть проблематично. Особенно в непогоду. Во-вторых, типография может быть закрыта по техническим причинам или же из-за иных форс-мажорных обстоятельств. В-третьих, часы работы типографии могут не совпасть с временем пар у студентов.</a:t>
            </a:r>
            <a:b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b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Наш продукт позволит студентам решить эту проблему.</a:t>
            </a:r>
            <a:b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Мы планируем создать копи центр в ИГИПе, который будет помогать обучающимся и сотрудникам института в:</a:t>
            </a:r>
            <a:b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•Печати документов и иных бумажных носителей;</a:t>
            </a:r>
            <a:b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•Копирование</a:t>
            </a:r>
            <a:b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• Печать бумажных брошюр таких как: Фотографии, листовки</a:t>
            </a:r>
            <a:b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b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То есть студентам и сотрудникам не придется тратить время на то, чтобы добраться до типографии. Копи-центр будет располагаться в самом корпусе института. Также наш копи-центр будет функционировать таким образом, что студенты смогут воспользоваться его услугами в обеденный перерыв или если им к первой паре</a:t>
            </a: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 </a:t>
            </a:r>
            <a:endParaRPr sz="2000" b="1" i="0">
              <a:solidFill>
                <a:schemeClr val="tx1"/>
              </a:solidFill>
              <a:latin typeface="KacstPen"/>
              <a:cs typeface="KacstPen"/>
            </a:endParaRPr>
          </a:p>
        </p:txBody>
      </p:sp>
      <p:pic>
        <p:nvPicPr>
          <p:cNvPr id="124841270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9461921" y="4814076"/>
            <a:ext cx="1974123" cy="1881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397068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42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ТЕХНОЛОГИИ ПРОДУКТА</a:t>
            </a:r>
            <a:endParaRPr sz="2800" i="0">
              <a:solidFill>
                <a:schemeClr val="tx1"/>
              </a:solidFill>
            </a:endParaRPr>
          </a:p>
        </p:txBody>
      </p:sp>
      <p:sp>
        <p:nvSpPr>
          <p:cNvPr id="1237243706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7935" y="1247774"/>
            <a:ext cx="10708663" cy="530542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algn="l">
              <a:defRPr/>
            </a:pPr>
            <a:br>
              <a:rPr sz="20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</a:br>
            <a:r>
              <a:rPr sz="20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  </a:t>
            </a: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Высокоскоростные копировальные аппараты (МФУ)</a:t>
            </a:r>
            <a:b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-Принтеры: Лазерные или струйные принтеры высокого разрешения для качественной печати документов и изображений.</a:t>
            </a:r>
            <a:b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- Сканеры: Современные сканеры с возможностью быстрого и высококачественного сканирования документов, включая двустороннее сканирование и автоматическую подачу листов.</a:t>
            </a:r>
            <a:b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-Сетевая инфраструктура: Быстрый и надежный сетевой доступ для подключения всех устройств к центральному серверу или облачным сервисам.</a:t>
            </a:r>
            <a:b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-Программное обеспечение управления заданиями: Программы для мониторинга и управления заданиями печати, сканирования и копирования, а также учета расходных материалов и статистики использования оборудования.</a:t>
            </a:r>
            <a:b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</a:br>
            <a:r>
              <a:rPr sz="2000" b="1" i="0" u="none">
                <a:solidFill>
                  <a:schemeClr val="tx1"/>
                </a:solidFill>
                <a:latin typeface="KacstPen"/>
                <a:ea typeface="KacstPen"/>
                <a:cs typeface="KacstPen"/>
              </a:rPr>
              <a:t>-Автоматизация и системы управления документами: Возможность автоматизации рутины, например, автоматическая сортировка и распределение сканированных документов по заданным категориям или электронное управление рабочим процессом.</a:t>
            </a:r>
            <a:endParaRPr sz="2000" b="1" i="0">
              <a:solidFill>
                <a:schemeClr val="tx1"/>
              </a:solidFill>
              <a:latin typeface="KacstPen"/>
              <a:cs typeface="KacstPen"/>
            </a:endParaRPr>
          </a:p>
        </p:txBody>
      </p:sp>
      <p:pic>
        <p:nvPicPr>
          <p:cNvPr id="55246427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481095" y="5381900"/>
            <a:ext cx="1378503" cy="1314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  <a:alphaModFix amt="49999"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3652089" name="Title 1"/>
          <p:cNvSpPr>
            <a:spLocks noGrp="1"/>
          </p:cNvSpPr>
          <p:nvPr>
            <p:ph type="title"/>
          </p:nvPr>
        </p:nvSpPr>
        <p:spPr bwMode="auto">
          <a:xfrm>
            <a:off x="714979" y="119342"/>
            <a:ext cx="9404722" cy="1400528"/>
          </a:xfrm>
        </p:spPr>
        <p:txBody>
          <a:bodyPr/>
          <a:lstStyle/>
          <a:p>
            <a:pPr>
              <a:defRPr/>
            </a:pPr>
            <a:r>
              <a:rPr b="1" i="0">
                <a:latin typeface="KacstPen"/>
                <a:ea typeface="KacstPen"/>
                <a:cs typeface="KacstPen"/>
              </a:rPr>
              <a:t>КОНКУРЕНТНЫЙ АНАЛИЗ</a:t>
            </a:r>
            <a:endParaRPr i="0"/>
          </a:p>
        </p:txBody>
      </p:sp>
      <p:graphicFrame>
        <p:nvGraphicFramePr>
          <p:cNvPr id="895512534" name=""/>
          <p:cNvGraphicFramePr>
            <a:graphicFrameLocks xmlns:a="http://schemas.openxmlformats.org/drawingml/2006/main"/>
          </p:cNvGraphicFramePr>
          <p:nvPr>
            <p:ph idx="1"/>
          </p:nvPr>
        </p:nvGraphicFramePr>
        <p:xfrm>
          <a:off x="1160461" y="1176617"/>
          <a:ext cx="8959240" cy="533145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789308"/>
                <a:gridCol w="1789308"/>
                <a:gridCol w="1789308"/>
                <a:gridCol w="1789308"/>
                <a:gridCol w="1789308"/>
              </a:tblGrid>
              <a:tr h="365760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Критерий/конкурент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Наш проект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«Копи-центр»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«Printstudent»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«Photodot»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«Бланки»</a:t>
                      </a: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Стоимость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</a:rPr>
                        <a:t>5 рублей за   лист А4</a:t>
                      </a:r>
                      <a:endParaRPr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 рублей за   лист А4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 рублей за   лист А4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 </a:t>
                      </a: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рублей за лист А4</a:t>
                      </a: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Часы работы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</a:rPr>
                        <a:t>ПН-СБ 8:00 </a:t>
                      </a:r>
                      <a:r>
                        <a:rPr sz="1100" b="0" i="0" u="non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100" b="0" i="0" u="non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</a:rPr>
                        <a:t>– 21:00</a:t>
                      </a:r>
                      <a:endParaRPr>
                        <a:highlight>
                          <a:srgbClr val="00FF00"/>
                        </a:highlight>
                      </a:endParaRPr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</a:rPr>
                        <a:t>ВС – выходной   день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ПН-ПТ 8:30 -   18:00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СБ 8:30-15:00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ВС – выходной   день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ПН-ПТ 10:00 -   19:00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СБ-ВС –   выходной день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ПН-ПТ 8:00 –   18:00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СБ 8:00 –   15:00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ВС – выходной   день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Оснащённость   помещений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Л</a:t>
                      </a:r>
                      <a:r>
                        <a:rPr sz="1100" b="0" i="0" u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а</a:t>
                      </a: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зерный   принтер HP LaserJet Tank 2502dw 2R3E3A, Wi-</a:t>
                      </a: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Fi</a:t>
                      </a: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точка доступа, рабочий стол, канцелярские   принадлежности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Лазерный   принтер, факс, скан, рабочий стол, канцелярские принадлежности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Лазерный   принтер, </a:t>
                      </a: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Wi</a:t>
                      </a: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Fi</a:t>
                      </a: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точка   доступа, канцелярские принадлежности, рабочий стол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Лазерный   принтер, факс, рабочий стол, канцелярские принадлежности </a:t>
                      </a: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Целевая   аудитория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</a:rPr>
                        <a:t>Студенты,  </a:t>
                      </a:r>
                      <a:r>
                        <a:rPr sz="11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</a:rPr>
                        <a:t> препо</a:t>
                      </a:r>
                      <a:r>
                        <a:rPr sz="11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</a:rPr>
                        <a:t>давательский соста</a:t>
                      </a:r>
                      <a:r>
                        <a:rPr sz="11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</a:rPr>
                        <a:t>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Студенты,   работники стоматологии, местные жители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Студенты,   фрилансеры, работники местных организаций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Студенты,   местные жители, работники местных организаций </a:t>
                      </a: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Расположение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</a:rPr>
                        <a:t>Располагается   в самом корпусе ИГИП</a:t>
                      </a:r>
                      <a:endParaRPr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 минут   ходьбы от корпуса ИГИП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 минут   ходьбы от корпуса ИГИП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 минут   ходьбы от корпуса ИГИП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Ио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он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Ион"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/>
        </a:gradFill>
        <a:blipFill>
          <a:blip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R7-Office/7.4.0.112</Application>
  <DocSecurity>0</DocSecurity>
  <PresentationFormat>Широкоэкранный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Копи-центр</dc:title>
  <dc:subject/>
  <dc:creator>b f</dc:creator>
  <cp:keywords/>
  <dc:description/>
  <dc:identifier/>
  <dc:language/>
  <cp:lastModifiedBy>Вера Карташова</cp:lastModifiedBy>
  <cp:revision>14</cp:revision>
  <dcterms:created xsi:type="dcterms:W3CDTF">2023-11-09T14:39:02Z</dcterms:created>
  <dcterms:modified xsi:type="dcterms:W3CDTF">2023-11-29T16:39:27Z</dcterms:modified>
  <cp:category/>
  <cp:contentStatus/>
  <cp:version/>
</cp:coreProperties>
</file>