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38848-C485-4142-A15D-C3CF1C552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7728129-4622-4038-8F60-C1DCAA489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52CDEC-78AE-4E1C-B6BA-84C456B7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C16-C8F5-411E-921E-8F5E54C8EEA3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ACF924-96CB-42FC-A64D-6E96713F2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674DBA-B4B3-46C5-88AB-281DE233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0B18-8628-41C3-8A3C-CF98B185D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80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80A97-B567-43E7-A03E-28B4785A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407394-B83F-4C95-AD33-64A15B8FA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99BB23-6B4E-4521-AB0B-0F52CA4D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C16-C8F5-411E-921E-8F5E54C8EEA3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D60154-D107-4640-9D51-1E80E85B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919EF-51D3-49EA-A182-97ADAA838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0B18-8628-41C3-8A3C-CF98B185D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49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B1CDB-C2F8-41AD-8FBE-42E25BCAC7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83B358-1BD5-485E-B190-11DBA9643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FD1D2D-90FC-4804-9732-C3247959E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C16-C8F5-411E-921E-8F5E54C8EEA3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AD5AAC-65C8-4C90-950C-A7857A14B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B398F-3E81-4AD7-9B32-154D68C7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0B18-8628-41C3-8A3C-CF98B185D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96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2AC98E-354C-4D26-A86C-1EBC21973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D5525F-7642-4D38-AA7A-F1C8961E0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D5F152-B7DF-49EC-A09D-729CD067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C16-C8F5-411E-921E-8F5E54C8EEA3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56786E-5045-4C67-A046-7AE3C967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728B4-92F3-4819-9DCB-01E8501C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0B18-8628-41C3-8A3C-CF98B185D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9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9A33A3-6603-4E08-8108-FE3A11CB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6DEACE-081B-4258-9AED-A59C307B9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F32A6D-BADE-4DDA-833D-FD857F17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C16-C8F5-411E-921E-8F5E54C8EEA3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BA0796-C3B1-4687-8486-B3DA8C74A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7CA727-E82D-4E80-9926-8DCDFABB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0B18-8628-41C3-8A3C-CF98B185D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6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7F96C-ABBA-4A94-B96E-7EC814C1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447B23-9866-4BF3-98DC-2B5B371FC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40B2DA-CFEE-45F6-97B8-5672241FC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D043AC-13CC-47CF-8454-2A798D231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C16-C8F5-411E-921E-8F5E54C8EEA3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2D6B44-5092-4AC2-AD98-198E0FF16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600C18-2254-43C5-8199-3B5FB7D94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0B18-8628-41C3-8A3C-CF98B185D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986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715E5-38FF-4FFF-9637-F8D5DD0DA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A70546-C6A2-4BCE-9E96-431C87CA6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50E8F4-808E-4ADA-B276-8FEA58A6F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28D81D-52AE-45F3-A293-EA7AFB5DC4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007A45-030E-49A7-B92B-B920F773C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EFD21B-C126-4419-96FE-80834E9B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C16-C8F5-411E-921E-8F5E54C8EEA3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0B5C88-0FFD-42E2-96ED-1286F949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28BE65-73FA-4765-ABB0-D358DD78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0B18-8628-41C3-8A3C-CF98B185D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40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1C00B6-58AE-491F-8449-5EC84A553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83D5911-0B04-41BE-917A-1B3B02374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C16-C8F5-411E-921E-8F5E54C8EEA3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39C691-AF91-4BDF-8CF3-6C16B3655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382415-E1D2-4B4C-A639-3C331DE35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0B18-8628-41C3-8A3C-CF98B185D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88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BF5B7A-0506-4288-9CE4-14C716DF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C16-C8F5-411E-921E-8F5E54C8EEA3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6A792F-938E-4C80-8EC7-EC3898EE8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2375F5-5FA6-4F10-9469-34CAFF880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0B18-8628-41C3-8A3C-CF98B185D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808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F3AB7-6B11-43AB-A7AB-D86C8700C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D618BB-10D1-4784-8648-1E687838F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9CDF09-5E36-45D5-B24D-B1554F170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20024C-F455-4A41-A79A-B1CC24611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C16-C8F5-411E-921E-8F5E54C8EEA3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9ED359-3EFC-4BEE-94DD-28A12C68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AB0740-8489-4CF5-A8EF-046160E8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0B18-8628-41C3-8A3C-CF98B185D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54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9F4E0-2AC9-4937-BE3F-42F94999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1E509-AE54-49E9-9FFF-5C3CAC37D6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072B34-C8D1-48BC-8017-001DE187C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C17DB0-AFE2-4890-8B13-38039BAF9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CEC16-C8F5-411E-921E-8F5E54C8EEA3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2B92BF-B9B0-493E-896A-462F13FA1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81EC42-CB7C-4117-A361-747F3E800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90B18-8628-41C3-8A3C-CF98B185D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3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9CE22-4E1C-4295-807C-E82864109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13BA33-DF76-42B0-818C-277413052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EBFF96-2CC4-421D-BB74-9C24A9EED2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CEC16-C8F5-411E-921E-8F5E54C8EEA3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491044-4386-4B94-A325-CE92814F33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95D6B6-EDE9-4322-B7BB-A6E255321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90B18-8628-41C3-8A3C-CF98B185D0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11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7FEEE-E912-4BBD-A6DC-78840F25F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Бытовой манипулятор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68F0393E-E8E7-4956-9BC5-A4FF9DFFD2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200119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B4762-CBC9-44A5-A37B-1DD2DE056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Прогноз социального и экономического воздействия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B4659C-6FC5-40CD-B67E-9AF8C3854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ru-RU" dirty="0"/>
              <a:t>Рост доступности устройства способствует улучшению самостоятельности и снижению финансовой нагрузки на государственные службы.</a:t>
            </a:r>
          </a:p>
          <a:p>
            <a:r>
              <a:rPr lang="ru-RU" dirty="0"/>
              <a:t>Внедрение манипулятора позволяет повысить качество жизни малоподвижных и оптимизировать социальные расходы.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864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F5D2E-9DAD-4769-B231-6CE3FE507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Заключение: перспективы и соответствие ключевым приоритетам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A06D41-2FA5-4727-B070-5E4F5DC48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Проект интегрирует аппаратные и ИИ-решения, полностью отвечая нуждам малоподвижных. Разработка предусматривает расширение функционала и масштабирование для широкой социальной поддержки.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9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15862-0D89-B52F-711B-CD5EA416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Бизнес модели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0CF401-5916-D393-5713-E48E7BAF7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Прямые продажи (B2C)</a:t>
            </a:r>
            <a:endParaRPr lang="ru-RU" dirty="0"/>
          </a:p>
          <a:p>
            <a:pPr lvl="1"/>
            <a:r>
              <a:rPr lang="ru-RU" dirty="0"/>
              <a:t>Продажа устройства конечным пользователям через онлайн-платформу и партнёрские </a:t>
            </a:r>
            <a:r>
              <a:rPr lang="ru-RU" dirty="0" err="1"/>
              <a:t>медтехнические</a:t>
            </a:r>
            <a:r>
              <a:rPr lang="ru-RU" dirty="0"/>
              <a:t> магазины.</a:t>
            </a:r>
          </a:p>
          <a:p>
            <a:pPr lvl="1"/>
            <a:r>
              <a:rPr lang="ru-RU" dirty="0"/>
              <a:t>Возможна рассрочка или лизинг для повышения доступности.</a:t>
            </a:r>
          </a:p>
          <a:p>
            <a:r>
              <a:rPr lang="ru-RU" b="1" dirty="0"/>
              <a:t>Аренда устройства (B2C / B2B)</a:t>
            </a:r>
            <a:endParaRPr lang="ru-RU" dirty="0"/>
          </a:p>
          <a:p>
            <a:pPr lvl="1"/>
            <a:r>
              <a:rPr lang="ru-RU" dirty="0"/>
              <a:t>Предложение подписки на использование манипулятора с обслуживанием и обновлениями.</a:t>
            </a:r>
          </a:p>
          <a:p>
            <a:pPr lvl="1"/>
            <a:r>
              <a:rPr lang="ru-RU" dirty="0"/>
              <a:t>Партнёрство с социальными учреждениями (больницы, реабилитационные центры).</a:t>
            </a:r>
          </a:p>
          <a:p>
            <a:r>
              <a:rPr lang="ru-RU" b="1" dirty="0"/>
              <a:t>B2G (бизнес для государства)</a:t>
            </a:r>
            <a:endParaRPr lang="ru-RU" dirty="0"/>
          </a:p>
          <a:p>
            <a:pPr lvl="1"/>
            <a:r>
              <a:rPr lang="ru-RU" dirty="0"/>
              <a:t>Поставки манипуляторов в государственные социальные и медицинские учреждения.</a:t>
            </a:r>
          </a:p>
          <a:p>
            <a:pPr lvl="1"/>
            <a:r>
              <a:rPr lang="ru-RU" dirty="0"/>
              <a:t>Участие в государственных программах поддержки людей с ограниченной подвижностью.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0481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4EF296-FA06-FD0C-E790-29B3D8C9B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Канва </a:t>
            </a:r>
            <a:r>
              <a:rPr lang="ru-RU" b="1" dirty="0" err="1"/>
              <a:t>Остервальдера</a:t>
            </a: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2433DD0-43E1-87A0-FEC2-FD1FEA6874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475487"/>
              </p:ext>
            </p:extLst>
          </p:nvPr>
        </p:nvGraphicFramePr>
        <p:xfrm>
          <a:off x="2092769" y="1367723"/>
          <a:ext cx="8006462" cy="52671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03231">
                  <a:extLst>
                    <a:ext uri="{9D8B030D-6E8A-4147-A177-3AD203B41FA5}">
                      <a16:colId xmlns:a16="http://schemas.microsoft.com/office/drawing/2014/main" val="1292151831"/>
                    </a:ext>
                  </a:extLst>
                </a:gridCol>
                <a:gridCol w="4003231">
                  <a:extLst>
                    <a:ext uri="{9D8B030D-6E8A-4147-A177-3AD203B41FA5}">
                      <a16:colId xmlns:a16="http://schemas.microsoft.com/office/drawing/2014/main" val="2806450065"/>
                    </a:ext>
                  </a:extLst>
                </a:gridCol>
              </a:tblGrid>
              <a:tr h="667205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400" b="1" dirty="0">
                          <a:effectLst/>
                        </a:rPr>
                        <a:t>Ценностное предложение</a:t>
                      </a:r>
                      <a:endParaRPr lang="ru-RU" sz="1400" b="0" dirty="0">
                        <a:effectLst/>
                        <a:latin typeface="quote-cjk-patch"/>
                      </a:endParaRPr>
                    </a:p>
                  </a:txBody>
                  <a:tcPr marL="69621" marR="92829" marT="58018" marB="5801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400" b="0">
                          <a:effectLst/>
                        </a:rPr>
                        <a:t>Универсальный бытовой манипулятор с ИИ-управлением для повышения автономии малоподвижных людей</a:t>
                      </a:r>
                      <a:endParaRPr lang="ru-RU" sz="1400" b="0">
                        <a:effectLst/>
                        <a:latin typeface="quote-cjk-patch"/>
                      </a:endParaRPr>
                    </a:p>
                  </a:txBody>
                  <a:tcPr marL="92829" marR="69621" marT="58018" marB="58018" anchor="ctr"/>
                </a:tc>
                <a:extLst>
                  <a:ext uri="{0D108BD9-81ED-4DB2-BD59-A6C34878D82A}">
                    <a16:rowId xmlns:a16="http://schemas.microsoft.com/office/drawing/2014/main" val="94126599"/>
                  </a:ext>
                </a:extLst>
              </a:tr>
              <a:tr h="667205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400" b="1" dirty="0">
                          <a:effectLst/>
                        </a:rPr>
                        <a:t>Клиентские сегменты</a:t>
                      </a:r>
                      <a:endParaRPr lang="ru-RU" sz="1400" b="0" dirty="0">
                        <a:effectLst/>
                        <a:latin typeface="quote-cjk-patch"/>
                      </a:endParaRPr>
                    </a:p>
                  </a:txBody>
                  <a:tcPr marL="69621" marR="92829" marT="58018" marB="5801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400" b="0">
                          <a:effectLst/>
                        </a:rPr>
                        <a:t>Люди с ограниченной подвижностью, их родственники, социальные и медицинские учреждения</a:t>
                      </a:r>
                      <a:endParaRPr lang="ru-RU" sz="1400" b="0">
                        <a:effectLst/>
                        <a:latin typeface="quote-cjk-patch"/>
                      </a:endParaRPr>
                    </a:p>
                  </a:txBody>
                  <a:tcPr marL="92829" marR="69621" marT="58018" marB="58018" anchor="ctr"/>
                </a:tc>
                <a:extLst>
                  <a:ext uri="{0D108BD9-81ED-4DB2-BD59-A6C34878D82A}">
                    <a16:rowId xmlns:a16="http://schemas.microsoft.com/office/drawing/2014/main" val="4060819258"/>
                  </a:ext>
                </a:extLst>
              </a:tr>
              <a:tr h="299759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400" b="1">
                          <a:effectLst/>
                        </a:rPr>
                        <a:t>Каналы сбыта</a:t>
                      </a:r>
                      <a:endParaRPr lang="ru-RU" sz="1400" b="0">
                        <a:effectLst/>
                        <a:latin typeface="quote-cjk-patch"/>
                      </a:endParaRPr>
                    </a:p>
                  </a:txBody>
                  <a:tcPr marL="69621" marR="92829" marT="58018" marB="5801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400" b="0">
                          <a:effectLst/>
                        </a:rPr>
                        <a:t>Онлайн-магазин, медтехника, соцсети, госзакупки</a:t>
                      </a:r>
                      <a:endParaRPr lang="ru-RU" sz="1400" b="0">
                        <a:effectLst/>
                        <a:latin typeface="quote-cjk-patch"/>
                      </a:endParaRPr>
                    </a:p>
                  </a:txBody>
                  <a:tcPr marL="92829" marR="69621" marT="58018" marB="58018" anchor="ctr"/>
                </a:tc>
                <a:extLst>
                  <a:ext uri="{0D108BD9-81ED-4DB2-BD59-A6C34878D82A}">
                    <a16:rowId xmlns:a16="http://schemas.microsoft.com/office/drawing/2014/main" val="3764174818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400" b="1" dirty="0">
                          <a:effectLst/>
                        </a:rPr>
                        <a:t>Взаимоотношения с клиентами</a:t>
                      </a:r>
                      <a:endParaRPr lang="ru-RU" sz="1400" b="0" dirty="0">
                        <a:effectLst/>
                        <a:latin typeface="quote-cjk-patch"/>
                      </a:endParaRPr>
                    </a:p>
                  </a:txBody>
                  <a:tcPr marL="69621" marR="92829" marT="58018" marB="5801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400" b="0" dirty="0">
                          <a:effectLst/>
                        </a:rPr>
                        <a:t>Техподдержка, обучение, обратная связь, обновления ПО</a:t>
                      </a:r>
                      <a:endParaRPr lang="ru-RU" sz="1400" b="0" dirty="0">
                        <a:effectLst/>
                        <a:latin typeface="quote-cjk-patch"/>
                      </a:endParaRPr>
                    </a:p>
                  </a:txBody>
                  <a:tcPr marL="92829" marR="69621" marT="58018" marB="58018" anchor="ctr"/>
                </a:tc>
                <a:extLst>
                  <a:ext uri="{0D108BD9-81ED-4DB2-BD59-A6C34878D82A}">
                    <a16:rowId xmlns:a16="http://schemas.microsoft.com/office/drawing/2014/main" val="3170741322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400" b="1" dirty="0">
                          <a:effectLst/>
                        </a:rPr>
                        <a:t>Потоки доходов</a:t>
                      </a:r>
                      <a:endParaRPr lang="ru-RU" sz="1400" b="0" dirty="0">
                        <a:effectLst/>
                        <a:latin typeface="quote-cjk-patch"/>
                      </a:endParaRPr>
                    </a:p>
                  </a:txBody>
                  <a:tcPr marL="69621" marR="92829" marT="58018" marB="5801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400" b="0">
                          <a:effectLst/>
                        </a:rPr>
                        <a:t>Продажа устройства, аренда, подписка на услуги, сервисное обслуживание</a:t>
                      </a:r>
                      <a:endParaRPr lang="ru-RU" sz="1400" b="0">
                        <a:effectLst/>
                        <a:latin typeface="quote-cjk-patch"/>
                      </a:endParaRPr>
                    </a:p>
                  </a:txBody>
                  <a:tcPr marL="92829" marR="69621" marT="58018" marB="58018" anchor="ctr"/>
                </a:tc>
                <a:extLst>
                  <a:ext uri="{0D108BD9-81ED-4DB2-BD59-A6C34878D82A}">
                    <a16:rowId xmlns:a16="http://schemas.microsoft.com/office/drawing/2014/main" val="1134678824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400" b="1">
                          <a:effectLst/>
                        </a:rPr>
                        <a:t>Ключевые ресурсы</a:t>
                      </a:r>
                      <a:endParaRPr lang="ru-RU" sz="1400" b="0">
                        <a:effectLst/>
                        <a:latin typeface="quote-cjk-patch"/>
                      </a:endParaRPr>
                    </a:p>
                  </a:txBody>
                  <a:tcPr marL="69621" marR="92829" marT="58018" marB="5801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400" b="0" dirty="0">
                          <a:effectLst/>
                        </a:rPr>
                        <a:t>Технология ИИ, производственные мощности, патенты, команда разработчиков</a:t>
                      </a:r>
                      <a:endParaRPr lang="ru-RU" sz="1400" b="0" dirty="0">
                        <a:effectLst/>
                        <a:latin typeface="quote-cjk-patch"/>
                      </a:endParaRPr>
                    </a:p>
                  </a:txBody>
                  <a:tcPr marL="92829" marR="69621" marT="58018" marB="58018" anchor="ctr"/>
                </a:tc>
                <a:extLst>
                  <a:ext uri="{0D108BD9-81ED-4DB2-BD59-A6C34878D82A}">
                    <a16:rowId xmlns:a16="http://schemas.microsoft.com/office/drawing/2014/main" val="2498048272"/>
                  </a:ext>
                </a:extLst>
              </a:tr>
              <a:tr h="299759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400" b="1">
                          <a:effectLst/>
                        </a:rPr>
                        <a:t>Ключевые деятельности</a:t>
                      </a:r>
                      <a:endParaRPr lang="ru-RU" sz="1400" b="0">
                        <a:effectLst/>
                        <a:latin typeface="quote-cjk-patch"/>
                      </a:endParaRPr>
                    </a:p>
                  </a:txBody>
                  <a:tcPr marL="69621" marR="92829" marT="58018" marB="5801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400" b="0" dirty="0">
                          <a:effectLst/>
                        </a:rPr>
                        <a:t>R&amp;D, производство, маркетинг, поддержка</a:t>
                      </a:r>
                      <a:endParaRPr lang="ru-RU" sz="1400" b="0" dirty="0">
                        <a:effectLst/>
                        <a:latin typeface="quote-cjk-patch"/>
                      </a:endParaRPr>
                    </a:p>
                  </a:txBody>
                  <a:tcPr marL="92829" marR="69621" marT="58018" marB="58018" anchor="ctr"/>
                </a:tc>
                <a:extLst>
                  <a:ext uri="{0D108BD9-81ED-4DB2-BD59-A6C34878D82A}">
                    <a16:rowId xmlns:a16="http://schemas.microsoft.com/office/drawing/2014/main" val="1544669472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400" b="1">
                          <a:effectLst/>
                        </a:rPr>
                        <a:t>Ключевые партнёры</a:t>
                      </a:r>
                      <a:endParaRPr lang="ru-RU" sz="1400" b="0">
                        <a:effectLst/>
                        <a:latin typeface="quote-cjk-patch"/>
                      </a:endParaRPr>
                    </a:p>
                  </a:txBody>
                  <a:tcPr marL="69621" marR="92829" marT="58018" marB="5801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400" b="0" dirty="0">
                          <a:effectLst/>
                        </a:rPr>
                        <a:t>Поставщики компонентов, медучреждения, государственные структуры</a:t>
                      </a:r>
                      <a:endParaRPr lang="ru-RU" sz="1400" b="0" dirty="0">
                        <a:effectLst/>
                        <a:latin typeface="quote-cjk-patch"/>
                      </a:endParaRPr>
                    </a:p>
                  </a:txBody>
                  <a:tcPr marL="92829" marR="69621" marT="58018" marB="58018" anchor="ctr"/>
                </a:tc>
                <a:extLst>
                  <a:ext uri="{0D108BD9-81ED-4DB2-BD59-A6C34878D82A}">
                    <a16:rowId xmlns:a16="http://schemas.microsoft.com/office/drawing/2014/main" val="2343011599"/>
                  </a:ext>
                </a:extLst>
              </a:tr>
              <a:tr h="483482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400" b="1">
                          <a:effectLst/>
                        </a:rPr>
                        <a:t>Структура издержек</a:t>
                      </a:r>
                      <a:endParaRPr lang="ru-RU" sz="1400" b="0">
                        <a:effectLst/>
                        <a:latin typeface="quote-cjk-patch"/>
                      </a:endParaRPr>
                    </a:p>
                  </a:txBody>
                  <a:tcPr marL="69621" marR="92829" marT="58018" marB="5801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400" b="0" dirty="0">
                          <a:effectLst/>
                        </a:rPr>
                        <a:t>Затраты на R&amp;D, производство, маркетинг, логистику, зарплаты</a:t>
                      </a:r>
                      <a:endParaRPr lang="ru-RU" sz="1400" b="0" dirty="0">
                        <a:effectLst/>
                        <a:latin typeface="quote-cjk-patch"/>
                      </a:endParaRPr>
                    </a:p>
                  </a:txBody>
                  <a:tcPr marL="92829" marR="69621" marT="58018" marB="58018" anchor="ctr"/>
                </a:tc>
                <a:extLst>
                  <a:ext uri="{0D108BD9-81ED-4DB2-BD59-A6C34878D82A}">
                    <a16:rowId xmlns:a16="http://schemas.microsoft.com/office/drawing/2014/main" val="3125546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024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4F0F6-AD43-5318-AAA1-E04932C93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Карта эмпатии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B7E342-3039-EEC1-1ECE-CA83C8FA1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Что видит?</a:t>
            </a:r>
            <a:r>
              <a:rPr lang="ru-RU" dirty="0"/>
              <a:t> Ограничения в быту, зависимость от других.</a:t>
            </a:r>
          </a:p>
          <a:p>
            <a:r>
              <a:rPr lang="ru-RU" b="1" dirty="0"/>
              <a:t>Что слышит?</a:t>
            </a:r>
            <a:r>
              <a:rPr lang="ru-RU" dirty="0"/>
              <a:t> Рекомендации врачей, истории успеха других пользователей.</a:t>
            </a:r>
          </a:p>
          <a:p>
            <a:r>
              <a:rPr lang="ru-RU" b="1" dirty="0"/>
              <a:t>Что думает и чувствует?</a:t>
            </a:r>
            <a:r>
              <a:rPr lang="ru-RU" dirty="0"/>
              <a:t> Желание самостоятельности, страх быть обузой.</a:t>
            </a:r>
          </a:p>
          <a:p>
            <a:r>
              <a:rPr lang="ru-RU" b="1" dirty="0"/>
              <a:t>Что говорит и делает?</a:t>
            </a:r>
            <a:r>
              <a:rPr lang="ru-RU" dirty="0"/>
              <a:t> Ищет решения, консультируется со специалистами.</a:t>
            </a:r>
          </a:p>
          <a:p>
            <a:r>
              <a:rPr lang="ru-RU" b="1" dirty="0"/>
              <a:t>Боли:</a:t>
            </a:r>
            <a:r>
              <a:rPr lang="ru-RU" dirty="0"/>
              <a:t> Ограниченная автономия, высокая стоимость решений, сложность управления.</a:t>
            </a:r>
          </a:p>
          <a:p>
            <a:r>
              <a:rPr lang="ru-RU" b="1" dirty="0"/>
              <a:t>Потребности:</a:t>
            </a:r>
            <a:r>
              <a:rPr lang="ru-RU" dirty="0"/>
              <a:t> Простота, надёжность, доступность, адаптивность.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427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BFC0F-A717-C7BE-6C21-CFC623A94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Клиенты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9E3F05-E771-ABC0-A896-2A85670AB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Алексей, 65 лет</a:t>
            </a:r>
            <a:endParaRPr lang="ru-RU" dirty="0"/>
          </a:p>
          <a:p>
            <a:pPr lvl="1"/>
            <a:r>
              <a:rPr lang="ru-RU" dirty="0"/>
              <a:t>Перенёс инсульт, ограничена моторика правой руки.</a:t>
            </a:r>
          </a:p>
          <a:p>
            <a:pPr lvl="1"/>
            <a:r>
              <a:rPr lang="ru-RU" dirty="0"/>
              <a:t>Ценит простоту управления, голосовые команды.</a:t>
            </a:r>
          </a:p>
          <a:p>
            <a:pPr lvl="1"/>
            <a:r>
              <a:rPr lang="ru-RU" dirty="0"/>
              <a:t>Готов платить за удобство и безопасность.</a:t>
            </a:r>
          </a:p>
          <a:p>
            <a:r>
              <a:rPr lang="ru-RU" b="1" dirty="0"/>
              <a:t>Мария, 45 лет</a:t>
            </a:r>
            <a:endParaRPr lang="ru-RU" dirty="0"/>
          </a:p>
          <a:p>
            <a:pPr lvl="1"/>
            <a:r>
              <a:rPr lang="ru-RU" dirty="0"/>
              <a:t>Ухаживает за матерью с болезнью Паркинсона.</a:t>
            </a:r>
          </a:p>
          <a:p>
            <a:pPr lvl="1"/>
            <a:r>
              <a:rPr lang="ru-RU" dirty="0"/>
              <a:t>Ищет устройство, которое облегчит уход и питание.</a:t>
            </a:r>
          </a:p>
          <a:p>
            <a:pPr lvl="1"/>
            <a:r>
              <a:rPr lang="ru-RU" dirty="0"/>
              <a:t>Важны надёжность и поддержка.</a:t>
            </a:r>
          </a:p>
          <a:p>
            <a:r>
              <a:rPr lang="ru-RU" b="1" dirty="0"/>
              <a:t>Социальный центр “Забота”</a:t>
            </a:r>
            <a:endParaRPr lang="ru-RU" dirty="0"/>
          </a:p>
          <a:p>
            <a:pPr lvl="1"/>
            <a:r>
              <a:rPr lang="ru-RU" dirty="0"/>
              <a:t>Нуждается в оснащении помещений для подопечных.</a:t>
            </a:r>
          </a:p>
          <a:p>
            <a:pPr lvl="1"/>
            <a:r>
              <a:rPr lang="ru-RU" dirty="0"/>
              <a:t>Критерии: сертификация, безопасность, цена.</a:t>
            </a:r>
          </a:p>
        </p:txBody>
      </p:sp>
    </p:spTree>
    <p:extLst>
      <p:ext uri="{BB962C8B-B14F-4D97-AF65-F5344CB8AC3E}">
        <p14:creationId xmlns:p14="http://schemas.microsoft.com/office/powerpoint/2010/main" val="1029001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B2294-8489-CBBA-E45D-F6E0169CB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УТП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E723BC-26BC-4942-B4E9-BCFCA5FDDD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4" r="14554"/>
          <a:stretch>
            <a:fillRect/>
          </a:stretch>
        </p:blipFill>
        <p:spPr/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A7F56A4-456B-1A6E-CB86-01EC9F21B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Уникальный компактный робот-помощник, который поможет в уходе за человеком с малой подвижностью с помощью удобного голосового 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3917772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10200-51BE-7567-371A-46B7BD4CE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Прогнозирование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0F15B5-8573-94BE-23B7-A6D971274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Год 1: Стадия R&amp;D и </a:t>
            </a:r>
            <a:r>
              <a:rPr lang="ru-RU" b="1" dirty="0" err="1"/>
              <a:t>Prototype</a:t>
            </a:r>
            <a:r>
              <a:rPr lang="ru-RU" b="1" dirty="0"/>
              <a:t> (Долина смерти)</a:t>
            </a:r>
            <a:endParaRPr lang="ru-RU" dirty="0"/>
          </a:p>
          <a:p>
            <a:pPr lvl="1"/>
            <a:r>
              <a:rPr lang="ru-RU" b="1" dirty="0"/>
              <a:t>Цель:</a:t>
            </a:r>
            <a:r>
              <a:rPr lang="ru-RU" dirty="0"/>
              <a:t> Создание рабочего прототипа и проверка гипотез.</a:t>
            </a:r>
          </a:p>
          <a:p>
            <a:r>
              <a:rPr lang="ru-RU" b="1" dirty="0"/>
              <a:t>Год 2: Стадия </a:t>
            </a:r>
            <a:r>
              <a:rPr lang="ru-RU" b="1" dirty="0" err="1"/>
              <a:t>Pre-Seed</a:t>
            </a:r>
            <a:r>
              <a:rPr lang="ru-RU" b="1" dirty="0"/>
              <a:t>/</a:t>
            </a:r>
            <a:r>
              <a:rPr lang="ru-RU" b="1" dirty="0" err="1"/>
              <a:t>Seed</a:t>
            </a:r>
            <a:r>
              <a:rPr lang="ru-RU" b="1" dirty="0"/>
              <a:t> (Пилотные продажи)</a:t>
            </a:r>
            <a:endParaRPr lang="ru-RU" dirty="0"/>
          </a:p>
          <a:p>
            <a:pPr lvl="1"/>
            <a:r>
              <a:rPr lang="ru-RU" b="1" dirty="0"/>
              <a:t>Цель:</a:t>
            </a:r>
            <a:r>
              <a:rPr lang="ru-RU" dirty="0"/>
              <a:t> Подготовка к коммерческому запуску.</a:t>
            </a:r>
          </a:p>
          <a:p>
            <a:r>
              <a:rPr lang="ru-RU" b="1" dirty="0"/>
              <a:t>Год 3: Стадия Growth (Рост и масштабирование)</a:t>
            </a:r>
            <a:endParaRPr lang="ru-RU" dirty="0"/>
          </a:p>
          <a:p>
            <a:pPr lvl="1"/>
            <a:r>
              <a:rPr lang="ru-RU" b="1" dirty="0"/>
              <a:t>Цель:</a:t>
            </a:r>
            <a:r>
              <a:rPr lang="ru-RU" dirty="0"/>
              <a:t> Завоевание доли рынка и выход на операционную безубыточность.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625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AA0BE-3E30-B0AB-4B43-87E3DF431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689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Стратегия выхода инвестора из проекта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735955-4715-413E-87AF-77ED99BF663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5" r="7295"/>
          <a:stretch>
            <a:fillRect/>
          </a:stretch>
        </p:blipFill>
        <p:spPr/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E324330-6A69-034F-AB07-55919B985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M&amp;A (Слияния и поглощения) Потенциальные покупатели:</a:t>
            </a:r>
            <a:r>
              <a:rPr lang="ru-RU" dirty="0"/>
              <a:t> Крупные компании в сфере медицинского оборудования</a:t>
            </a:r>
            <a:r>
              <a:rPr lang="en-US" dirty="0"/>
              <a:t>, </a:t>
            </a:r>
            <a:r>
              <a:rPr lang="ru-RU" dirty="0"/>
              <a:t>IT-гиганты, развивающие направления AI и здоровья (Яндекс, Сбер), робототехнические компании</a:t>
            </a:r>
            <a:r>
              <a:rPr lang="en-US" dirty="0"/>
              <a:t>.</a:t>
            </a:r>
          </a:p>
          <a:p>
            <a:r>
              <a:rPr lang="ru-RU" dirty="0"/>
              <a:t>Более маловероятный исход </a:t>
            </a:r>
            <a:r>
              <a:rPr lang="ru-RU" b="1" dirty="0"/>
              <a:t>IPO (Публичное размещение) — Долгосрочная и маловероятная на горизонте 3 лет цель</a:t>
            </a:r>
          </a:p>
          <a:p>
            <a:r>
              <a:rPr lang="ru-RU" dirty="0"/>
              <a:t>Для высокотехнологичного социально ориентированного стартапа IPO является возможным, но очень отдаленным сценарием. Для этого компания должна показать значительные масштабы, стабильный рост и прозрачность финансов.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6675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9BEDA-64DD-EDC6-6A97-F1033458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За какую цену инвестор сможет продать свою долю?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75E407-8A28-CB91-71A4-F0951ADC3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Допустим, инвестор входит на стадии идеи с инвестицией </a:t>
            </a:r>
            <a:r>
              <a:rPr lang="ru-RU" b="1" dirty="0"/>
              <a:t>20 млн руб.</a:t>
            </a:r>
            <a:r>
              <a:rPr lang="ru-RU" dirty="0"/>
              <a:t> и получает </a:t>
            </a:r>
            <a:r>
              <a:rPr lang="ru-RU" b="1" dirty="0"/>
              <a:t>25%</a:t>
            </a:r>
            <a:r>
              <a:rPr lang="ru-RU" dirty="0"/>
              <a:t> компании.</a:t>
            </a:r>
          </a:p>
          <a:p>
            <a:r>
              <a:rPr lang="ru-RU" b="1" dirty="0"/>
              <a:t>После Года 2</a:t>
            </a:r>
            <a:r>
              <a:rPr lang="en-US" b="1" dirty="0"/>
              <a:t>: </a:t>
            </a:r>
            <a:r>
              <a:rPr lang="ru-RU" dirty="0"/>
              <a:t>Оценка компании вырастает до </a:t>
            </a:r>
            <a:r>
              <a:rPr lang="ru-RU" b="1" dirty="0"/>
              <a:t>~300 млн руб.</a:t>
            </a:r>
            <a:r>
              <a:rPr lang="ru-RU" dirty="0"/>
              <a:t> Инвестор может продать часть доли (например, 5%) новым инвесторам, чтобы вернуть вложенные средства: 5% * 300 млн руб. = 15 млн руб.. У него остается 20%.</a:t>
            </a:r>
          </a:p>
          <a:p>
            <a:r>
              <a:rPr lang="ru-RU" b="1" dirty="0"/>
              <a:t>После Года 3</a:t>
            </a:r>
            <a:r>
              <a:rPr lang="en-US" b="1" dirty="0"/>
              <a:t>: </a:t>
            </a:r>
            <a:r>
              <a:rPr lang="ru-RU" dirty="0"/>
              <a:t>Оценка компании достигает </a:t>
            </a:r>
            <a:r>
              <a:rPr lang="ru-RU" b="1" dirty="0"/>
              <a:t>~1.2 млрд руб.</a:t>
            </a:r>
            <a:r>
              <a:rPr lang="ru-RU" dirty="0"/>
              <a:t> Инвестор продает оставшиеся 20% стратегическому покупателю.</a:t>
            </a:r>
          </a:p>
          <a:p>
            <a:pPr lvl="1"/>
            <a:r>
              <a:rPr lang="ru-RU" b="1" dirty="0"/>
              <a:t>Стоимость доли инвестора: </a:t>
            </a:r>
            <a:r>
              <a:rPr lang="ru-RU" dirty="0"/>
              <a:t>20% * 1.2 млрд руб. = 240 млн руб.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98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02A13-DC7B-47BC-9C7F-204AF6B7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Список команды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CDDA74-37AD-437A-AC5D-DE9471D274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2A7939E-AFAD-4C2F-9C24-1701C9BAB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Александр Безухов—лидер</a:t>
            </a:r>
          </a:p>
          <a:p>
            <a:r>
              <a:rPr lang="ru-RU" dirty="0"/>
              <a:t>Роман Комаров—разработчик ПО вроде.</a:t>
            </a:r>
          </a:p>
          <a:p>
            <a:r>
              <a:rPr lang="ru-RU" dirty="0"/>
              <a:t>Иван Васильченко—генератор идей</a:t>
            </a:r>
          </a:p>
          <a:p>
            <a:r>
              <a:rPr lang="ru-RU" dirty="0"/>
              <a:t>Алексей Шаров—мотиватор</a:t>
            </a:r>
          </a:p>
          <a:p>
            <a:r>
              <a:rPr lang="ru-RU" dirty="0"/>
              <a:t>Максим Толкачев—душа команды.</a:t>
            </a:r>
          </a:p>
        </p:txBody>
      </p:sp>
    </p:spTree>
    <p:extLst>
      <p:ext uri="{BB962C8B-B14F-4D97-AF65-F5344CB8AC3E}">
        <p14:creationId xmlns:p14="http://schemas.microsoft.com/office/powerpoint/2010/main" val="3386592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BB2C9-FC41-4A34-BC70-91F38408E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и 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A71DD5-5653-4151-90FD-1D9B099DA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0" i="0" dirty="0">
                <a:solidFill>
                  <a:srgbClr val="1D1E23"/>
                </a:solidFill>
                <a:effectLst/>
              </a:rPr>
              <a:t>Определена главная проблема — ограниченная автономия малоподвижных людей в повседневной жизни, включая прием пищи, передвижение и бытовые задачи. Представлено решение — универсальный бытовой манипулятор с управлением через пульт и ИИ-голос, интегрирующий современные технологические инновации.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333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45889-681F-4B71-899F-A5E20028D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Целевая аудитория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77050D-9F4B-4242-A430-8236DF1842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" r="13853"/>
          <a:stretch>
            <a:fillRect/>
          </a:stretch>
        </p:blipFill>
        <p:spPr/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DEA047C-0A04-4036-A84C-8200E6612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1D1E23"/>
                </a:solidFill>
                <a:effectLst/>
              </a:rPr>
              <a:t>В России насчитывается более 10 млн человек с ограниченной подвижностью, у которых выявлены приоритеты: помощь в питании (45%), передвижении (30%) и бытовых операциях (25%). Существующие решения недостаточно адаптированы под индивидуальные нужды и не охватывают все аспекты повседневной поддержки. Проект сфокусирован на целевой группе с разными степенями ограничений, учитывая потребности людей с различным уровнем моторики и когнитивных способностей.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105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62E00-9F7B-41EB-95FB-E4FBDF2F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Технология манипулятора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CAFB7C-F52C-4F42-A9D4-4DDB84D71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0" i="0" dirty="0">
                <a:solidFill>
                  <a:srgbClr val="1D1E23"/>
                </a:solidFill>
                <a:effectLst/>
              </a:rPr>
              <a:t>Манипулятор состоит из </a:t>
            </a:r>
            <a:r>
              <a:rPr lang="ru-RU" b="0" i="0" dirty="0" err="1">
                <a:solidFill>
                  <a:srgbClr val="1D1E23"/>
                </a:solidFill>
                <a:effectLst/>
              </a:rPr>
              <a:t>многоосевого</a:t>
            </a:r>
            <a:r>
              <a:rPr lang="ru-RU" b="0" i="0" dirty="0">
                <a:solidFill>
                  <a:srgbClr val="1D1E23"/>
                </a:solidFill>
                <a:effectLst/>
              </a:rPr>
              <a:t> роботизированного манипулятора с датчиками обратной связи и безопасности. Встроена система двойного управления: аппаратный пульт с упрощённым интерфейсом и голосовой ИИ-модуль, основанный на </a:t>
            </a:r>
            <a:r>
              <a:rPr lang="ru-RU" b="0" i="0" dirty="0" err="1">
                <a:solidFill>
                  <a:srgbClr val="1D1E23"/>
                </a:solidFill>
                <a:effectLst/>
              </a:rPr>
              <a:t>нейросетевых</a:t>
            </a:r>
            <a:r>
              <a:rPr lang="ru-RU" b="0" i="0" dirty="0">
                <a:solidFill>
                  <a:srgbClr val="1D1E23"/>
                </a:solidFill>
                <a:effectLst/>
              </a:rPr>
              <a:t> технологиях распознавания естественного языка. Схема демонстрирует взаимосвязь аппаратных и программных компонентов с возможностями адаптации под пользователя.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65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07605CE-557B-481A-A3E7-C5846B9A3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Распределение потребностей целевой аудитории по функциям манипулятора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62DE5B-5FBA-4298-999D-A006DBF21E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72200" y="2306530"/>
            <a:ext cx="5181600" cy="3389528"/>
          </a:xfr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EBC96932-213B-4565-A807-514DB4AB2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13856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Опрос выявил ключевые области поддержки, наиболее важные для разных возрастных и функциональных групп.</a:t>
            </a:r>
          </a:p>
          <a:p>
            <a:r>
              <a:rPr lang="ru-RU" dirty="0"/>
              <a:t>Четкое распределение приоритетов подтверждает необходимость комбинированного функционала для максимальной пользы.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534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A5B4F-757A-46FF-93FA-EF5F68C7C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Подходы к обеспечению удобства и безопасности управления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42F2A-0F58-496F-A5F8-BC13300E0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Аппаратный пульт спроектирован с акцентом на эргономику и простоту, упрощая управление даже при сниженной моторике.</a:t>
            </a:r>
          </a:p>
          <a:p>
            <a:r>
              <a:rPr lang="ru-RU" dirty="0"/>
              <a:t>Голосовое управление адаптируется под уникальные голосовые характеристики пользователя, обеспечивая комфортное взаимодействие.</a:t>
            </a:r>
          </a:p>
          <a:p>
            <a:r>
              <a:rPr lang="ru-RU" dirty="0"/>
              <a:t>Безопасность гарантируется встроенными датчиками препятствий и системой экстренной остановки для предотвращения несчастных случаев.</a:t>
            </a:r>
          </a:p>
          <a:p>
            <a:r>
              <a:rPr lang="ru-RU" dirty="0"/>
              <a:t>Использование износостойких и гипоаллергенных материалов повышает долговечность и гигиеничность устройства в домашних условиях.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6395E-510D-4F70-B959-EB4FFC4E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801148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>Технологии искусственного интеллекта для персонализации и адаптации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4D8423-9542-4685-93DE-D28454201CC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/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2F312A3-D11F-467C-BCCF-9EB21A9D6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58641"/>
            <a:ext cx="3932237" cy="3716323"/>
          </a:xfrm>
        </p:spPr>
        <p:txBody>
          <a:bodyPr>
            <a:normAutofit/>
          </a:bodyPr>
          <a:lstStyle/>
          <a:p>
            <a:r>
              <a:rPr lang="ru-RU" dirty="0"/>
              <a:t>ИИ-модуль анализирует голос и поведение пользователя для точной настройки работы манипулятора исходя из индивидуальных предпочтений.</a:t>
            </a:r>
          </a:p>
          <a:p>
            <a:r>
              <a:rPr lang="ru-RU" dirty="0"/>
              <a:t>Алгоритмы машинного обучения предсказывают потребности, автоматически корректируя уровень предоставляемой помощи.</a:t>
            </a:r>
          </a:p>
          <a:p>
            <a:r>
              <a:rPr lang="ru-RU" dirty="0"/>
              <a:t>Система самообучается на основе активности пользователя, повышая эффективность и снижая нагрузку на опекунов.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951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F7265-B05D-40EE-96C2-A20C91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Инженерные решения по безопасности и надёжности эксплуатации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9C59D7-6144-4F25-8EF4-27DD6D592C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Противоаварийные технологии</a:t>
            </a:r>
          </a:p>
          <a:p>
            <a:r>
              <a:rPr lang="ru-RU" sz="2400" dirty="0"/>
              <a:t>Включение датчиков препятствий и системы аварийного останова значительно снижает риск травм и обеспечивает безопасность в домашних условиях. Эти меры гарантируют надежную эксплуатацию устройства.</a:t>
            </a:r>
          </a:p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5C83856-B729-444A-B8AE-5411AEC36D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Материалы и тестирование</a:t>
            </a:r>
          </a:p>
          <a:p>
            <a:r>
              <a:rPr lang="ru-RU" sz="2400" dirty="0"/>
              <a:t>Корпус выполнен из материалов с хорошей износостойкостью и гигиеничными свойствами. Проведены испытания на отказоустойчивость, подтверждающие стабильность работы при различных сценариях.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0665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776</Words>
  <Application>Microsoft Office PowerPoint</Application>
  <PresentationFormat>Широкоэкранный</PresentationFormat>
  <Paragraphs>101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quote-cjk-patch</vt:lpstr>
      <vt:lpstr>Тема Office</vt:lpstr>
      <vt:lpstr>Бытовой манипулятор</vt:lpstr>
      <vt:lpstr> Список команды</vt:lpstr>
      <vt:lpstr>Проблема и решение</vt:lpstr>
      <vt:lpstr>Целевая аудитория</vt:lpstr>
      <vt:lpstr>Технология манипулятора</vt:lpstr>
      <vt:lpstr>Распределение потребностей целевой аудитории по функциям манипулятора</vt:lpstr>
      <vt:lpstr>Подходы к обеспечению удобства и безопасности управления</vt:lpstr>
      <vt:lpstr>Технологии искусственного интеллекта для персонализации и адаптации</vt:lpstr>
      <vt:lpstr>Инженерные решения по безопасности и надёжности эксплуатации</vt:lpstr>
      <vt:lpstr>Прогноз социального и экономического воздействия проекта</vt:lpstr>
      <vt:lpstr>Заключение: перспективы и соответствие ключевым приоритетам</vt:lpstr>
      <vt:lpstr>Бизнес модели</vt:lpstr>
      <vt:lpstr>Канва Остервальдера</vt:lpstr>
      <vt:lpstr>Карта эмпатии</vt:lpstr>
      <vt:lpstr>Клиенты</vt:lpstr>
      <vt:lpstr>УТП</vt:lpstr>
      <vt:lpstr>Прогнозирование проекта</vt:lpstr>
      <vt:lpstr>Стратегия выхода инвестора из проекта</vt:lpstr>
      <vt:lpstr>За какую цену инвестор сможет продать свою долю?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Бытовой манипулятор</dc:title>
  <dc:creator>Максим Толкачёв</dc:creator>
  <cp:lastModifiedBy>Александр</cp:lastModifiedBy>
  <cp:revision>6</cp:revision>
  <dcterms:created xsi:type="dcterms:W3CDTF">2025-10-22T18:16:08Z</dcterms:created>
  <dcterms:modified xsi:type="dcterms:W3CDTF">2025-12-04T18:48:43Z</dcterms:modified>
</cp:coreProperties>
</file>