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 Sans Bold" panose="020B0604020202020204" charset="0"/>
      <p:regular r:id="rId17"/>
    </p:embeddedFont>
    <p:embeddedFont>
      <p:font typeface="Fira Sans Light" panose="020B0403050000020004" pitchFamily="34" charset="0"/>
      <p:regular r:id="rId18"/>
    </p:embeddedFont>
    <p:embeddedFont>
      <p:font typeface="Fira Sans Light Bold" panose="020B0604020202020204" charset="0"/>
      <p:regular r:id="rId19"/>
    </p:embeddedFont>
    <p:embeddedFont>
      <p:font typeface="Open Sans Bold" panose="020B0604020202020204" charset="0"/>
      <p:regular r:id="rId20"/>
    </p:embeddedFont>
    <p:embeddedFont>
      <p:font typeface="Open Sans Light" panose="020B0306030504020204" pitchFamily="34" charset="0"/>
      <p:regular r:id="rId21"/>
    </p:embeddedFont>
    <p:embeddedFont>
      <p:font typeface="Open Sans Light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2449" y="-265752"/>
            <a:ext cx="19232897" cy="108185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9920" y="1711261"/>
            <a:ext cx="10401230" cy="4732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80"/>
              </a:lnSpc>
            </a:pPr>
            <a:r>
              <a:rPr lang="en-US" sz="10400">
                <a:solidFill>
                  <a:srgbClr val="FFFFFF"/>
                </a:solidFill>
                <a:latin typeface="Fira Sans Bold"/>
              </a:rPr>
              <a:t>Площадка для студенческих инициатив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3388123" cy="318656"/>
            <a:chOff x="0" y="0"/>
            <a:chExt cx="4517498" cy="424874"/>
          </a:xfrm>
        </p:grpSpPr>
        <p:sp>
          <p:nvSpPr>
            <p:cNvPr id="5" name="AutoShape 5"/>
            <p:cNvSpPr/>
            <p:nvPr/>
          </p:nvSpPr>
          <p:spPr>
            <a:xfrm rot="-5400000">
              <a:off x="3019346" y="-1262019"/>
              <a:ext cx="47665" cy="294863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296715" cy="43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ira Sans Bold"/>
                </a:rPr>
                <a:t>01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542498" y="5204039"/>
            <a:ext cx="2874573" cy="2602424"/>
            <a:chOff x="0" y="0"/>
            <a:chExt cx="5580380" cy="5052060"/>
          </a:xfrm>
        </p:grpSpPr>
        <p:sp>
          <p:nvSpPr>
            <p:cNvPr id="8" name="Freeform 8"/>
            <p:cNvSpPr/>
            <p:nvPr/>
          </p:nvSpPr>
          <p:spPr>
            <a:xfrm>
              <a:off x="-635000" y="-673100"/>
              <a:ext cx="6488430" cy="6027420"/>
            </a:xfrm>
            <a:custGeom>
              <a:avLst/>
              <a:gdLst/>
              <a:ahLst/>
              <a:cxnLst/>
              <a:rect l="l" t="t" r="r" b="b"/>
              <a:pathLst>
                <a:path w="6488430" h="602742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4"/>
              <a:stretch>
                <a:fillRect l="-22427" r="-22427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542498" y="1981499"/>
            <a:ext cx="2874573" cy="2602424"/>
            <a:chOff x="0" y="0"/>
            <a:chExt cx="5580380" cy="5052060"/>
          </a:xfrm>
        </p:grpSpPr>
        <p:sp>
          <p:nvSpPr>
            <p:cNvPr id="10" name="Freeform 10"/>
            <p:cNvSpPr/>
            <p:nvPr/>
          </p:nvSpPr>
          <p:spPr>
            <a:xfrm>
              <a:off x="-635000" y="-673100"/>
              <a:ext cx="6488430" cy="6027420"/>
            </a:xfrm>
            <a:custGeom>
              <a:avLst/>
              <a:gdLst/>
              <a:ahLst/>
              <a:cxnLst/>
              <a:rect l="l" t="t" r="r" b="b"/>
              <a:pathLst>
                <a:path w="6488430" h="602742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5"/>
              <a:stretch>
                <a:fillRect t="-15213" b="-15213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28700" y="8382811"/>
            <a:ext cx="8861758" cy="167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Fira Sans Light"/>
              </a:rPr>
              <a:t>Акселерационная программа: 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Fira Sans Light"/>
              </a:rPr>
              <a:t>Межвузовский акселератор «БизнесТут», 2022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FFFFFF"/>
              </a:solidFill>
              <a:latin typeface="Fira Sans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7282588"/>
            <a:ext cx="412358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ira Sans Bold"/>
              </a:rPr>
              <a:t>РЫНОК НТИ: «EDUNET»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659869" y="5219085"/>
            <a:ext cx="4454390" cy="2652387"/>
            <a:chOff x="0" y="0"/>
            <a:chExt cx="5939186" cy="353651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5939186" cy="666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Fira Sans Bold"/>
                </a:rPr>
                <a:t>ПИГАРИЧЕВА АНАСТАСИЯ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129724"/>
              <a:ext cx="5939186" cy="2406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ira Sans Light"/>
                </a:rPr>
                <a:t>- Аналитик</a:t>
              </a: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ira Sans Light"/>
                </a:rPr>
                <a:t>- Разработчик</a:t>
              </a: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ira Sans Light"/>
                </a:rPr>
                <a:t>- Дизайнер</a:t>
              </a:r>
            </a:p>
            <a:p>
              <a:pPr>
                <a:lnSpc>
                  <a:spcPts val="3640"/>
                </a:lnSpc>
                <a:spcBef>
                  <a:spcPct val="0"/>
                </a:spcBef>
              </a:pPr>
              <a:endParaRPr lang="en-US" sz="2600">
                <a:solidFill>
                  <a:srgbClr val="FFFFFF"/>
                </a:solidFill>
                <a:latin typeface="Fira Sans Ligh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59869" y="1981499"/>
            <a:ext cx="4454390" cy="2195319"/>
            <a:chOff x="0" y="0"/>
            <a:chExt cx="5939186" cy="2927092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5939186" cy="666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Fira Sans Bold"/>
                </a:rPr>
                <a:t>ПУШКАРЁВ ВИТАЛИЙ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29724"/>
              <a:ext cx="5939186" cy="1797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ira Sans Light"/>
                </a:rPr>
                <a:t>- Лидер</a:t>
              </a: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ira Sans Light"/>
                </a:rPr>
                <a:t>- Разработчик</a:t>
              </a:r>
            </a:p>
            <a:p>
              <a:pPr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FFFFFF"/>
                  </a:solidFill>
                  <a:latin typeface="Fira Sans Light"/>
                </a:rPr>
                <a:t>- Дизайнер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2449" y="-46942"/>
            <a:ext cx="19232897" cy="10818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32999"/>
          </a:blip>
          <a:srcRect/>
          <a:stretch>
            <a:fillRect/>
          </a:stretch>
        </p:blipFill>
        <p:spPr>
          <a:xfrm rot="4151638">
            <a:off x="7718805" y="-5203664"/>
            <a:ext cx="8278095" cy="958390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232116" y="1044747"/>
            <a:ext cx="38100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6800" y="1813900"/>
            <a:ext cx="406832" cy="406832"/>
            <a:chOff x="6705600" y="1371600"/>
            <a:chExt cx="10972800" cy="10972800"/>
          </a:xfrm>
        </p:grpSpPr>
        <p:sp>
          <p:nvSpPr>
            <p:cNvPr id="6" name="Freeform 6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32B7CB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47750" y="3942406"/>
            <a:ext cx="406832" cy="406832"/>
            <a:chOff x="6705600" y="1371600"/>
            <a:chExt cx="10972800" cy="10972800"/>
          </a:xfrm>
        </p:grpSpPr>
        <p:sp>
          <p:nvSpPr>
            <p:cNvPr id="8" name="Freeform 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BD85FD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28700" y="6129464"/>
            <a:ext cx="406832" cy="406832"/>
            <a:chOff x="6705600" y="1371600"/>
            <a:chExt cx="10972800" cy="10972800"/>
          </a:xfrm>
        </p:grpSpPr>
        <p:sp>
          <p:nvSpPr>
            <p:cNvPr id="10" name="Freeform 10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32B7CB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66800" y="8316521"/>
            <a:ext cx="406832" cy="406832"/>
            <a:chOff x="6705600" y="1371600"/>
            <a:chExt cx="10972800" cy="10972800"/>
          </a:xfrm>
        </p:grpSpPr>
        <p:sp>
          <p:nvSpPr>
            <p:cNvPr id="12" name="Freeform 12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BD85FD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684123" y="611089"/>
            <a:ext cx="10908585" cy="811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endParaRPr/>
          </a:p>
          <a:p>
            <a:pPr>
              <a:lnSpc>
                <a:spcPts val="4339"/>
              </a:lnSpc>
            </a:pPr>
            <a:endParaRPr/>
          </a:p>
          <a:p>
            <a:pPr>
              <a:lnSpc>
                <a:spcPts val="4339"/>
              </a:lnSpc>
            </a:pPr>
            <a:r>
              <a:rPr lang="en-US" sz="3099" spc="52">
                <a:solidFill>
                  <a:srgbClr val="FFFFFF"/>
                </a:solidFill>
                <a:latin typeface="Open Sans Light Bold"/>
              </a:rPr>
              <a:t>- Введение раздела "Личный кабинет" в работу</a:t>
            </a:r>
          </a:p>
          <a:p>
            <a:pPr>
              <a:lnSpc>
                <a:spcPts val="4339"/>
              </a:lnSpc>
            </a:pPr>
            <a:endParaRPr lang="en-US" sz="3099" spc="52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4339"/>
              </a:lnSpc>
            </a:pPr>
            <a:endParaRPr lang="en-US" sz="3099" spc="52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4339"/>
              </a:lnSpc>
            </a:pPr>
            <a:endParaRPr lang="en-US" sz="3099" spc="52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4339"/>
              </a:lnSpc>
            </a:pPr>
            <a:r>
              <a:rPr lang="en-US" sz="3099" spc="52">
                <a:solidFill>
                  <a:srgbClr val="FFFFFF"/>
                </a:solidFill>
                <a:latin typeface="Open Sans Light Bold"/>
              </a:rPr>
              <a:t>- Введение раздела "Инициативы НГУЭУ" в работу</a:t>
            </a:r>
          </a:p>
          <a:p>
            <a:pPr>
              <a:lnSpc>
                <a:spcPts val="4339"/>
              </a:lnSpc>
            </a:pPr>
            <a:endParaRPr lang="en-US" sz="3099" spc="52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4339"/>
              </a:lnSpc>
            </a:pPr>
            <a:endParaRPr lang="en-US" sz="3099" spc="52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4339"/>
              </a:lnSpc>
            </a:pPr>
            <a:endParaRPr lang="en-US" sz="3099" spc="52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4339"/>
              </a:lnSpc>
            </a:pPr>
            <a:r>
              <a:rPr lang="en-US" sz="3099" spc="52">
                <a:solidFill>
                  <a:srgbClr val="FFFFFF"/>
                </a:solidFill>
                <a:latin typeface="Open Sans Light Bold"/>
              </a:rPr>
              <a:t>- Введение раздела "Сообщество" в работу</a:t>
            </a:r>
          </a:p>
          <a:p>
            <a:pPr>
              <a:lnSpc>
                <a:spcPts val="4339"/>
              </a:lnSpc>
            </a:pPr>
            <a:endParaRPr lang="en-US" sz="3099" spc="52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4339"/>
              </a:lnSpc>
            </a:pPr>
            <a:endParaRPr lang="en-US" sz="3099" spc="52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4339"/>
              </a:lnSpc>
            </a:pPr>
            <a:endParaRPr lang="en-US" sz="3099" spc="52">
              <a:solidFill>
                <a:srgbClr val="FFFFFF"/>
              </a:solidFill>
              <a:latin typeface="Open Sans Light Bold"/>
            </a:endParaRPr>
          </a:p>
          <a:p>
            <a:pPr>
              <a:lnSpc>
                <a:spcPts val="4339"/>
              </a:lnSpc>
            </a:pPr>
            <a:r>
              <a:rPr lang="en-US" sz="3099" spc="52">
                <a:solidFill>
                  <a:srgbClr val="FFFFFF"/>
                </a:solidFill>
                <a:latin typeface="Open Sans Light Bold"/>
              </a:rPr>
              <a:t>- Введение раздела "Поиск команды" в работу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513282" y="5704612"/>
            <a:ext cx="6294242" cy="4463479"/>
            <a:chOff x="0" y="0"/>
            <a:chExt cx="8392323" cy="595130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9525"/>
              <a:ext cx="8392323" cy="4852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Fira Sans Bold"/>
                </a:rPr>
                <a:t>Этапы развития проекта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221560"/>
              <a:ext cx="8392323" cy="729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8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>
            <a:fillRect/>
          </a:stretch>
        </p:blipFill>
        <p:spPr>
          <a:xfrm>
            <a:off x="17264719" y="5362310"/>
            <a:ext cx="1495730" cy="14172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2449" y="-46942"/>
            <a:ext cx="19232897" cy="10818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32999"/>
          </a:blip>
          <a:srcRect/>
          <a:stretch>
            <a:fillRect/>
          </a:stretch>
        </p:blipFill>
        <p:spPr>
          <a:xfrm rot="4151638">
            <a:off x="7718805" y="-5203664"/>
            <a:ext cx="8278095" cy="958390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979218" y="4265716"/>
            <a:ext cx="12329564" cy="2193189"/>
            <a:chOff x="0" y="0"/>
            <a:chExt cx="16439418" cy="2924252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6439418" cy="1815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799"/>
                </a:lnSpc>
              </a:pPr>
              <a:r>
                <a:rPr lang="en-US" sz="8999">
                  <a:solidFill>
                    <a:srgbClr val="FFFFFF"/>
                  </a:solidFill>
                  <a:latin typeface="Fira Sans Bold"/>
                </a:rPr>
                <a:t>Спасибо за внимание!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194581"/>
              <a:ext cx="16439418" cy="729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8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>
            <a:fillRect/>
          </a:stretch>
        </p:blipFill>
        <p:spPr>
          <a:xfrm>
            <a:off x="17264719" y="5362310"/>
            <a:ext cx="1495730" cy="14172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2449" y="-265752"/>
            <a:ext cx="19232897" cy="10818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42000"/>
          </a:blip>
          <a:srcRect/>
          <a:stretch>
            <a:fillRect/>
          </a:stretch>
        </p:blipFill>
        <p:spPr>
          <a:xfrm>
            <a:off x="-2099266" y="-2047397"/>
            <a:ext cx="5256167" cy="46779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54000"/>
          </a:blip>
          <a:srcRect/>
          <a:stretch>
            <a:fillRect/>
          </a:stretch>
        </p:blipFill>
        <p:spPr>
          <a:xfrm>
            <a:off x="13616302" y="3113217"/>
            <a:ext cx="8278095" cy="958390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3388123" cy="318656"/>
            <a:chOff x="0" y="0"/>
            <a:chExt cx="4517498" cy="424874"/>
          </a:xfrm>
        </p:grpSpPr>
        <p:sp>
          <p:nvSpPr>
            <p:cNvPr id="6" name="AutoShape 6"/>
            <p:cNvSpPr/>
            <p:nvPr/>
          </p:nvSpPr>
          <p:spPr>
            <a:xfrm rot="-5400000">
              <a:off x="3019346" y="-1262019"/>
              <a:ext cx="47665" cy="294863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296715" cy="43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ira Sans Bold"/>
                </a:rPr>
                <a:t>02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8818" y="3577281"/>
            <a:ext cx="8794904" cy="5459924"/>
            <a:chOff x="0" y="0"/>
            <a:chExt cx="11726538" cy="7279899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0"/>
              <a:ext cx="11726538" cy="1113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6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470648"/>
              <a:ext cx="11726538" cy="5155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48"/>
                </a:lnSpc>
              </a:pPr>
              <a:r>
                <a:rPr lang="en-US" sz="3677">
                  <a:solidFill>
                    <a:srgbClr val="FFFFFF"/>
                  </a:solidFill>
                  <a:latin typeface="Fira Sans Light Bold"/>
                </a:rPr>
                <a:t>Создать платформу для размещения студенческих инициатив (стартапы/услуги), возможностью общения на форуме и обмену опытом</a:t>
              </a:r>
            </a:p>
            <a:p>
              <a:pPr>
                <a:lnSpc>
                  <a:spcPts val="5148"/>
                </a:lnSpc>
              </a:pPr>
              <a:endParaRPr lang="en-US" sz="3677">
                <a:solidFill>
                  <a:srgbClr val="FFFFFF"/>
                </a:solidFill>
                <a:latin typeface="Fira Sans Light Bold"/>
              </a:endParaRPr>
            </a:p>
            <a:p>
              <a:pPr>
                <a:lnSpc>
                  <a:spcPts val="5148"/>
                </a:lnSpc>
                <a:spcBef>
                  <a:spcPct val="0"/>
                </a:spcBef>
              </a:pPr>
              <a:endParaRPr lang="en-US" sz="3677">
                <a:solidFill>
                  <a:srgbClr val="FFFFFF"/>
                </a:solidFill>
                <a:latin typeface="Fira Sans Ligh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28818" y="1877385"/>
            <a:ext cx="7378096" cy="272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99"/>
              </a:lnSpc>
            </a:pPr>
            <a:r>
              <a:rPr lang="en-US" sz="8999">
                <a:solidFill>
                  <a:srgbClr val="FFFFFF"/>
                </a:solidFill>
                <a:latin typeface="Fira Sans Bold"/>
              </a:rPr>
              <a:t>Цель проекта</a:t>
            </a:r>
          </a:p>
          <a:p>
            <a:pPr>
              <a:lnSpc>
                <a:spcPts val="10799"/>
              </a:lnSpc>
            </a:pPr>
            <a:endParaRPr lang="en-US" sz="8999">
              <a:solidFill>
                <a:srgbClr val="FFFFFF"/>
              </a:solidFill>
              <a:latin typeface="Fira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323722" y="1877385"/>
            <a:ext cx="8585161" cy="1361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99"/>
              </a:lnSpc>
            </a:pPr>
            <a:r>
              <a:rPr lang="en-US" sz="8999">
                <a:solidFill>
                  <a:srgbClr val="FFFFFF"/>
                </a:solidFill>
                <a:latin typeface="Fira Sans Bold"/>
              </a:rPr>
              <a:t>Задачи проекта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95490" y="4125490"/>
            <a:ext cx="9229017" cy="163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1"/>
              </a:lnSpc>
            </a:pPr>
            <a:r>
              <a:rPr lang="en-US" sz="3122">
                <a:solidFill>
                  <a:srgbClr val="FFFFFF"/>
                </a:solidFill>
                <a:latin typeface="Fira Sans Light Bold"/>
              </a:rPr>
              <a:t>- Проанализировать рынок аналоговых площадок</a:t>
            </a:r>
          </a:p>
          <a:p>
            <a:pPr>
              <a:lnSpc>
                <a:spcPts val="4371"/>
              </a:lnSpc>
              <a:spcBef>
                <a:spcPct val="0"/>
              </a:spcBef>
            </a:pPr>
            <a:endParaRPr lang="en-US" sz="3122">
              <a:solidFill>
                <a:srgbClr val="FFFFFF"/>
              </a:solidFill>
              <a:latin typeface="Fira Sans Ligh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695490" y="6400078"/>
            <a:ext cx="9600785" cy="110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Fira Sans Light Bold"/>
              </a:rPr>
              <a:t>- Подготовить техническое задание</a:t>
            </a:r>
          </a:p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FFFFFF"/>
              </a:solidFill>
              <a:latin typeface="Fira Sans Ligh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695490" y="8149087"/>
            <a:ext cx="6773962" cy="110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Fira Sans Light Bold"/>
              </a:rPr>
              <a:t>- Разработать сайт </a:t>
            </a:r>
          </a:p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FFFFFF"/>
              </a:solidFill>
              <a:latin typeface="Fira Sans Ligh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72449" y="-265752"/>
            <a:ext cx="19232897" cy="1081850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3388123" cy="318656"/>
            <a:chOff x="0" y="0"/>
            <a:chExt cx="4517498" cy="424874"/>
          </a:xfrm>
        </p:grpSpPr>
        <p:sp>
          <p:nvSpPr>
            <p:cNvPr id="5" name="AutoShape 5"/>
            <p:cNvSpPr/>
            <p:nvPr/>
          </p:nvSpPr>
          <p:spPr>
            <a:xfrm rot="-5400000">
              <a:off x="3019346" y="-1262019"/>
              <a:ext cx="47665" cy="294863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296715" cy="43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ira Sans Bold"/>
                </a:rPr>
                <a:t>03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786691" y="3086100"/>
            <a:ext cx="4472609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alphaModFix amt="43999"/>
          </a:blip>
          <a:srcRect/>
          <a:stretch>
            <a:fillRect/>
          </a:stretch>
        </p:blipFill>
        <p:spPr>
          <a:xfrm rot="6314306">
            <a:off x="-1088183" y="6657966"/>
            <a:ext cx="9681882" cy="92583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28260" y="1781711"/>
            <a:ext cx="11561818" cy="751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9"/>
              </a:lnSpc>
            </a:pPr>
            <a:r>
              <a:rPr lang="en-US" sz="3792">
                <a:solidFill>
                  <a:srgbClr val="FFFFFF"/>
                </a:solidFill>
                <a:latin typeface="Open Sans Bold"/>
              </a:rPr>
              <a:t>  </a:t>
            </a: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4492">
                <a:solidFill>
                  <a:srgbClr val="FFFFFF"/>
                </a:solidFill>
                <a:latin typeface="Open Sans Light Bold"/>
              </a:rPr>
              <a:t>Функции:</a:t>
            </a:r>
            <a:r>
              <a:rPr lang="en-US" sz="4492">
                <a:solidFill>
                  <a:srgbClr val="FFFFFF"/>
                </a:solidFill>
                <a:latin typeface="Open Sans Light"/>
              </a:rPr>
              <a:t> возможность связи между её участниками, хранения опубликованных бизнес-проектов, наличие форума для обсуждений, поиска команды, размещение своей кандидатуры на участие в проектах. </a:t>
            </a:r>
          </a:p>
          <a:p>
            <a:pPr>
              <a:lnSpc>
                <a:spcPts val="5309"/>
              </a:lnSpc>
            </a:pPr>
            <a:endParaRPr lang="en-US" sz="4492">
              <a:solidFill>
                <a:srgbClr val="FFFFFF"/>
              </a:solidFill>
              <a:latin typeface="Open Sans Light"/>
            </a:endParaRPr>
          </a:p>
          <a:p>
            <a:pPr>
              <a:lnSpc>
                <a:spcPts val="6289"/>
              </a:lnSpc>
            </a:pPr>
            <a:r>
              <a:rPr lang="en-US" sz="4492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4492">
                <a:solidFill>
                  <a:srgbClr val="FFFFFF"/>
                </a:solidFill>
                <a:latin typeface="Open Sans Light Bold"/>
              </a:rPr>
              <a:t>Целевая аудитория</a:t>
            </a:r>
            <a:r>
              <a:rPr lang="en-US" sz="4492">
                <a:solidFill>
                  <a:srgbClr val="FFFFFF"/>
                </a:solidFill>
                <a:latin typeface="Open Sans Light"/>
              </a:rPr>
              <a:t> – студенты, преподаватели, НГУЭУ (как участник)</a:t>
            </a:r>
          </a:p>
          <a:p>
            <a:pPr>
              <a:lnSpc>
                <a:spcPts val="5309"/>
              </a:lnSpc>
              <a:spcBef>
                <a:spcPct val="0"/>
              </a:spcBef>
            </a:pPr>
            <a:endParaRPr lang="en-US" sz="4492">
              <a:solidFill>
                <a:srgbClr val="FFFFFF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2449" y="-265752"/>
            <a:ext cx="19232897" cy="108185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3388123" cy="318656"/>
            <a:chOff x="0" y="0"/>
            <a:chExt cx="4517498" cy="424874"/>
          </a:xfrm>
        </p:grpSpPr>
        <p:sp>
          <p:nvSpPr>
            <p:cNvPr id="4" name="AutoShape 4"/>
            <p:cNvSpPr/>
            <p:nvPr/>
          </p:nvSpPr>
          <p:spPr>
            <a:xfrm rot="-5400000">
              <a:off x="3019346" y="-1262019"/>
              <a:ext cx="47665" cy="294863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296715" cy="43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Fira Sans Bold"/>
                </a:rPr>
                <a:t>0</a:t>
              </a:r>
              <a:r>
                <a:rPr lang="ru-RU" sz="2100" dirty="0">
                  <a:solidFill>
                    <a:srgbClr val="FFFFFF"/>
                  </a:solidFill>
                  <a:latin typeface="Fira Sans Bold"/>
                </a:rPr>
                <a:t>4</a:t>
              </a:r>
              <a:endParaRPr lang="en-US" sz="2100" dirty="0">
                <a:solidFill>
                  <a:srgbClr val="FFFFFF"/>
                </a:solidFill>
                <a:latin typeface="Fira Sans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30939" y="3139871"/>
            <a:ext cx="6773962" cy="223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Fira Sans Light"/>
              </a:rPr>
              <a:t>Отсутствие специализированной платформы для коммуникации между участниками инициатив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FFFFFF"/>
              </a:solidFill>
              <a:latin typeface="Fira Sans Ligh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>
            <a:fillRect/>
          </a:stretch>
        </p:blipFill>
        <p:spPr>
          <a:xfrm rot="10370904">
            <a:off x="-22327" y="5180941"/>
            <a:ext cx="7247484" cy="83907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49756" y="3965648"/>
            <a:ext cx="2748311" cy="7763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52493" y="413812"/>
            <a:ext cx="13535507" cy="122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Fira Sans Bold"/>
              </a:rPr>
              <a:t>Проблемы и пути решения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0939" y="7163602"/>
            <a:ext cx="6773962" cy="167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Fira Sans Light"/>
              </a:rPr>
              <a:t>Отсутствие банка идей стартапов в вузе</a:t>
            </a: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FFFFFF"/>
              </a:solidFill>
              <a:latin typeface="Fira Sans Light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19267" y="7470693"/>
            <a:ext cx="2578800" cy="72851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042473" y="3096750"/>
            <a:ext cx="6773962" cy="167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Fira Sans Light"/>
              </a:rPr>
              <a:t>Создание форума на информационной площадке для студенческих инициатив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64139" y="6037069"/>
            <a:ext cx="6773962" cy="3356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Fira Sans Light"/>
              </a:rPr>
              <a:t>Создание на платформе раздела банка идей с возможностью фильтрации и сортировки, просмотра самого проекта, его оценивания и запроса контактов у участников проекта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72449" y="-265752"/>
            <a:ext cx="19232897" cy="10818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43999"/>
          </a:blip>
          <a:srcRect/>
          <a:stretch>
            <a:fillRect/>
          </a:stretch>
        </p:blipFill>
        <p:spPr>
          <a:xfrm rot="6314306">
            <a:off x="-6583028" y="-1052833"/>
            <a:ext cx="9681882" cy="92583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1028700"/>
            <a:ext cx="3388123" cy="318656"/>
            <a:chOff x="0" y="0"/>
            <a:chExt cx="4517498" cy="424874"/>
          </a:xfrm>
        </p:grpSpPr>
        <p:sp>
          <p:nvSpPr>
            <p:cNvPr id="6" name="AutoShape 6"/>
            <p:cNvSpPr/>
            <p:nvPr/>
          </p:nvSpPr>
          <p:spPr>
            <a:xfrm rot="-5400000">
              <a:off x="3019346" y="-1262019"/>
              <a:ext cx="47665" cy="294863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296715" cy="43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Fira Sans Bold"/>
                </a:rPr>
                <a:t>0</a:t>
              </a:r>
              <a:r>
                <a:rPr lang="ru-RU" sz="2100" dirty="0">
                  <a:solidFill>
                    <a:srgbClr val="FFFFFF"/>
                  </a:solidFill>
                  <a:latin typeface="Fira Sans Bold"/>
                </a:rPr>
                <a:t>5</a:t>
              </a:r>
              <a:endParaRPr lang="en-US" sz="2100" dirty="0">
                <a:solidFill>
                  <a:srgbClr val="FFFFFF"/>
                </a:solidFill>
                <a:latin typeface="Fira Sans 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015920"/>
            <a:ext cx="13241758" cy="827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Open Sans Light Bold"/>
              </a:rPr>
              <a:t>Разделы</a:t>
            </a:r>
            <a:r>
              <a:rPr lang="en-US" sz="3600">
                <a:solidFill>
                  <a:srgbClr val="FFFFFF"/>
                </a:solidFill>
                <a:latin typeface="Open Sans Light"/>
              </a:rPr>
              <a:t>, размещаемые на сайте: </a:t>
            </a:r>
            <a:r>
              <a:rPr lang="en-US" sz="3600">
                <a:solidFill>
                  <a:srgbClr val="FFFFFF"/>
                </a:solidFill>
                <a:latin typeface="Open Sans Light Bold"/>
              </a:rPr>
              <a:t>инициативы НГУЭУ, главная, поиск команды, сообщество</a:t>
            </a:r>
            <a:r>
              <a:rPr lang="en-US" sz="3600">
                <a:solidFill>
                  <a:srgbClr val="FFFFFF"/>
                </a:solidFill>
                <a:latin typeface="Open Sans Light"/>
              </a:rPr>
              <a:t>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Open Sans Light"/>
              </a:rPr>
              <a:t>Раздел «Инициативы НГУЭУ» включает в себя следующие блоки: панель навигации, блок ленты проектов, блок поиска, блок фильтрации, блок сортировки.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Open Sans Light"/>
              </a:rPr>
              <a:t>Панель навигации имеет внешние ссылки перехода на главную страницу, страницу поиска команды, страницу сообщества.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Open Sans Light Bold"/>
              </a:rPr>
              <a:t>В поисковой строке</a:t>
            </a:r>
            <a:r>
              <a:rPr lang="en-US" sz="3600">
                <a:solidFill>
                  <a:srgbClr val="FFFFFF"/>
                </a:solidFill>
                <a:latin typeface="Open Sans Light"/>
              </a:rPr>
              <a:t> должна быть обеспечена возможность поиска проекта по названию.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Open Sans Light Bold"/>
              </a:rPr>
              <a:t>Фильтр проектов</a:t>
            </a:r>
            <a:r>
              <a:rPr lang="en-US" sz="3600">
                <a:solidFill>
                  <a:srgbClr val="FFFFFF"/>
                </a:solidFill>
                <a:latin typeface="Open Sans Light"/>
              </a:rPr>
              <a:t> осуществляется по рынкам НТИ, готовности проекта, участию в конкурсах, по технологиям...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90488" y="182729"/>
            <a:ext cx="12026195" cy="2723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99"/>
              </a:lnSpc>
            </a:pPr>
            <a:r>
              <a:rPr lang="en-US" sz="8999">
                <a:solidFill>
                  <a:srgbClr val="FFFFFF"/>
                </a:solidFill>
                <a:latin typeface="Fira Sans Bold"/>
              </a:rPr>
              <a:t>Техническое задание </a:t>
            </a:r>
          </a:p>
          <a:p>
            <a:pPr>
              <a:lnSpc>
                <a:spcPts val="10799"/>
              </a:lnSpc>
            </a:pPr>
            <a:endParaRPr lang="en-US" sz="8999">
              <a:solidFill>
                <a:srgbClr val="FFFFFF"/>
              </a:solidFill>
              <a:latin typeface="Fir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2449" y="0"/>
            <a:ext cx="19232897" cy="108185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3388123" cy="318656"/>
            <a:chOff x="0" y="0"/>
            <a:chExt cx="4517498" cy="424874"/>
          </a:xfrm>
        </p:grpSpPr>
        <p:sp>
          <p:nvSpPr>
            <p:cNvPr id="4" name="AutoShape 4"/>
            <p:cNvSpPr/>
            <p:nvPr/>
          </p:nvSpPr>
          <p:spPr>
            <a:xfrm rot="-5400000">
              <a:off x="3019346" y="-1262019"/>
              <a:ext cx="47665" cy="294863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296715" cy="43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ira Sans Bold"/>
                </a:rPr>
                <a:t>06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34000"/>
          </a:blip>
          <a:srcRect r="7006"/>
          <a:stretch>
            <a:fillRect/>
          </a:stretch>
        </p:blipFill>
        <p:spPr>
          <a:xfrm rot="6682741">
            <a:off x="-1636143" y="2672666"/>
            <a:ext cx="7698066" cy="958390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9029700"/>
            <a:ext cx="600740" cy="228600"/>
            <a:chOff x="0" y="0"/>
            <a:chExt cx="800987" cy="304800"/>
          </a:xfrm>
        </p:grpSpPr>
        <p:grpSp>
          <p:nvGrpSpPr>
            <p:cNvPr id="8" name="Group 8"/>
            <p:cNvGrpSpPr/>
            <p:nvPr/>
          </p:nvGrpSpPr>
          <p:grpSpPr>
            <a:xfrm>
              <a:off x="248093" y="68638"/>
              <a:ext cx="167524" cy="16752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496187" y="0"/>
              <a:ext cx="304800" cy="304800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68638"/>
              <a:ext cx="167524" cy="16752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alphaModFix amt="43000"/>
          </a:blip>
          <a:srcRect/>
          <a:stretch>
            <a:fillRect/>
          </a:stretch>
        </p:blipFill>
        <p:spPr>
          <a:xfrm rot="-2700000">
            <a:off x="16379569" y="-2240823"/>
            <a:ext cx="3816862" cy="36498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62897" y="1695298"/>
            <a:ext cx="6896403" cy="68964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2484526"/>
            <a:ext cx="8349112" cy="2924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FFFFFF"/>
                </a:solidFill>
                <a:latin typeface="Fira Sans Bold"/>
              </a:rPr>
              <a:t>ИССЛЕДОВАНИЕ ПОТРЕБНОСТЕЙ ЦЕЛЕВОЙ АУДИТОРИИ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2449" y="0"/>
            <a:ext cx="19232897" cy="108185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3388123" cy="318656"/>
            <a:chOff x="0" y="0"/>
            <a:chExt cx="4517498" cy="424874"/>
          </a:xfrm>
        </p:grpSpPr>
        <p:sp>
          <p:nvSpPr>
            <p:cNvPr id="4" name="AutoShape 4"/>
            <p:cNvSpPr/>
            <p:nvPr/>
          </p:nvSpPr>
          <p:spPr>
            <a:xfrm rot="-5400000">
              <a:off x="3019346" y="-1262019"/>
              <a:ext cx="47665" cy="294863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296715" cy="43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ira Sans Bold"/>
                </a:rPr>
                <a:t>07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34000"/>
          </a:blip>
          <a:srcRect r="7006"/>
          <a:stretch>
            <a:fillRect/>
          </a:stretch>
        </p:blipFill>
        <p:spPr>
          <a:xfrm rot="6682741">
            <a:off x="-1636143" y="2672666"/>
            <a:ext cx="7698066" cy="95839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alphaModFix amt="43000"/>
          </a:blip>
          <a:srcRect/>
          <a:stretch>
            <a:fillRect/>
          </a:stretch>
        </p:blipFill>
        <p:spPr>
          <a:xfrm rot="-2700000">
            <a:off x="16379569" y="-2240823"/>
            <a:ext cx="3816862" cy="364987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53853" y="1695786"/>
            <a:ext cx="6637323" cy="4997563"/>
            <a:chOff x="0" y="0"/>
            <a:chExt cx="8849765" cy="6663418"/>
          </a:xfrm>
        </p:grpSpPr>
        <p:sp>
          <p:nvSpPr>
            <p:cNvPr id="9" name="TextBox 9"/>
            <p:cNvSpPr txBox="1"/>
            <p:nvPr/>
          </p:nvSpPr>
          <p:spPr>
            <a:xfrm>
              <a:off x="0" y="4505200"/>
              <a:ext cx="1203546" cy="1106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9"/>
                </a:lnSpc>
              </a:pPr>
              <a:r>
                <a:rPr lang="en-US" sz="2449">
                  <a:solidFill>
                    <a:srgbClr val="FFFFFF"/>
                  </a:solidFill>
                  <a:latin typeface="Open Sans Bold"/>
                </a:rPr>
                <a:t>Нет</a:t>
              </a:r>
            </a:p>
            <a:p>
              <a:pPr algn="ctr">
                <a:lnSpc>
                  <a:spcPts val="3429"/>
                </a:lnSpc>
              </a:pPr>
              <a:r>
                <a:rPr lang="en-US" sz="2449">
                  <a:solidFill>
                    <a:srgbClr val="FFFFFF"/>
                  </a:solidFill>
                  <a:latin typeface="Open Sans Bold"/>
                </a:rPr>
                <a:t>63.6%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46219" y="1013289"/>
              <a:ext cx="1203546" cy="1106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9"/>
                </a:lnSpc>
              </a:pPr>
              <a:r>
                <a:rPr lang="en-US" sz="2449">
                  <a:solidFill>
                    <a:srgbClr val="FFFFFF"/>
                  </a:solidFill>
                  <a:latin typeface="Open Sans Bold"/>
                </a:rPr>
                <a:t>Да</a:t>
              </a:r>
            </a:p>
            <a:p>
              <a:pPr algn="ctr">
                <a:lnSpc>
                  <a:spcPts val="3429"/>
                </a:lnSpc>
              </a:pPr>
              <a:r>
                <a:rPr lang="en-US" sz="2449">
                  <a:solidFill>
                    <a:srgbClr val="FFFFFF"/>
                  </a:solidFill>
                  <a:latin typeface="Open Sans Bold"/>
                </a:rPr>
                <a:t>36.4%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1093173" y="0"/>
              <a:ext cx="6663418" cy="6663418"/>
              <a:chOff x="0" y="0"/>
              <a:chExt cx="2540000" cy="254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270000" y="0"/>
                <a:ext cx="1367758" cy="2148604"/>
              </a:xfrm>
              <a:custGeom>
                <a:avLst/>
                <a:gdLst/>
                <a:ahLst/>
                <a:cxnLst/>
                <a:rect l="l" t="t" r="r" b="b"/>
                <a:pathLst>
                  <a:path w="1367758" h="2148604">
                    <a:moveTo>
                      <a:pt x="0" y="0"/>
                    </a:moveTo>
                    <a:cubicBezTo>
                      <a:pt x="508725" y="0"/>
                      <a:pt x="968362" y="303575"/>
                      <a:pt x="1168060" y="771466"/>
                    </a:cubicBezTo>
                    <a:cubicBezTo>
                      <a:pt x="1367758" y="1239356"/>
                      <a:pt x="1268979" y="1781266"/>
                      <a:pt x="917036" y="2148604"/>
                    </a:cubicBezTo>
                    <a:lnTo>
                      <a:pt x="458518" y="1709302"/>
                    </a:lnTo>
                    <a:cubicBezTo>
                      <a:pt x="634490" y="1525633"/>
                      <a:pt x="683879" y="1254678"/>
                      <a:pt x="584030" y="1020733"/>
                    </a:cubicBezTo>
                    <a:cubicBezTo>
                      <a:pt x="484181" y="786788"/>
                      <a:pt x="254362" y="635000"/>
                      <a:pt x="0" y="635000"/>
                    </a:cubicBezTo>
                    <a:close/>
                  </a:path>
                </a:pathLst>
              </a:custGeom>
              <a:solidFill>
                <a:srgbClr val="976CF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-102350" y="0"/>
                <a:ext cx="2332152" cy="2667368"/>
              </a:xfrm>
              <a:custGeom>
                <a:avLst/>
                <a:gdLst/>
                <a:ahLst/>
                <a:cxnLst/>
                <a:rect l="l" t="t" r="r" b="b"/>
                <a:pathLst>
                  <a:path w="2332152" h="2667368">
                    <a:moveTo>
                      <a:pt x="2332152" y="2101673"/>
                    </a:moveTo>
                    <a:cubicBezTo>
                      <a:pt x="1948369" y="2544582"/>
                      <a:pt x="1311353" y="2667368"/>
                      <a:pt x="790440" y="2398840"/>
                    </a:cubicBezTo>
                    <a:cubicBezTo>
                      <a:pt x="269527" y="2130313"/>
                      <a:pt x="0" y="1540210"/>
                      <a:pt x="138129" y="970668"/>
                    </a:cubicBezTo>
                    <a:cubicBezTo>
                      <a:pt x="276258" y="401127"/>
                      <a:pt x="786170" y="59"/>
                      <a:pt x="1372223" y="0"/>
                    </a:cubicBezTo>
                    <a:lnTo>
                      <a:pt x="1372287" y="635000"/>
                    </a:lnTo>
                    <a:cubicBezTo>
                      <a:pt x="1079260" y="635029"/>
                      <a:pt x="824304" y="835563"/>
                      <a:pt x="755240" y="1120334"/>
                    </a:cubicBezTo>
                    <a:cubicBezTo>
                      <a:pt x="686175" y="1405105"/>
                      <a:pt x="820938" y="1700156"/>
                      <a:pt x="1081395" y="1834420"/>
                    </a:cubicBezTo>
                    <a:cubicBezTo>
                      <a:pt x="1341852" y="1968684"/>
                      <a:pt x="1660360" y="1907291"/>
                      <a:pt x="1852251" y="1685837"/>
                    </a:cubicBezTo>
                    <a:close/>
                  </a:path>
                </a:pathLst>
              </a:custGeom>
              <a:solidFill>
                <a:srgbClr val="539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00C6F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2327659" y="7455953"/>
            <a:ext cx="3680687" cy="2251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2"/>
              </a:lnSpc>
            </a:pPr>
            <a:r>
              <a:rPr lang="en-US" sz="2468">
                <a:solidFill>
                  <a:srgbClr val="FFFFFF"/>
                </a:solidFill>
                <a:latin typeface="Fira Sans Bold"/>
              </a:rPr>
              <a:t>ЕСТЬ ЛИ У ВАС АККАУНТ ИЛИ ОПЫТ РАБОТЫ НА ПЛОЩАДКАХ ПОДОБНОЙ "УНИВЕРСИТЕТ 2035", PLANETA.RU KICKSTARTER И ДРУГИЕ?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071245" y="4194567"/>
            <a:ext cx="6865563" cy="5662093"/>
            <a:chOff x="0" y="0"/>
            <a:chExt cx="9154084" cy="7549458"/>
          </a:xfrm>
        </p:grpSpPr>
        <p:sp>
          <p:nvSpPr>
            <p:cNvPr id="17" name="TextBox 17"/>
            <p:cNvSpPr txBox="1"/>
            <p:nvPr/>
          </p:nvSpPr>
          <p:spPr>
            <a:xfrm>
              <a:off x="6066628" y="6436723"/>
              <a:ext cx="3087456" cy="1112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8"/>
                </a:lnSpc>
              </a:pPr>
              <a:r>
                <a:rPr lang="en-US" sz="2463">
                  <a:solidFill>
                    <a:srgbClr val="FFFFFF"/>
                  </a:solidFill>
                  <a:latin typeface="Open Sans Bold"/>
                </a:rPr>
                <a:t>Да, актуально</a:t>
              </a:r>
            </a:p>
            <a:p>
              <a:pPr algn="ctr">
                <a:lnSpc>
                  <a:spcPts val="3448"/>
                </a:lnSpc>
              </a:pPr>
              <a:r>
                <a:rPr lang="en-US" sz="2463">
                  <a:solidFill>
                    <a:srgbClr val="FFFFFF"/>
                  </a:solidFill>
                  <a:latin typeface="Open Sans Bold"/>
                </a:rPr>
                <a:t>77.8%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8509" y="-38100"/>
              <a:ext cx="1210196" cy="1112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8"/>
                </a:lnSpc>
              </a:pPr>
              <a:r>
                <a:rPr lang="en-US" sz="2463">
                  <a:solidFill>
                    <a:srgbClr val="FFFFFF"/>
                  </a:solidFill>
                  <a:latin typeface="Open Sans Bold"/>
                </a:rPr>
                <a:t>Нет</a:t>
              </a:r>
            </a:p>
            <a:p>
              <a:pPr algn="ctr">
                <a:lnSpc>
                  <a:spcPts val="3448"/>
                </a:lnSpc>
              </a:pPr>
              <a:r>
                <a:rPr lang="en-US" sz="2463">
                  <a:solidFill>
                    <a:srgbClr val="FFFFFF"/>
                  </a:solidFill>
                  <a:latin typeface="Open Sans Bold"/>
                </a:rPr>
                <a:t>22.2%</a:t>
              </a:r>
            </a:p>
          </p:txBody>
        </p: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0" y="424612"/>
              <a:ext cx="6700235" cy="6700235"/>
              <a:chOff x="0" y="0"/>
              <a:chExt cx="2540000" cy="254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-88292" y="0"/>
                <a:ext cx="2735282" cy="2632471"/>
              </a:xfrm>
              <a:custGeom>
                <a:avLst/>
                <a:gdLst/>
                <a:ahLst/>
                <a:cxnLst/>
                <a:rect l="l" t="t" r="r" b="b"/>
                <a:pathLst>
                  <a:path w="2735282" h="2632471">
                    <a:moveTo>
                      <a:pt x="1358292" y="0"/>
                    </a:moveTo>
                    <a:cubicBezTo>
                      <a:pt x="1898021" y="0"/>
                      <a:pt x="2378793" y="341138"/>
                      <a:pt x="2557038" y="850586"/>
                    </a:cubicBezTo>
                    <a:cubicBezTo>
                      <a:pt x="2735282" y="1360033"/>
                      <a:pt x="2572058" y="1926491"/>
                      <a:pt x="2150058" y="2262979"/>
                    </a:cubicBezTo>
                    <a:cubicBezTo>
                      <a:pt x="1728058" y="2599467"/>
                      <a:pt x="1139477" y="2632471"/>
                      <a:pt x="682504" y="2345272"/>
                    </a:cubicBezTo>
                    <a:cubicBezTo>
                      <a:pt x="225530" y="2058073"/>
                      <a:pt x="0" y="1513414"/>
                      <a:pt x="120171" y="987233"/>
                    </a:cubicBezTo>
                    <a:lnTo>
                      <a:pt x="739232" y="1128617"/>
                    </a:lnTo>
                    <a:cubicBezTo>
                      <a:pt x="679146" y="1391707"/>
                      <a:pt x="791911" y="1664036"/>
                      <a:pt x="1020398" y="1807636"/>
                    </a:cubicBezTo>
                    <a:cubicBezTo>
                      <a:pt x="1248884" y="1951236"/>
                      <a:pt x="1543175" y="1934733"/>
                      <a:pt x="1754175" y="1766489"/>
                    </a:cubicBezTo>
                    <a:cubicBezTo>
                      <a:pt x="1965175" y="1598246"/>
                      <a:pt x="2046787" y="1315017"/>
                      <a:pt x="1957665" y="1060293"/>
                    </a:cubicBezTo>
                    <a:cubicBezTo>
                      <a:pt x="1868543" y="805569"/>
                      <a:pt x="1628157" y="635000"/>
                      <a:pt x="1358292" y="635000"/>
                    </a:cubicBezTo>
                    <a:close/>
                  </a:path>
                </a:pathLst>
              </a:custGeom>
              <a:solidFill>
                <a:srgbClr val="976CFF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9294" y="0"/>
                <a:ext cx="1250642" cy="1159733"/>
              </a:xfrm>
              <a:custGeom>
                <a:avLst/>
                <a:gdLst/>
                <a:ahLst/>
                <a:cxnLst/>
                <a:rect l="l" t="t" r="r" b="b"/>
                <a:pathLst>
                  <a:path w="1250642" h="1159733">
                    <a:moveTo>
                      <a:pt x="0" y="1049467"/>
                    </a:moveTo>
                    <a:cubicBezTo>
                      <a:pt x="107015" y="442554"/>
                      <a:pt x="634304" y="62"/>
                      <a:pt x="1250579" y="0"/>
                    </a:cubicBezTo>
                    <a:lnTo>
                      <a:pt x="1250643" y="635000"/>
                    </a:lnTo>
                    <a:cubicBezTo>
                      <a:pt x="942505" y="635031"/>
                      <a:pt x="678861" y="856277"/>
                      <a:pt x="625353" y="1159733"/>
                    </a:cubicBezTo>
                    <a:close/>
                  </a:path>
                </a:pathLst>
              </a:custGeom>
              <a:solidFill>
                <a:srgbClr val="539FFF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00C6FF"/>
              </a:solidFill>
            </p:spPr>
          </p:sp>
        </p:grpSp>
      </p:grpSp>
      <p:sp>
        <p:nvSpPr>
          <p:cNvPr id="23" name="TextBox 23"/>
          <p:cNvSpPr txBox="1"/>
          <p:nvPr/>
        </p:nvSpPr>
        <p:spPr>
          <a:xfrm>
            <a:off x="12445927" y="2224004"/>
            <a:ext cx="3678171" cy="149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467">
                <a:solidFill>
                  <a:srgbClr val="FFFFFF"/>
                </a:solidFill>
                <a:latin typeface="Fira Sans Bold"/>
              </a:rPr>
              <a:t>БУДЕТ ЛИ ВАМ ПОЛЕЗНА И АКТУАЛЬНА ДАННАЯ ПЛОЩАДКА ВНУТРИ ВУЗА?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82264" y="742950"/>
            <a:ext cx="9002748" cy="628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8"/>
              </a:lnSpc>
            </a:pPr>
            <a:r>
              <a:rPr lang="en-US" sz="4182">
                <a:solidFill>
                  <a:srgbClr val="FFFFFF"/>
                </a:solidFill>
                <a:latin typeface="Fira Sans Bold"/>
              </a:rPr>
              <a:t>ОПРОШЕННАЯ ЦЕЛЕВАЯ АУДИТОРИЯ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2449" y="-427043"/>
            <a:ext cx="19232897" cy="10818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31999"/>
          </a:blip>
          <a:srcRect/>
          <a:stretch>
            <a:fillRect/>
          </a:stretch>
        </p:blipFill>
        <p:spPr>
          <a:xfrm rot="1908024">
            <a:off x="-198661" y="-2061760"/>
            <a:ext cx="7247484" cy="83907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3388123" cy="318656"/>
            <a:chOff x="0" y="0"/>
            <a:chExt cx="4517498" cy="424874"/>
          </a:xfrm>
        </p:grpSpPr>
        <p:sp>
          <p:nvSpPr>
            <p:cNvPr id="5" name="AutoShape 5"/>
            <p:cNvSpPr/>
            <p:nvPr/>
          </p:nvSpPr>
          <p:spPr>
            <a:xfrm rot="-5400000">
              <a:off x="3019346" y="-1262019"/>
              <a:ext cx="47665" cy="294863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296715" cy="43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ira Sans Bold"/>
                </a:rPr>
                <a:t>08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4400" y="1941167"/>
            <a:ext cx="12676504" cy="853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39"/>
              </a:lnSpc>
            </a:pPr>
            <a:r>
              <a:rPr lang="en-US" sz="5616" dirty="0" err="1">
                <a:solidFill>
                  <a:srgbClr val="FFFFFF"/>
                </a:solidFill>
                <a:latin typeface="Fira Sans Bold"/>
              </a:rPr>
              <a:t>Преимущества</a:t>
            </a:r>
            <a:r>
              <a:rPr lang="en-US" sz="5616" dirty="0">
                <a:solidFill>
                  <a:srgbClr val="FFFFFF"/>
                </a:solidFill>
                <a:latin typeface="Fira Sans Bold"/>
              </a:rPr>
              <a:t> и </a:t>
            </a:r>
            <a:r>
              <a:rPr lang="en-US" sz="5616" dirty="0" err="1">
                <a:solidFill>
                  <a:srgbClr val="FFFFFF"/>
                </a:solidFill>
                <a:latin typeface="Fira Sans Bold"/>
              </a:rPr>
              <a:t>ключевые</a:t>
            </a:r>
            <a:r>
              <a:rPr lang="en-US" sz="5616" dirty="0">
                <a:solidFill>
                  <a:srgbClr val="FFFFFF"/>
                </a:solidFill>
                <a:latin typeface="Fira Sans Bold"/>
              </a:rPr>
              <a:t> </a:t>
            </a:r>
            <a:r>
              <a:rPr lang="en-US" sz="5616" dirty="0" err="1">
                <a:solidFill>
                  <a:srgbClr val="FFFFFF"/>
                </a:solidFill>
                <a:latin typeface="Fira Sans Bold"/>
              </a:rPr>
              <a:t>моменты</a:t>
            </a:r>
            <a:endParaRPr lang="en-US" sz="5616" dirty="0">
              <a:solidFill>
                <a:srgbClr val="FFFFFF"/>
              </a:solidFill>
              <a:latin typeface="Fir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6070422"/>
            <a:ext cx="4792762" cy="238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Внутреннее сообщество НГУЭУ на сайте для проектной деятельности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90004" y="6370394"/>
            <a:ext cx="4792762" cy="1780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FFFFFF"/>
                </a:solidFill>
                <a:latin typeface="Open Sans Light"/>
              </a:rPr>
              <a:t>Возможность</a:t>
            </a:r>
            <a:r>
              <a:rPr lang="en-US" sz="3399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Open Sans Light"/>
              </a:rPr>
              <a:t>оценивания</a:t>
            </a:r>
            <a:r>
              <a:rPr lang="en-US" sz="3399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Open Sans Light"/>
              </a:rPr>
              <a:t>проектов</a:t>
            </a:r>
            <a:r>
              <a:rPr lang="en-US" sz="3399" dirty="0">
                <a:solidFill>
                  <a:srgbClr val="FFFFFF"/>
                </a:solidFill>
                <a:latin typeface="Open Sans Light"/>
              </a:rPr>
              <a:t> и </a:t>
            </a:r>
            <a:r>
              <a:rPr lang="en-US" sz="3399" dirty="0" err="1">
                <a:solidFill>
                  <a:srgbClr val="FFFFFF"/>
                </a:solidFill>
                <a:latin typeface="Open Sans Light"/>
              </a:rPr>
              <a:t>наличие</a:t>
            </a:r>
            <a:r>
              <a:rPr lang="en-US" sz="3399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Open Sans Light"/>
              </a:rPr>
              <a:t>рейтинга</a:t>
            </a:r>
            <a:endParaRPr lang="en-US" sz="3399" dirty="0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-4525034">
            <a:off x="17143552" y="9041791"/>
            <a:ext cx="2082612" cy="249041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749567" y="6370394"/>
            <a:ext cx="4792762" cy="1780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 Light"/>
              </a:rPr>
              <a:t>Упрощение процедуры получения гранта на проект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28473" y="3806905"/>
            <a:ext cx="10908585" cy="1251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9"/>
              </a:lnSpc>
            </a:pPr>
            <a:r>
              <a:rPr lang="en-US" sz="3599" b="1" spc="61" dirty="0">
                <a:solidFill>
                  <a:srgbClr val="FFFFFF"/>
                </a:solidFill>
                <a:latin typeface="Open Sans Light "/>
              </a:rPr>
              <a:t>MVP - </a:t>
            </a:r>
            <a:r>
              <a:rPr lang="en-US" sz="3599" b="1" spc="61" dirty="0" err="1">
                <a:solidFill>
                  <a:srgbClr val="FFFFFF"/>
                </a:solidFill>
                <a:latin typeface="Open Sans Light "/>
              </a:rPr>
              <a:t>работоспособная</a:t>
            </a:r>
            <a:r>
              <a:rPr lang="en-US" sz="3599" b="1" spc="61" dirty="0">
                <a:solidFill>
                  <a:srgbClr val="FFFFFF"/>
                </a:solidFill>
                <a:latin typeface="Open Sans Light "/>
              </a:rPr>
              <a:t> </a:t>
            </a:r>
            <a:r>
              <a:rPr lang="en-US" sz="3599" b="1" spc="61" dirty="0" err="1">
                <a:solidFill>
                  <a:srgbClr val="FFFFFF"/>
                </a:solidFill>
                <a:latin typeface="Open Sans Light "/>
              </a:rPr>
              <a:t>платформа</a:t>
            </a:r>
            <a:r>
              <a:rPr lang="en-US" sz="3599" b="1" spc="61" dirty="0">
                <a:solidFill>
                  <a:srgbClr val="FFFFFF"/>
                </a:solidFill>
                <a:latin typeface="Open Sans Light "/>
              </a:rPr>
              <a:t> с </a:t>
            </a:r>
            <a:r>
              <a:rPr lang="en-US" sz="3599" b="1" spc="61" dirty="0" err="1">
                <a:solidFill>
                  <a:srgbClr val="FFFFFF"/>
                </a:solidFill>
                <a:latin typeface="Open Sans Light "/>
              </a:rPr>
              <a:t>начальным</a:t>
            </a:r>
            <a:r>
              <a:rPr lang="en-US" sz="3599" b="1" spc="61" dirty="0">
                <a:solidFill>
                  <a:srgbClr val="FFFFFF"/>
                </a:solidFill>
                <a:latin typeface="Open Sans Light "/>
              </a:rPr>
              <a:t> </a:t>
            </a:r>
            <a:r>
              <a:rPr lang="en-US" sz="3599" b="1" spc="61" dirty="0" err="1">
                <a:solidFill>
                  <a:srgbClr val="FFFFFF"/>
                </a:solidFill>
                <a:latin typeface="Open Sans Light "/>
              </a:rPr>
              <a:t>функционалом</a:t>
            </a:r>
            <a:endParaRPr lang="en-US" sz="3599" b="1" spc="61" dirty="0">
              <a:solidFill>
                <a:srgbClr val="FFFFFF"/>
              </a:solidFill>
              <a:latin typeface="Open Sans Light 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30063" y="-265752"/>
            <a:ext cx="19232897" cy="10818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31999"/>
          </a:blip>
          <a:srcRect/>
          <a:stretch>
            <a:fillRect/>
          </a:stretch>
        </p:blipFill>
        <p:spPr>
          <a:xfrm rot="1908024">
            <a:off x="2695531" y="-4662232"/>
            <a:ext cx="7247484" cy="83907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3388123" cy="318656"/>
            <a:chOff x="0" y="0"/>
            <a:chExt cx="4517498" cy="424874"/>
          </a:xfrm>
        </p:grpSpPr>
        <p:sp>
          <p:nvSpPr>
            <p:cNvPr id="5" name="AutoShape 5"/>
            <p:cNvSpPr/>
            <p:nvPr/>
          </p:nvSpPr>
          <p:spPr>
            <a:xfrm rot="-5400000">
              <a:off x="3019346" y="-1262019"/>
              <a:ext cx="47665" cy="294863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296715" cy="43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ira Sans Bold"/>
                </a:rPr>
                <a:t>09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890004" y="1279859"/>
            <a:ext cx="12676504" cy="853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39"/>
              </a:lnSpc>
            </a:pPr>
            <a:r>
              <a:rPr lang="en-US" sz="5616">
                <a:solidFill>
                  <a:srgbClr val="FFFFFF"/>
                </a:solidFill>
                <a:latin typeface="Fira Sans Bold"/>
              </a:rPr>
              <a:t>Отличия от схожих проектов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901069"/>
            <a:ext cx="4792762" cy="153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FFFFFF"/>
                </a:solidFill>
                <a:latin typeface="Open Sans Light"/>
              </a:rPr>
              <a:t>Наличие системы оценивания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35187" y="3510561"/>
            <a:ext cx="6324113" cy="231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FFFFFF"/>
                </a:solidFill>
                <a:latin typeface="Open Sans Light"/>
              </a:rPr>
              <a:t>Возможность подачи заявки на грант через платформу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alphaModFix amt="50000"/>
          </a:blip>
          <a:srcRect/>
          <a:stretch>
            <a:fillRect/>
          </a:stretch>
        </p:blipFill>
        <p:spPr>
          <a:xfrm rot="-4525034">
            <a:off x="12186950" y="8388449"/>
            <a:ext cx="2082612" cy="249041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339941" y="6995332"/>
            <a:ext cx="9608119" cy="1535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FFFFFF"/>
                </a:solidFill>
                <a:latin typeface="Open Sans Light"/>
              </a:rPr>
              <a:t>Развитие внутренней проектной деятельности и бренда НГУЭУ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412</Words>
  <Application>Microsoft Office PowerPoint</Application>
  <PresentationFormat>Произвольный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Fira Sans Bold</vt:lpstr>
      <vt:lpstr>Arial</vt:lpstr>
      <vt:lpstr>Fira Sans Light</vt:lpstr>
      <vt:lpstr>Open Sans Light</vt:lpstr>
      <vt:lpstr>Open Sans Bold</vt:lpstr>
      <vt:lpstr>Fira Sans Light Bold</vt:lpstr>
      <vt:lpstr>Calibri</vt:lpstr>
      <vt:lpstr>Open Sans Light Bold</vt:lpstr>
      <vt:lpstr>Open Sans Light 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Акселератор НГУЭУ</dc:title>
  <cp:lastModifiedBy>пушкарев виталий</cp:lastModifiedBy>
  <cp:revision>2</cp:revision>
  <dcterms:created xsi:type="dcterms:W3CDTF">2006-08-16T00:00:00Z</dcterms:created>
  <dcterms:modified xsi:type="dcterms:W3CDTF">2022-11-26T03:20:40Z</dcterms:modified>
  <dc:identifier>DAFSezdYV9k</dc:identifier>
</cp:coreProperties>
</file>