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8229600"/>
  <p:notesSz cx="8229600" cy="14630400"/>
  <p:embeddedFontLst>
    <p:embeddedFont>
      <p:font typeface="Cambria" panose="02040503050406030204" pitchFamily="18" charset="0"/>
      <p:regular r:id="rId11"/>
      <p:bold r:id="rId12"/>
      <p:italic r:id="rId13"/>
      <p:boldItalic r:id="rId14"/>
    </p:embeddedFon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DM Sans Semi Bold" panose="020B0604020202020204" charset="0"/>
      <p:regular r:id="rId19"/>
    </p:embeddedFont>
    <p:embeddedFont>
      <p:font typeface="Inter Medium" panose="020B0604020202020204" charset="0"/>
      <p:regular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 autoAdjust="0"/>
    <p:restoredTop sz="94610"/>
  </p:normalViewPr>
  <p:slideViewPr>
    <p:cSldViewPr snapToGrid="0" snapToObjects="1">
      <p:cViewPr varScale="1">
        <p:scale>
          <a:sx n="78" d="100"/>
          <a:sy n="78" d="100"/>
        </p:scale>
        <p:origin x="25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682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1708369"/>
            <a:ext cx="7556421" cy="1477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1150"/>
              </a:lnSpc>
            </a:pPr>
            <a:r>
              <a:rPr lang="ru-RU" sz="7200" dirty="0">
                <a:solidFill>
                  <a:srgbClr val="030303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Интернет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7200" dirty="0">
                <a:solidFill>
                  <a:srgbClr val="030303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 игра </a:t>
            </a:r>
            <a:endParaRPr lang="en-US" sz="7200" dirty="0">
              <a:ln w="0">
                <a:solidFill>
                  <a:schemeClr val="accent1">
                    <a:lumMod val="50000"/>
                  </a:schemeClr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  <a:reflection blurRad="6350" stA="53000" endA="300" endPos="35500" dir="5400000" sy="-90000" algn="bl" rotWithShape="0"/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675727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C20B1F-993C-67C9-9537-327BCC1A14AF}"/>
              </a:ext>
            </a:extLst>
          </p:cNvPr>
          <p:cNvSpPr txBox="1"/>
          <p:nvPr/>
        </p:nvSpPr>
        <p:spPr>
          <a:xfrm>
            <a:off x="6167081" y="5139928"/>
            <a:ext cx="7315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rgbClr val="030303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Р</a:t>
            </a:r>
            <a:r>
              <a:rPr lang="en-US" sz="4800" dirty="0" err="1">
                <a:solidFill>
                  <a:srgbClr val="030303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еволюция</a:t>
            </a:r>
            <a:r>
              <a:rPr lang="en-US" sz="4800" dirty="0">
                <a:solidFill>
                  <a:srgbClr val="030303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 в </a:t>
            </a:r>
            <a:r>
              <a:rPr lang="en-US" sz="4800" dirty="0" err="1">
                <a:solidFill>
                  <a:srgbClr val="030303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российской</a:t>
            </a:r>
            <a:r>
              <a:rPr lang="en-US" sz="4800" dirty="0">
                <a:solidFill>
                  <a:srgbClr val="030303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0303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космонавтике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E310E4-8954-1C15-FC12-CCBAF13C1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0"/>
            <a:ext cx="5372100" cy="8356600"/>
          </a:xfrm>
          <a:prstGeom prst="rect">
            <a:avLst/>
          </a:prstGeom>
        </p:spPr>
      </p:pic>
      <p:sp>
        <p:nvSpPr>
          <p:cNvPr id="10" name="Text 0">
            <a:extLst>
              <a:ext uri="{FF2B5EF4-FFF2-40B4-BE49-F238E27FC236}">
                <a16:creationId xmlns:a16="http://schemas.microsoft.com/office/drawing/2014/main" id="{89F73DD8-58B7-77E7-9334-63056EAA2B2F}"/>
              </a:ext>
            </a:extLst>
          </p:cNvPr>
          <p:cNvSpPr/>
          <p:nvPr/>
        </p:nvSpPr>
        <p:spPr>
          <a:xfrm>
            <a:off x="6280189" y="3856164"/>
            <a:ext cx="7556421" cy="14772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prstTxWarp prst="textArchUp">
              <a:avLst/>
            </a:prstTxWarp>
          </a:bodyPr>
          <a:lstStyle/>
          <a:p>
            <a:pPr algn="ctr">
              <a:lnSpc>
                <a:spcPts val="11150"/>
              </a:lnSpc>
            </a:pPr>
            <a:r>
              <a:rPr lang="en-US" sz="8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“</a:t>
            </a:r>
            <a:r>
              <a:rPr lang="ru-RU" sz="80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Орбиталь</a:t>
            </a:r>
            <a:r>
              <a:rPr lang="en-US" sz="8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”</a:t>
            </a:r>
            <a:r>
              <a:rPr lang="ru-RU" sz="8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 </a:t>
            </a:r>
            <a:endParaRPr lang="en-US" sz="80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60000" endA="900" endPos="60000" dist="60007" dir="5400000" sy="-100000" algn="bl" rotWithShape="0"/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84D393F-BFD2-1C59-1853-0693BE7B7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094" y="0"/>
            <a:ext cx="13599188" cy="829097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6280" y="1303506"/>
            <a:ext cx="7711440" cy="8737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11731" y="2484239"/>
            <a:ext cx="3753445" cy="3135987"/>
          </a:xfrm>
          <a:prstGeom prst="roundRect">
            <a:avLst>
              <a:gd name="adj" fmla="val 979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8900000" scaled="1"/>
            <a:tileRect/>
          </a:gradFill>
          <a:ln/>
        </p:spPr>
        <p:txBody>
          <a:bodyPr/>
          <a:lstStyle/>
          <a:p>
            <a:endParaRPr lang="ru-RU"/>
          </a:p>
        </p:txBody>
      </p:sp>
      <p:sp>
        <p:nvSpPr>
          <p:cNvPr id="5" name="Text 2"/>
          <p:cNvSpPr/>
          <p:nvPr/>
        </p:nvSpPr>
        <p:spPr>
          <a:xfrm>
            <a:off x="808558" y="2658070"/>
            <a:ext cx="3456618" cy="762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25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DM Sans Semi Bold" pitchFamily="34" charset="-122"/>
                <a:cs typeface="Arial" panose="020B0604020202020204" pitchFamily="34" charset="0"/>
              </a:rPr>
              <a:t>🌍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Национальный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суверенитет</a:t>
            </a:r>
          </a:p>
        </p:txBody>
      </p:sp>
      <p:sp>
        <p:nvSpPr>
          <p:cNvPr id="6" name="Text 3"/>
          <p:cNvSpPr/>
          <p:nvPr/>
        </p:nvSpPr>
        <p:spPr>
          <a:xfrm>
            <a:off x="716280" y="3573899"/>
            <a:ext cx="3344347" cy="1841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Отвечает реализации проекта освоения космоса до 2030 года (курируется Президентом).</a:t>
            </a:r>
            <a:endParaRPr lang="en-US" sz="2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469726" y="2497069"/>
            <a:ext cx="3753445" cy="3135987"/>
          </a:xfrm>
          <a:prstGeom prst="roundRect">
            <a:avLst>
              <a:gd name="adj" fmla="val 979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8" name="Text 5"/>
          <p:cNvSpPr/>
          <p:nvPr/>
        </p:nvSpPr>
        <p:spPr>
          <a:xfrm>
            <a:off x="4651772" y="2688788"/>
            <a:ext cx="3344347" cy="639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DM Sans Semi Bold" pitchFamily="34" charset="-122"/>
                <a:cs typeface="Arial" panose="020B0604020202020204" pitchFamily="34" charset="0"/>
              </a:rPr>
              <a:t>🌍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Дефицит кадров</a:t>
            </a:r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878824" y="3451146"/>
            <a:ext cx="3344347" cy="1450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920829" y="6029325"/>
            <a:ext cx="3730943" cy="319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725681" y="3574223"/>
            <a:ext cx="3378259" cy="1326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Резкое возрастание важности космических технологий в текущее время </a:t>
            </a:r>
            <a:endParaRPr lang="en-US" sz="2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8814A5-0AE2-9D51-8A08-C15B88D01A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568" t="1402" r="15634" b="8438"/>
          <a:stretch>
            <a:fillRect/>
          </a:stretch>
        </p:blipFill>
        <p:spPr>
          <a:xfrm>
            <a:off x="8598357" y="1"/>
            <a:ext cx="6032043" cy="82296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F860495-06B9-B3D9-59CC-7995E4677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8674" y="6505337"/>
            <a:ext cx="4255959" cy="1478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E39718F-DBC7-D976-B227-926B18202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12" y="0"/>
            <a:ext cx="13599188" cy="8229600"/>
          </a:xfrm>
          <a:prstGeom prst="rect">
            <a:avLst/>
          </a:prstGeom>
        </p:spPr>
      </p:pic>
      <p:sp>
        <p:nvSpPr>
          <p:cNvPr id="17" name="Shape 1">
            <a:extLst>
              <a:ext uri="{FF2B5EF4-FFF2-40B4-BE49-F238E27FC236}">
                <a16:creationId xmlns:a16="http://schemas.microsoft.com/office/drawing/2014/main" id="{D79068D3-5ED9-313B-40C7-89F8CA8DBE2A}"/>
              </a:ext>
            </a:extLst>
          </p:cNvPr>
          <p:cNvSpPr/>
          <p:nvPr/>
        </p:nvSpPr>
        <p:spPr>
          <a:xfrm>
            <a:off x="6314241" y="4770597"/>
            <a:ext cx="7682389" cy="2554724"/>
          </a:xfrm>
          <a:prstGeom prst="roundRect">
            <a:avLst>
              <a:gd name="adj" fmla="val 3909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2" name="Shape 1">
            <a:extLst>
              <a:ext uri="{FF2B5EF4-FFF2-40B4-BE49-F238E27FC236}">
                <a16:creationId xmlns:a16="http://schemas.microsoft.com/office/drawing/2014/main" id="{410E77DF-EEC1-D950-2166-9B72254B596B}"/>
              </a:ext>
            </a:extLst>
          </p:cNvPr>
          <p:cNvSpPr/>
          <p:nvPr/>
        </p:nvSpPr>
        <p:spPr>
          <a:xfrm>
            <a:off x="10227231" y="1777342"/>
            <a:ext cx="3769400" cy="2806779"/>
          </a:xfrm>
          <a:prstGeom prst="roundRect">
            <a:avLst>
              <a:gd name="adj" fmla="val 3909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3" name="Text 0"/>
          <p:cNvSpPr/>
          <p:nvPr/>
        </p:nvSpPr>
        <p:spPr>
          <a:xfrm>
            <a:off x="6188631" y="904280"/>
            <a:ext cx="6812756" cy="626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ru-RU" sz="4800" dirty="0">
                <a:solidFill>
                  <a:srgbClr val="030303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К</a:t>
            </a:r>
            <a:r>
              <a:rPr lang="en-US" sz="4800" dirty="0" err="1">
                <a:solidFill>
                  <a:srgbClr val="030303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ритические</a:t>
            </a:r>
            <a:r>
              <a:rPr lang="en-US" sz="4800" dirty="0">
                <a:solidFill>
                  <a:srgbClr val="030303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 проблемы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188631" y="1832134"/>
            <a:ext cx="3769400" cy="2806779"/>
          </a:xfrm>
          <a:prstGeom prst="roundRect">
            <a:avLst>
              <a:gd name="adj" fmla="val 3909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5" name="Shape 2"/>
          <p:cNvSpPr/>
          <p:nvPr/>
        </p:nvSpPr>
        <p:spPr>
          <a:xfrm>
            <a:off x="6165771" y="1832134"/>
            <a:ext cx="91440" cy="2806779"/>
          </a:xfrm>
          <a:prstGeom prst="roundRect">
            <a:avLst>
              <a:gd name="adj" fmla="val 32917"/>
            </a:avLst>
          </a:prstGeom>
          <a:solidFill>
            <a:srgbClr val="FF7C80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6" name="Text 3"/>
          <p:cNvSpPr/>
          <p:nvPr/>
        </p:nvSpPr>
        <p:spPr>
          <a:xfrm>
            <a:off x="6434852" y="1905178"/>
            <a:ext cx="3078718" cy="9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ru-RU" sz="2000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Нехватка кадров </a:t>
            </a:r>
            <a:br>
              <a:rPr lang="ru-RU" sz="2000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в ракетно-космической </a:t>
            </a:r>
            <a:br>
              <a:rPr lang="ru-RU" sz="2000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отрасли</a:t>
            </a:r>
            <a:endParaRPr lang="en-US" sz="2000" dirty="0">
              <a:solidFill>
                <a:schemeClr val="bg1"/>
              </a:solidFill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494680" y="3054699"/>
            <a:ext cx="3253859" cy="1354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осведомленность о профессии ракетостроителей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10135791" y="1832134"/>
            <a:ext cx="91440" cy="2806779"/>
          </a:xfrm>
          <a:prstGeom prst="roundRect">
            <a:avLst>
              <a:gd name="adj" fmla="val 32917"/>
            </a:avLst>
          </a:prstGeom>
          <a:solidFill>
            <a:srgbClr val="FF7C80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0" name="Text 7"/>
          <p:cNvSpPr/>
          <p:nvPr/>
        </p:nvSpPr>
        <p:spPr>
          <a:xfrm>
            <a:off x="10404991" y="1922530"/>
            <a:ext cx="3253978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ru-RU" sz="2000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Недостаточное внимание</a:t>
            </a:r>
            <a:br>
              <a:rPr lang="ru-RU" sz="2000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РКТ в школьной программе</a:t>
            </a:r>
            <a:endParaRPr lang="en-US" sz="2000" dirty="0">
              <a:solidFill>
                <a:schemeClr val="bg1"/>
              </a:solidFill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450711" y="2802969"/>
            <a:ext cx="3253978" cy="1283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сожалению, в учебниках истории на космическую тематику отводится не больше одного параграфа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165771" y="4839533"/>
            <a:ext cx="91440" cy="2485787"/>
          </a:xfrm>
          <a:prstGeom prst="roundRect">
            <a:avLst>
              <a:gd name="adj" fmla="val 32917"/>
            </a:avLst>
          </a:prstGeom>
          <a:solidFill>
            <a:srgbClr val="FF7C80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4" name="Text 11"/>
          <p:cNvSpPr/>
          <p:nvPr/>
        </p:nvSpPr>
        <p:spPr>
          <a:xfrm>
            <a:off x="6566844" y="5081304"/>
            <a:ext cx="7183613" cy="2244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ru-RU" sz="2000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структурированной информации о РКТ</a:t>
            </a:r>
          </a:p>
          <a:p>
            <a:pPr marL="0" indent="0" algn="ctr">
              <a:lnSpc>
                <a:spcPts val="2450"/>
              </a:lnSpc>
              <a:buNone/>
            </a:pPr>
            <a:endParaRPr lang="ru-RU" sz="2000" dirty="0">
              <a:solidFill>
                <a:schemeClr val="bg1"/>
              </a:solidFill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45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книгах по ракетостроению информация представлена </a:t>
            </a:r>
          </a:p>
          <a:p>
            <a:pPr marL="0" indent="0">
              <a:lnSpc>
                <a:spcPts val="245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структурированно и изложена сложным техническим языком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494680" y="5723692"/>
            <a:ext cx="7361039" cy="9005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endParaRPr lang="en-US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93B4CA-2668-67F0-1B96-8B837D824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A3F14B-821B-6B20-5C8D-F64D67E95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2021"/>
            <a:ext cx="14630400" cy="885364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49473" y="389235"/>
            <a:ext cx="6472595" cy="564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800" dirty="0">
                <a:solidFill>
                  <a:srgbClr val="030303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Наш инновационный подход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3506950" y="1107637"/>
            <a:ext cx="8268468" cy="729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Интерактивная обучающая платформа, размещенная в сети Интернет с доступом в любой точке планеты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354931" y="2014065"/>
            <a:ext cx="2258616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игры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354931" y="2356760"/>
            <a:ext cx="8722924" cy="578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Ознакомительный этап, на котором ребята смогут узнать об отцах отечественной космонавтики, первых летательных аппаратах и выполняемых миссиях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39" y="3439968"/>
            <a:ext cx="541973" cy="11430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9" name="Text 4"/>
          <p:cNvSpPr/>
          <p:nvPr/>
        </p:nvSpPr>
        <p:spPr>
          <a:xfrm>
            <a:off x="1298169" y="3401377"/>
            <a:ext cx="2258616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1298169" y="3689233"/>
            <a:ext cx="6885742" cy="729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ru-RU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Выбор персонажа (С.П. Королев, В.П. Глушко, М.К. </a:t>
            </a:r>
            <a:r>
              <a:rPr lang="ru-RU" dirty="0" err="1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Янгель</a:t>
            </a:r>
            <a:r>
              <a:rPr lang="ru-RU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, Г.М. Шубников) </a:t>
            </a:r>
          </a:p>
          <a:p>
            <a:pPr marL="0" indent="0" algn="l">
              <a:lnSpc>
                <a:spcPts val="2250"/>
              </a:lnSpc>
              <a:buNone/>
            </a:pPr>
            <a:r>
              <a:rPr lang="ru-RU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и соответствующего задания (разработка РКК, двигателя, построение космодрома)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298169" y="4698663"/>
            <a:ext cx="2258616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1297534" y="5097918"/>
            <a:ext cx="7408721" cy="578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заданий и прохождение испытаний, в ходе проведения игры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1297534" y="6066047"/>
            <a:ext cx="2800707" cy="453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игры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9"/>
          <p:cNvSpPr/>
          <p:nvPr/>
        </p:nvSpPr>
        <p:spPr>
          <a:xfrm>
            <a:off x="1297533" y="6482966"/>
            <a:ext cx="10220015" cy="578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итогов, анализ полученной информации, вывод в виде собранной информации </a:t>
            </a:r>
          </a:p>
          <a:p>
            <a:pPr marL="0" indent="0" algn="l">
              <a:lnSpc>
                <a:spcPts val="225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(что нового узнали, факты и интересные детали, какие результаты достигнуты в ходе решения задачи)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 2" descr="preencoded.png">
            <a:extLst>
              <a:ext uri="{FF2B5EF4-FFF2-40B4-BE49-F238E27FC236}">
                <a16:creationId xmlns:a16="http://schemas.microsoft.com/office/drawing/2014/main" id="{89651608-10CD-4018-96BB-19EE8437F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40" y="1989326"/>
            <a:ext cx="541973" cy="11430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0" name="Image 2" descr="preencoded.png">
            <a:extLst>
              <a:ext uri="{FF2B5EF4-FFF2-40B4-BE49-F238E27FC236}">
                <a16:creationId xmlns:a16="http://schemas.microsoft.com/office/drawing/2014/main" id="{7B2AD02F-D8FC-4EAA-996E-7C0567F73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41" y="4704572"/>
            <a:ext cx="541973" cy="11430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B30F805D-2BE9-4FF3-B698-0FD6E892F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41" y="6066046"/>
            <a:ext cx="541973" cy="135377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50C3A5-0A4D-1C35-8F56-DD6382341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849846">
            <a:off x="10281892" y="570308"/>
            <a:ext cx="5191125" cy="1803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55556E-7 L -0.00109 0.6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" y="33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CC4FA5-77E5-8BCB-AB36-F855728C9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12" y="-1"/>
            <a:ext cx="13599188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1331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5400" dirty="0">
                <a:solidFill>
                  <a:srgbClr val="030303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Рынок и стратегия позиционирования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2797850"/>
            <a:ext cx="292369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030303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Ключевые заказчики</a:t>
            </a:r>
            <a:endParaRPr lang="en-US" sz="2800" dirty="0"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3378994"/>
            <a:ext cx="350150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 err="1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Роскосмос</a:t>
            </a:r>
            <a:r>
              <a:rPr lang="en-US" sz="2000" b="1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:</a:t>
            </a:r>
            <a:r>
              <a:rPr lang="en-US" sz="2000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&gt;70% рынка запусков. План вывода сотен спутников до 2030 года (программа «</a:t>
            </a:r>
            <a:r>
              <a:rPr lang="en-US" sz="2000" dirty="0" err="1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Сфера</a:t>
            </a:r>
            <a:r>
              <a:rPr lang="en-US" sz="2000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»)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80190" y="5037864"/>
            <a:ext cx="3501509" cy="2018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2000" b="1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Бюджетные учреждения</a:t>
            </a:r>
            <a:r>
              <a:rPr lang="en-US" sz="2000" b="1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:</a:t>
            </a:r>
            <a:r>
              <a:rPr lang="en-US" sz="2000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Inter Medium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Школы </a:t>
            </a:r>
            <a:br>
              <a:rPr lang="ru-RU" sz="2000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Колледжи </a:t>
            </a:r>
          </a:p>
        </p:txBody>
      </p:sp>
      <p:sp>
        <p:nvSpPr>
          <p:cNvPr id="7" name="Text 4"/>
          <p:cNvSpPr/>
          <p:nvPr/>
        </p:nvSpPr>
        <p:spPr>
          <a:xfrm>
            <a:off x="10058400" y="27978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030303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Наша стратегия</a:t>
            </a:r>
            <a:endParaRPr lang="en-US" sz="2800" dirty="0"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058400" y="3382490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Для государства:</a:t>
            </a:r>
            <a:r>
              <a:rPr lang="en-US" sz="2000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Технологический суверенитет и кадровая обеспеченность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058399" y="5051837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Для бизнеса:</a:t>
            </a:r>
            <a:r>
              <a:rPr lang="en-US" sz="2000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Просветительские мероприятия (марафоны и т.д.)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342721" y="5964555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br>
              <a:rPr lang="ru-RU" sz="175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endParaRPr lang="en-US" sz="175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70F467-4AD6-56F3-3025-44B172957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5829300" cy="8249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8A7732C-B4D7-F6D6-7BE0-C0DF4BA52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4630399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55145" y="3470642"/>
            <a:ext cx="9523928" cy="685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6000" dirty="0" err="1">
                <a:solidFill>
                  <a:srgbClr val="030303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Бизнес-модель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67596" y="4360188"/>
            <a:ext cx="13095208" cy="2316361"/>
          </a:xfrm>
          <a:prstGeom prst="roundRect">
            <a:avLst>
              <a:gd name="adj" fmla="val 1420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" name="Shape 2"/>
          <p:cNvSpPr/>
          <p:nvPr/>
        </p:nvSpPr>
        <p:spPr>
          <a:xfrm>
            <a:off x="767596" y="4360188"/>
            <a:ext cx="4365069" cy="2316361"/>
          </a:xfrm>
          <a:prstGeom prst="roundRect">
            <a:avLst>
              <a:gd name="adj" fmla="val 1420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/>
        </p:spPr>
        <p:txBody>
          <a:bodyPr/>
          <a:lstStyle/>
          <a:p>
            <a:endParaRPr lang="ru-RU"/>
          </a:p>
        </p:txBody>
      </p:sp>
      <p:sp>
        <p:nvSpPr>
          <p:cNvPr id="6" name="Text 3"/>
          <p:cNvSpPr/>
          <p:nvPr/>
        </p:nvSpPr>
        <p:spPr>
          <a:xfrm>
            <a:off x="986909" y="4579501"/>
            <a:ext cx="2741414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464646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Источник доходов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86909" y="5053727"/>
            <a:ext cx="3926443" cy="10526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Контракты с государственными и </a:t>
            </a:r>
            <a:r>
              <a:rPr lang="en-US" sz="2000" dirty="0" err="1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коммерческими</a:t>
            </a:r>
            <a:r>
              <a:rPr lang="en-US" sz="2000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заказчиками</a:t>
            </a:r>
            <a:r>
              <a:rPr lang="ru-RU" sz="2000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для доступа к Интернет-ресурсу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132665" y="4360188"/>
            <a:ext cx="4365069" cy="2316361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7"/>
          <p:cNvSpPr/>
          <p:nvPr/>
        </p:nvSpPr>
        <p:spPr>
          <a:xfrm>
            <a:off x="5351978" y="4579501"/>
            <a:ext cx="3926443" cy="685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464646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Конкурентное преимущество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382458" y="5053727"/>
            <a:ext cx="3926443" cy="10526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000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Консолидация ключевой информации в одном месте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9497735" y="4360188"/>
            <a:ext cx="4365069" cy="2316361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4" name="Text 11"/>
          <p:cNvSpPr/>
          <p:nvPr/>
        </p:nvSpPr>
        <p:spPr>
          <a:xfrm>
            <a:off x="9717048" y="4579501"/>
            <a:ext cx="2741414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2400" dirty="0">
                <a:solidFill>
                  <a:srgbClr val="464646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Доступность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717048" y="5053727"/>
            <a:ext cx="3926443" cy="1403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000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Всего за 199 рублей в месяц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67596" y="6923246"/>
            <a:ext cx="13095208" cy="701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Текущий статус:</a:t>
            </a:r>
            <a:r>
              <a:rPr lang="en-US" sz="2000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Разработана первая версия сайта: выбрана ключевая информация, произведено деление на блоки, оформлена первичная структура.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124A3D1-5B7F-9BA9-118A-00CE563B4F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294" r="27908"/>
          <a:stretch>
            <a:fillRect/>
          </a:stretch>
        </p:blipFill>
        <p:spPr>
          <a:xfrm rot="16200000">
            <a:off x="5530644" y="-5833335"/>
            <a:ext cx="3569109" cy="14630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0F5E46-439C-7BDF-2C14-E4511894A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96489" cy="82296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701219" y="428304"/>
            <a:ext cx="684073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800" dirty="0">
                <a:solidFill>
                  <a:srgbClr val="030303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Достигнутые результаты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01219" y="1399124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DM Sans Light" pitchFamily="34" charset="-122"/>
                <a:cs typeface="Times New Roman" panose="02020603050405020304" pitchFamily="18" charset="0"/>
              </a:rPr>
              <a:t>01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01219" y="1754169"/>
            <a:ext cx="4196358" cy="30480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7" name="Text 5"/>
          <p:cNvSpPr/>
          <p:nvPr/>
        </p:nvSpPr>
        <p:spPr>
          <a:xfrm>
            <a:off x="5124391" y="1399124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DM Sans Light" pitchFamily="34" charset="-122"/>
                <a:cs typeface="Times New Roman" panose="02020603050405020304" pitchFamily="18" charset="0"/>
              </a:rPr>
              <a:t>02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124391" y="1754169"/>
            <a:ext cx="4196358" cy="30480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9" name="Text 7"/>
          <p:cNvSpPr/>
          <p:nvPr/>
        </p:nvSpPr>
        <p:spPr>
          <a:xfrm>
            <a:off x="701219" y="2019444"/>
            <a:ext cx="34606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Накопленная экспертиза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01219" y="2450029"/>
            <a:ext cx="419635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Обучение по специализированным программам и курсам ведущих ракетостроительных кафедр университета</a:t>
            </a:r>
            <a:r>
              <a:rPr lang="ru-RU" sz="2000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547562" y="1399124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DM Sans Light" pitchFamily="34" charset="-122"/>
                <a:cs typeface="Times New Roman" panose="02020603050405020304" pitchFamily="18" charset="0"/>
              </a:rPr>
              <a:t>03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9547562" y="1754169"/>
            <a:ext cx="4196358" cy="30480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3" name="Text 11"/>
          <p:cNvSpPr/>
          <p:nvPr/>
        </p:nvSpPr>
        <p:spPr>
          <a:xfrm>
            <a:off x="5124391" y="2019444"/>
            <a:ext cx="34401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Концептуальный дизайн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5124391" y="2527241"/>
            <a:ext cx="4196358" cy="1058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Завершена разработка </a:t>
            </a:r>
            <a:r>
              <a:rPr lang="ru-RU" sz="2000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первоначальной структуры сайта.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93790" y="4863227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7428548" y="4863227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9527084" y="1941335"/>
            <a:ext cx="318170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Экспертная поддержка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9527084" y="2613297"/>
            <a:ext cx="4122348" cy="1565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Сформирован пул наставников из ведущих специалистов отрасли и профессоров кафедр.</a:t>
            </a:r>
            <a:endParaRPr lang="ru-RU" sz="2000" dirty="0">
              <a:latin typeface="Times New Roman" panose="02020603050405020304" pitchFamily="18" charset="0"/>
              <a:ea typeface="Inter Medium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23" name="Text 21"/>
          <p:cNvSpPr/>
          <p:nvPr/>
        </p:nvSpPr>
        <p:spPr>
          <a:xfrm>
            <a:off x="793790" y="703397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D8792E-0363-5DC5-C8D8-9F99CA80B4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262" r="34881"/>
          <a:stretch>
            <a:fillRect/>
          </a:stretch>
        </p:blipFill>
        <p:spPr>
          <a:xfrm rot="16200000">
            <a:off x="5408809" y="-940684"/>
            <a:ext cx="3878872" cy="146964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82C416A-AB0B-DF26-4D56-2E09EDF58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08620" y="2469476"/>
            <a:ext cx="4973122" cy="489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4000" dirty="0"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Дорожная карта развития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303770" y="3239095"/>
            <a:ext cx="22860" cy="3058478"/>
          </a:xfrm>
          <a:prstGeom prst="roundRect">
            <a:avLst>
              <a:gd name="adj" fmla="val 102842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" name="Shape 2"/>
          <p:cNvSpPr/>
          <p:nvPr/>
        </p:nvSpPr>
        <p:spPr>
          <a:xfrm>
            <a:off x="6691610" y="3403878"/>
            <a:ext cx="470178" cy="22860"/>
          </a:xfrm>
          <a:prstGeom prst="roundRect">
            <a:avLst>
              <a:gd name="adj" fmla="val 102842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6" name="Shape 3"/>
          <p:cNvSpPr/>
          <p:nvPr/>
        </p:nvSpPr>
        <p:spPr>
          <a:xfrm>
            <a:off x="7138928" y="3239095"/>
            <a:ext cx="352544" cy="352544"/>
          </a:xfrm>
          <a:prstGeom prst="roundRect">
            <a:avLst>
              <a:gd name="adj" fmla="val 6669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7" name="Text 4"/>
          <p:cNvSpPr/>
          <p:nvPr/>
        </p:nvSpPr>
        <p:spPr>
          <a:xfrm>
            <a:off x="7197626" y="3268385"/>
            <a:ext cx="235029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2479596" y="3292912"/>
            <a:ext cx="4052054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0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2024-2025: </a:t>
            </a:r>
            <a:r>
              <a:rPr lang="ru-RU" sz="2000" dirty="0"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Сбор и анализ информации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48521" y="3631644"/>
            <a:ext cx="5983129" cy="7857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468612" y="4344114"/>
            <a:ext cx="470178" cy="22860"/>
          </a:xfrm>
          <a:prstGeom prst="roundRect">
            <a:avLst>
              <a:gd name="adj" fmla="val 102842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1" name="Shape 8"/>
          <p:cNvSpPr/>
          <p:nvPr/>
        </p:nvSpPr>
        <p:spPr>
          <a:xfrm>
            <a:off x="7138928" y="4179332"/>
            <a:ext cx="352544" cy="352544"/>
          </a:xfrm>
          <a:prstGeom prst="roundRect">
            <a:avLst>
              <a:gd name="adj" fmla="val 6669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2" name="Text 9"/>
          <p:cNvSpPr/>
          <p:nvPr/>
        </p:nvSpPr>
        <p:spPr>
          <a:xfrm>
            <a:off x="7197626" y="4208621"/>
            <a:ext cx="235029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8098750" y="4233148"/>
            <a:ext cx="2906435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2026: </a:t>
            </a:r>
            <a:r>
              <a:rPr lang="en-US" sz="2000" dirty="0" err="1"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Опытный</a:t>
            </a:r>
            <a:r>
              <a:rPr lang="en-US" sz="2000" dirty="0"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образец</a:t>
            </a:r>
            <a:r>
              <a:rPr lang="ru-RU" sz="2000" dirty="0"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 игры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8098750" y="4571881"/>
            <a:ext cx="5983129" cy="810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691610" y="5154573"/>
            <a:ext cx="470178" cy="22860"/>
          </a:xfrm>
          <a:prstGeom prst="roundRect">
            <a:avLst>
              <a:gd name="adj" fmla="val 102842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6" name="Shape 13"/>
          <p:cNvSpPr/>
          <p:nvPr/>
        </p:nvSpPr>
        <p:spPr>
          <a:xfrm>
            <a:off x="7138928" y="4989790"/>
            <a:ext cx="352544" cy="352544"/>
          </a:xfrm>
          <a:prstGeom prst="roundRect">
            <a:avLst>
              <a:gd name="adj" fmla="val 6669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7" name="Text 14"/>
          <p:cNvSpPr/>
          <p:nvPr/>
        </p:nvSpPr>
        <p:spPr>
          <a:xfrm>
            <a:off x="7197626" y="5019080"/>
            <a:ext cx="235029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</a:t>
            </a:r>
            <a:endParaRPr lang="en-US" sz="1850" dirty="0"/>
          </a:p>
        </p:txBody>
      </p:sp>
      <p:sp>
        <p:nvSpPr>
          <p:cNvPr id="18" name="Text 15"/>
          <p:cNvSpPr/>
          <p:nvPr/>
        </p:nvSpPr>
        <p:spPr>
          <a:xfrm>
            <a:off x="3938349" y="5043607"/>
            <a:ext cx="2593300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0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202</a:t>
            </a:r>
            <a:r>
              <a:rPr lang="ru-RU" sz="2000" dirty="0"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7</a:t>
            </a:r>
            <a:r>
              <a:rPr lang="en-US" sz="2000" dirty="0"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+: Коммерциализация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48521" y="5382339"/>
            <a:ext cx="5983129" cy="501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Сертификация системы, получение необходимых допусков и проведение первого коммерческого запуска </a:t>
            </a:r>
            <a:r>
              <a:rPr lang="en-US" dirty="0" err="1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рынок</a:t>
            </a:r>
            <a:endParaRPr lang="en-US" sz="1200" dirty="0"/>
          </a:p>
        </p:txBody>
      </p:sp>
      <p:sp>
        <p:nvSpPr>
          <p:cNvPr id="20" name="Text 17"/>
          <p:cNvSpPr/>
          <p:nvPr/>
        </p:nvSpPr>
        <p:spPr>
          <a:xfrm>
            <a:off x="636070" y="6385679"/>
            <a:ext cx="2738557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Требуемое финансирование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622042" y="6790134"/>
            <a:ext cx="6575584" cy="501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Инвестиции привлекаются для перехода на ключевую стадию проектирования и создания первых </a:t>
            </a:r>
            <a:r>
              <a:rPr lang="en-US" dirty="0" err="1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демонстраторов</a:t>
            </a:r>
            <a:r>
              <a:rPr lang="en-US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технологии</a:t>
            </a:r>
            <a:r>
              <a:rPr lang="ru-RU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7491472" y="6381887"/>
            <a:ext cx="2297073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Потенциальный эффект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7506295" y="6788068"/>
            <a:ext cx="6575584" cy="501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ru-RU" dirty="0"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Увеличение числа мотивированных абитуриентов в ведущие вузы страны по инженерным направлениям, связанным с РКТ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26CBDA3-F0FC-D1BF-251F-D07155A269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501" b="25005"/>
          <a:stretch>
            <a:fillRect/>
          </a:stretch>
        </p:blipFill>
        <p:spPr>
          <a:xfrm>
            <a:off x="0" y="-1379117"/>
            <a:ext cx="14699867" cy="3738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433</Words>
  <Application>Microsoft Office PowerPoint</Application>
  <PresentationFormat>Произвольный</PresentationFormat>
  <Paragraphs>76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Century Gothic</vt:lpstr>
      <vt:lpstr>Times New Roman</vt:lpstr>
      <vt:lpstr>Cambria</vt:lpstr>
      <vt:lpstr>Inter Medium</vt:lpstr>
      <vt:lpstr>DM Sans Semi Bold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домовенок</dc:creator>
  <cp:lastModifiedBy>Полина Асеева</cp:lastModifiedBy>
  <cp:revision>21</cp:revision>
  <dcterms:created xsi:type="dcterms:W3CDTF">2025-11-11T18:48:27Z</dcterms:created>
  <dcterms:modified xsi:type="dcterms:W3CDTF">2025-12-04T11:41:04Z</dcterms:modified>
</cp:coreProperties>
</file>