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301" r:id="rId3"/>
    <p:sldId id="302" r:id="rId4"/>
    <p:sldId id="303" r:id="rId5"/>
    <p:sldId id="276" r:id="rId6"/>
    <p:sldId id="282" r:id="rId7"/>
    <p:sldId id="304" r:id="rId8"/>
    <p:sldId id="306" r:id="rId9"/>
    <p:sldId id="305" r:id="rId10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834" userDrawn="1">
          <p15:clr>
            <a:srgbClr val="A4A3A4"/>
          </p15:clr>
        </p15:guide>
        <p15:guide id="3" orient="horz" pos="1006" userDrawn="1">
          <p15:clr>
            <a:srgbClr val="A4A3A4"/>
          </p15:clr>
        </p15:guide>
        <p15:guide id="4" orient="horz" pos="5533" userDrawn="1">
          <p15:clr>
            <a:srgbClr val="A4A3A4"/>
          </p15:clr>
        </p15:guide>
        <p15:guide id="5" pos="7533" userDrawn="1">
          <p15:clr>
            <a:srgbClr val="A4A3A4"/>
          </p15:clr>
        </p15:guide>
        <p15:guide id="6" pos="3794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45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F1F"/>
    <a:srgbClr val="E9F2F9"/>
    <a:srgbClr val="FFECE5"/>
    <a:srgbClr val="F9633B"/>
    <a:srgbClr val="FEE9F3"/>
    <a:srgbClr val="EEF7E9"/>
    <a:srgbClr val="E3E0E0"/>
    <a:srgbClr val="81837D"/>
    <a:srgbClr val="65847D"/>
    <a:srgbClr val="EC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025"/>
  </p:normalViewPr>
  <p:slideViewPr>
    <p:cSldViewPr snapToGrid="0" snapToObjects="1">
      <p:cViewPr varScale="1">
        <p:scale>
          <a:sx n="70" d="100"/>
          <a:sy n="70" d="100"/>
        </p:scale>
        <p:origin x="1776" y="200"/>
      </p:cViewPr>
      <p:guideLst>
        <p:guide orient="horz" pos="3024"/>
        <p:guide pos="834"/>
        <p:guide orient="horz" pos="1006"/>
        <p:guide orient="horz" pos="5533"/>
        <p:guide pos="7533"/>
        <p:guide pos="3794"/>
        <p:guide pos="4032"/>
        <p:guide pos="4509"/>
      </p:guideLst>
    </p:cSldViewPr>
  </p:slid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8A54B-DE4D-2D44-81AC-26895CFB725E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A88F-6FBE-864D-9375-DE100835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4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4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3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7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49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5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7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5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7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2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8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53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8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3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3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80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9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5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7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9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5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7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400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49" indent="0">
              <a:buNone/>
              <a:defRPr sz="1470"/>
            </a:lvl2pPr>
            <a:lvl3pPr marL="960096" indent="0">
              <a:buNone/>
              <a:defRPr sz="1260"/>
            </a:lvl3pPr>
            <a:lvl4pPr marL="1440145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7" indent="0">
              <a:buNone/>
              <a:defRPr sz="1050"/>
            </a:lvl7pPr>
            <a:lvl8pPr marL="3360336" indent="0">
              <a:buNone/>
              <a:defRPr sz="1050"/>
            </a:lvl8pPr>
            <a:lvl9pPr marL="38403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400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49" indent="0">
              <a:buNone/>
              <a:defRPr sz="2940"/>
            </a:lvl2pPr>
            <a:lvl3pPr marL="960096" indent="0">
              <a:buNone/>
              <a:defRPr sz="2520"/>
            </a:lvl3pPr>
            <a:lvl4pPr marL="1440145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7" indent="0">
              <a:buNone/>
              <a:defRPr sz="2100"/>
            </a:lvl7pPr>
            <a:lvl8pPr marL="3360336" indent="0">
              <a:buNone/>
              <a:defRPr sz="2100"/>
            </a:lvl8pPr>
            <a:lvl9pPr marL="384038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49" indent="0">
              <a:buNone/>
              <a:defRPr sz="1470"/>
            </a:lvl2pPr>
            <a:lvl3pPr marL="960096" indent="0">
              <a:buNone/>
              <a:defRPr sz="1260"/>
            </a:lvl3pPr>
            <a:lvl4pPr marL="1440145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7" indent="0">
              <a:buNone/>
              <a:defRPr sz="1050"/>
            </a:lvl7pPr>
            <a:lvl8pPr marL="3360336" indent="0">
              <a:buNone/>
              <a:defRPr sz="1050"/>
            </a:lvl8pPr>
            <a:lvl9pPr marL="38403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80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096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24" indent="-240024" algn="l" defTabSz="96009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7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19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6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7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3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9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5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7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5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&#1072;&#1088;&#1093;&#1080;&#1087;&#1077;&#1083;&#1072;&#1075;2035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4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0.png"/><Relationship Id="rId5" Type="http://schemas.openxmlformats.org/officeDocument/2006/relationships/image" Target="../media/image38.jpe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4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44.jpeg"/><Relationship Id="rId4" Type="http://schemas.openxmlformats.org/officeDocument/2006/relationships/image" Target="../media/image26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087" y="2913660"/>
            <a:ext cx="9601200" cy="2506980"/>
          </a:xfrm>
        </p:spPr>
        <p:txBody>
          <a:bodyPr>
            <a:normAutofit/>
          </a:bodyPr>
          <a:lstStyle/>
          <a:p>
            <a:pPr algn="l"/>
            <a:r>
              <a:rPr lang="ru-RU" sz="8400" b="1" dirty="0">
                <a:latin typeface="Calleo-Trial SemiBold" pitchFamily="2" charset="0"/>
              </a:rPr>
              <a:t>А2023</a:t>
            </a:r>
            <a:endParaRPr lang="ru-RU" sz="322280" b="1" dirty="0">
              <a:latin typeface="Calleo-Trial SemiBold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89" y="5575248"/>
            <a:ext cx="4781931" cy="1893069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0000"/>
              </a:lnSpc>
            </a:pPr>
            <a:r>
              <a:rPr lang="ru-RU" sz="3500" dirty="0">
                <a:latin typeface="Calleo-Trial" pitchFamily="2" charset="0"/>
              </a:rPr>
              <a:t>Мультифункциональные конструкции БАС из полимерных композиционных материалов</a:t>
            </a:r>
          </a:p>
          <a:p>
            <a:pPr algn="l">
              <a:lnSpc>
                <a:spcPct val="100000"/>
              </a:lnSpc>
            </a:pPr>
            <a:r>
              <a:rPr lang="ru-RU" sz="1680" dirty="0">
                <a:solidFill>
                  <a:srgbClr val="F9633B"/>
                </a:solidFill>
                <a:latin typeface="Calleo-Trial" pitchFamily="2" charset="0"/>
              </a:rPr>
              <a:t>28 июля – 7 августа, Новосибирск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1" y="544749"/>
            <a:ext cx="2877109" cy="14170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FF8509-A34A-C04E-9379-1856C97EF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301" y="2079308"/>
            <a:ext cx="8785685" cy="47332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C0984-B736-2E44-BBEA-1EBDDC3020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2080" y="699177"/>
            <a:ext cx="2262806" cy="795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88820E-06CB-7D4D-B021-E809C4347CE3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1931" y="765521"/>
            <a:ext cx="1885272" cy="662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1DF690-8F15-F540-A8E1-3F11B5FD6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0432" y="707947"/>
            <a:ext cx="1885271" cy="6625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9CEB93-5090-9B48-818B-E13B70220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7033" y="782861"/>
            <a:ext cx="2000641" cy="7031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D5AB0D-27CC-2348-B95E-BC716AF78A74}"/>
              </a:ext>
            </a:extLst>
          </p:cNvPr>
          <p:cNvSpPr txBox="1"/>
          <p:nvPr/>
        </p:nvSpPr>
        <p:spPr>
          <a:xfrm>
            <a:off x="3182054" y="8496051"/>
            <a:ext cx="701607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80" dirty="0">
                <a:solidFill>
                  <a:schemeClr val="tx1">
                    <a:lumMod val="50000"/>
                    <a:lumOff val="50000"/>
                  </a:schemeClr>
                </a:solidFill>
                <a:latin typeface="Calleo-Trial" pitchFamily="2" charset="0"/>
              </a:rPr>
              <a:t>05.08.23</a:t>
            </a:r>
          </a:p>
        </p:txBody>
      </p:sp>
      <p:sp>
        <p:nvSpPr>
          <p:cNvPr id="31" name="TextBox 30">
            <a:hlinkClick r:id="rId14"/>
            <a:extLst>
              <a:ext uri="{FF2B5EF4-FFF2-40B4-BE49-F238E27FC236}">
                <a16:creationId xmlns:a16="http://schemas.microsoft.com/office/drawing/2014/main" id="{02818845-92AF-7F4D-809B-6FB4B20DDDA6}"/>
              </a:ext>
            </a:extLst>
          </p:cNvPr>
          <p:cNvSpPr txBox="1"/>
          <p:nvPr/>
        </p:nvSpPr>
        <p:spPr>
          <a:xfrm>
            <a:off x="791088" y="8483663"/>
            <a:ext cx="324145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80" dirty="0">
                <a:solidFill>
                  <a:srgbClr val="F8583B"/>
                </a:solidFill>
                <a:latin typeface="Calleo-Trial" pitchFamily="2" charset="0"/>
              </a:rPr>
              <a:t>архипелаг2035.рф</a:t>
            </a:r>
          </a:p>
        </p:txBody>
      </p:sp>
      <p:pic>
        <p:nvPicPr>
          <p:cNvPr id="3074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62633BCC-21F7-5949-D201-9B74285AC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16669" y="3012603"/>
            <a:ext cx="3414714" cy="9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leo-Trial SemiBold" pitchFamily="2" charset="0"/>
              </a:rPr>
              <a:t>Проблема</a:t>
            </a:r>
            <a:endParaRPr lang="ru-RU" sz="1800" b="1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F2BE97F-D280-CD4D-B958-339F8076EFA5}"/>
              </a:ext>
            </a:extLst>
          </p:cNvPr>
          <p:cNvSpPr txBox="1">
            <a:spLocks/>
          </p:cNvSpPr>
          <p:nvPr/>
        </p:nvSpPr>
        <p:spPr>
          <a:xfrm>
            <a:off x="1031859" y="1052421"/>
            <a:ext cx="11495714" cy="3536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ahoma"/>
                <a:cs typeface="Tahoma"/>
              </a:rPr>
              <a:t>В настоящее время существует достаточно большой парк БАС собранный из различных </a:t>
            </a:r>
            <a:r>
              <a:rPr lang="ru-RU" sz="1600" b="1" u="sng" dirty="0">
                <a:latin typeface="Tahoma"/>
                <a:cs typeface="Tahoma"/>
              </a:rPr>
              <a:t>компонент и материалов. </a:t>
            </a:r>
            <a:r>
              <a:rPr lang="ru-RU" sz="1600" dirty="0">
                <a:latin typeface="Tahoma"/>
                <a:cs typeface="Tahoma"/>
              </a:rPr>
              <a:t>Применение в конструкциях БАС металлов делает их </a:t>
            </a:r>
            <a:r>
              <a:rPr lang="ru-RU" sz="1600" b="1" u="sng" dirty="0">
                <a:latin typeface="Tahoma"/>
                <a:cs typeface="Tahoma"/>
              </a:rPr>
              <a:t>тяжелыми, экономически не эффективными, подверженными воздействию внешних факторов </a:t>
            </a:r>
            <a:r>
              <a:rPr lang="ru-RU" sz="1600" dirty="0">
                <a:latin typeface="Tahoma"/>
                <a:cs typeface="Tahoma"/>
              </a:rPr>
              <a:t>(коррозия, старение и пр.), что значительно снижает эксплуатационные характеристики таких аппаратов.</a:t>
            </a:r>
          </a:p>
          <a:p>
            <a:pPr marL="12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ahoma"/>
                <a:cs typeface="Tahoma"/>
              </a:rPr>
              <a:t>Для повышения эксплуатационных характеристик в конструкциях современных летательных аппаратов классические материалы заменяют на </a:t>
            </a:r>
            <a:r>
              <a:rPr lang="ru-RU" sz="1600" b="1" u="sng" dirty="0">
                <a:latin typeface="Tahoma"/>
                <a:cs typeface="Tahoma"/>
              </a:rPr>
              <a:t>композиционные (КМ)</a:t>
            </a:r>
            <a:r>
              <a:rPr lang="ru-RU" sz="1600" dirty="0">
                <a:latin typeface="Tahoma"/>
                <a:cs typeface="Tahoma"/>
              </a:rPr>
              <a:t>. Чем выше доля КМ в составе ЛА тем выше его эксплуатационные характеристики.</a:t>
            </a:r>
          </a:p>
          <a:p>
            <a:pPr marL="12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ahoma"/>
                <a:cs typeface="Tahoma"/>
              </a:rPr>
              <a:t>Дополнительно можно использовать не очевидные преимущества КМ и </a:t>
            </a:r>
            <a:r>
              <a:rPr lang="ru-RU" sz="1600" b="1" u="sng" dirty="0">
                <a:latin typeface="Tahoma"/>
                <a:cs typeface="Tahoma"/>
              </a:rPr>
              <a:t>создавать элементы БАС мультифункциональными.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89B3D-6E5B-EC4F-A92E-B7E39819EDC7}"/>
              </a:ext>
            </a:extLst>
          </p:cNvPr>
          <p:cNvCxnSpPr>
            <a:cxnSpLocks/>
          </p:cNvCxnSpPr>
          <p:nvPr/>
        </p:nvCxnSpPr>
        <p:spPr>
          <a:xfrm>
            <a:off x="0" y="5334000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951901E-962D-3D4F-9464-43BDDB9F0713}"/>
              </a:ext>
            </a:extLst>
          </p:cNvPr>
          <p:cNvCxnSpPr>
            <a:cxnSpLocks/>
          </p:cNvCxnSpPr>
          <p:nvPr/>
        </p:nvCxnSpPr>
        <p:spPr>
          <a:xfrm>
            <a:off x="0" y="8271163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2654E573-54F7-BD45-AEA5-486F747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2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8403B0-4C25-A79F-5EAC-A4485FC73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b="8349"/>
          <a:stretch/>
        </p:blipFill>
        <p:spPr bwMode="auto">
          <a:xfrm>
            <a:off x="1274157" y="5576519"/>
            <a:ext cx="2761319" cy="1523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grpSp>
        <p:nvGrpSpPr>
          <p:cNvPr id="8" name="组合 109">
            <a:extLst>
              <a:ext uri="{FF2B5EF4-FFF2-40B4-BE49-F238E27FC236}">
                <a16:creationId xmlns:a16="http://schemas.microsoft.com/office/drawing/2014/main" id="{8BEC272A-1BE3-5904-C5B3-CD361DD24F47}"/>
              </a:ext>
            </a:extLst>
          </p:cNvPr>
          <p:cNvGrpSpPr/>
          <p:nvPr/>
        </p:nvGrpSpPr>
        <p:grpSpPr>
          <a:xfrm>
            <a:off x="9071416" y="6276289"/>
            <a:ext cx="3251584" cy="1368745"/>
            <a:chOff x="6336680" y="1436329"/>
            <a:chExt cx="2071645" cy="1095190"/>
          </a:xfrm>
        </p:grpSpPr>
        <p:sp>
          <p:nvSpPr>
            <p:cNvPr id="9" name="TextBox 106">
              <a:extLst>
                <a:ext uri="{FF2B5EF4-FFF2-40B4-BE49-F238E27FC236}">
                  <a16:creationId xmlns:a16="http://schemas.microsoft.com/office/drawing/2014/main" id="{5E471932-1545-3850-4FA4-D356281A11A6}"/>
                </a:ext>
              </a:extLst>
            </p:cNvPr>
            <p:cNvSpPr txBox="1"/>
            <p:nvPr/>
          </p:nvSpPr>
          <p:spPr>
            <a:xfrm>
              <a:off x="6336680" y="1940483"/>
              <a:ext cx="2071645" cy="59103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Основа для создания БАС – силовые рамы, корпусные детали, лопасти винтов</a:t>
              </a:r>
              <a:endParaRPr lang="en-US" altLang="zh-C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111">
              <a:extLst>
                <a:ext uri="{FF2B5EF4-FFF2-40B4-BE49-F238E27FC236}">
                  <a16:creationId xmlns:a16="http://schemas.microsoft.com/office/drawing/2014/main" id="{E2D6201A-2A82-BDDB-2AD0-5A4BCA790D00}"/>
                </a:ext>
              </a:extLst>
            </p:cNvPr>
            <p:cNvSpPr/>
            <p:nvPr/>
          </p:nvSpPr>
          <p:spPr>
            <a:xfrm>
              <a:off x="6336680" y="1436329"/>
              <a:ext cx="2062624" cy="459537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5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Конструктивные элементы из композиционных материалов</a:t>
              </a:r>
              <a:endPara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112">
              <a:extLst>
                <a:ext uri="{FF2B5EF4-FFF2-40B4-BE49-F238E27FC236}">
                  <a16:creationId xmlns:a16="http://schemas.microsoft.com/office/drawing/2014/main" id="{F6B0B4EA-824C-5A97-1166-942F3516BCED}"/>
                </a:ext>
              </a:extLst>
            </p:cNvPr>
            <p:cNvCxnSpPr/>
            <p:nvPr/>
          </p:nvCxnSpPr>
          <p:spPr>
            <a:xfrm>
              <a:off x="6430097" y="1871240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6C66B2-BB6F-C9CC-530C-394D2142570A}"/>
              </a:ext>
            </a:extLst>
          </p:cNvPr>
          <p:cNvSpPr/>
          <p:nvPr/>
        </p:nvSpPr>
        <p:spPr>
          <a:xfrm>
            <a:off x="4360181" y="5846383"/>
            <a:ext cx="21526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Конструктивные элементы перспективных БАС </a:t>
            </a:r>
            <a:r>
              <a:rPr lang="ru-RU" sz="1400" dirty="0"/>
              <a:t>должны быть выполнены из композиционных материалов (</a:t>
            </a:r>
            <a:r>
              <a:rPr lang="en-US" sz="1400" dirty="0"/>
              <a:t>Carbon)</a:t>
            </a:r>
            <a:r>
              <a:rPr lang="ru-RU" sz="1400" dirty="0"/>
              <a:t> не менее чем на 80 %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494025A2-1A1A-4933-C0A7-8BD07A7F2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40614" r="67296" b="12592"/>
          <a:stretch/>
        </p:blipFill>
        <p:spPr bwMode="auto">
          <a:xfrm>
            <a:off x="7168848" y="6158343"/>
            <a:ext cx="1932680" cy="15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2C83620E-F4B6-1B3B-34A5-249A38358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leo-Trial" pitchFamily="2" charset="0"/>
              </a:rPr>
              <a:t>Решение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5AF2676-B788-CB4E-8B03-3AC885353EE7}"/>
              </a:ext>
            </a:extLst>
          </p:cNvPr>
          <p:cNvSpPr txBox="1">
            <a:spLocks/>
          </p:cNvSpPr>
          <p:nvPr/>
        </p:nvSpPr>
        <p:spPr>
          <a:xfrm>
            <a:off x="2527069" y="4127187"/>
            <a:ext cx="4988157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Calleo-Trial" pitchFamily="2" charset="0"/>
              </a:rPr>
              <a:t>Технологии Фотоники и </a:t>
            </a:r>
            <a:r>
              <a:rPr lang="ru-RU" sz="1600" dirty="0" err="1">
                <a:latin typeface="Calleo-Trial" pitchFamily="2" charset="0"/>
              </a:rPr>
              <a:t>пьезоэлектрики</a:t>
            </a:r>
            <a:endParaRPr lang="ru-RU" sz="1600" dirty="0">
              <a:latin typeface="Calleo-Trial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89B3D-6E5B-EC4F-A92E-B7E39819EDC7}"/>
              </a:ext>
            </a:extLst>
          </p:cNvPr>
          <p:cNvCxnSpPr>
            <a:cxnSpLocks/>
          </p:cNvCxnSpPr>
          <p:nvPr/>
        </p:nvCxnSpPr>
        <p:spPr>
          <a:xfrm>
            <a:off x="0" y="5334000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951901E-962D-3D4F-9464-43BDDB9F0713}"/>
              </a:ext>
            </a:extLst>
          </p:cNvPr>
          <p:cNvCxnSpPr>
            <a:cxnSpLocks/>
          </p:cNvCxnSpPr>
          <p:nvPr/>
        </p:nvCxnSpPr>
        <p:spPr>
          <a:xfrm>
            <a:off x="0" y="8271163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2654E573-54F7-BD45-AEA5-486F747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1026" name="Picture 2" descr="Типы и стандарты оптического волокна — характеристики и применение ✓">
            <a:extLst>
              <a:ext uri="{FF2B5EF4-FFF2-40B4-BE49-F238E27FC236}">
                <a16:creationId xmlns:a16="http://schemas.microsoft.com/office/drawing/2014/main" id="{D3A88A83-8C61-311E-EDB4-315F8EA6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59" y="1089429"/>
            <a:ext cx="5257797" cy="29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ы углепластик (карбон) - готовые со склада - Комфайбер">
            <a:extLst>
              <a:ext uri="{FF2B5EF4-FFF2-40B4-BE49-F238E27FC236}">
                <a16:creationId xmlns:a16="http://schemas.microsoft.com/office/drawing/2014/main" id="{47E7E1FB-2617-85D7-BBF1-6385E5E38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 bwMode="auto">
          <a:xfrm>
            <a:off x="1512412" y="4631192"/>
            <a:ext cx="5745041" cy="32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284080E-F601-9E11-CB39-E300BD311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6875" r="10056" b="14375"/>
          <a:stretch/>
        </p:blipFill>
        <p:spPr bwMode="auto">
          <a:xfrm>
            <a:off x="9010299" y="1224823"/>
            <a:ext cx="3221742" cy="6262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4C62D9-0B4E-51F2-3ACA-01ADADDBF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4611" y="8546447"/>
            <a:ext cx="2008846" cy="708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20BE95-7E81-4D6A-A485-0121179E68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4934" y="8654553"/>
            <a:ext cx="1878135" cy="722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05060-2ADD-73B7-6949-8E43691F6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453" y="8601496"/>
            <a:ext cx="2098284" cy="6742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4F5FD0-27DC-F0A4-939B-92CDB86FC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7254" y="8460321"/>
            <a:ext cx="1485996" cy="908108"/>
          </a:xfrm>
          <a:prstGeom prst="rect">
            <a:avLst/>
          </a:prstGeom>
        </p:spPr>
      </p:pic>
      <p:pic>
        <p:nvPicPr>
          <p:cNvPr id="11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9CF905CC-55D8-0E74-E8EA-5D6305EBA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F4BCA-3A81-C1FC-9BE3-9DCAFED771B9}"/>
              </a:ext>
            </a:extLst>
          </p:cNvPr>
          <p:cNvSpPr txBox="1">
            <a:spLocks/>
          </p:cNvSpPr>
          <p:nvPr/>
        </p:nvSpPr>
        <p:spPr>
          <a:xfrm>
            <a:off x="2044611" y="7961028"/>
            <a:ext cx="4988157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Calleo-Trial" pitchFamily="2" charset="0"/>
              </a:rPr>
              <a:t>Технологии проектирования и создания изделий из КМ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3A25727-C132-5687-28C1-19593CF6BD83}"/>
              </a:ext>
            </a:extLst>
          </p:cNvPr>
          <p:cNvSpPr txBox="1">
            <a:spLocks/>
          </p:cNvSpPr>
          <p:nvPr/>
        </p:nvSpPr>
        <p:spPr>
          <a:xfrm>
            <a:off x="8510681" y="8022332"/>
            <a:ext cx="4220978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alleo-Trial" pitchFamily="2" charset="0"/>
              </a:rPr>
              <a:t>Мультифункциональные конструкции из КМ</a:t>
            </a:r>
          </a:p>
        </p:txBody>
      </p:sp>
      <p:cxnSp>
        <p:nvCxnSpPr>
          <p:cNvPr id="21" name="Скругленная соединительная линия 20">
            <a:extLst>
              <a:ext uri="{FF2B5EF4-FFF2-40B4-BE49-F238E27FC236}">
                <a16:creationId xmlns:a16="http://schemas.microsoft.com/office/drawing/2014/main" id="{D74C24EF-18F2-9F1D-BC44-D75B5203CB26}"/>
              </a:ext>
            </a:extLst>
          </p:cNvPr>
          <p:cNvCxnSpPr>
            <a:stCxn id="1026" idx="1"/>
            <a:endCxn id="1028" idx="1"/>
          </p:cNvCxnSpPr>
          <p:nvPr/>
        </p:nvCxnSpPr>
        <p:spPr>
          <a:xfrm rot="10800000" flipV="1">
            <a:off x="1512413" y="2568185"/>
            <a:ext cx="174247" cy="3691298"/>
          </a:xfrm>
          <a:prstGeom prst="curvedConnector3">
            <a:avLst>
              <a:gd name="adj1" fmla="val 632972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A62CD4B-BCBA-13AB-2366-417EF5AB776D}"/>
              </a:ext>
            </a:extLst>
          </p:cNvPr>
          <p:cNvSpPr txBox="1"/>
          <p:nvPr/>
        </p:nvSpPr>
        <p:spPr>
          <a:xfrm>
            <a:off x="804405" y="1921853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29CF28-3FD1-D13A-BB09-39CAB8E256EE}"/>
              </a:ext>
            </a:extLst>
          </p:cNvPr>
          <p:cNvSpPr txBox="1"/>
          <p:nvPr/>
        </p:nvSpPr>
        <p:spPr>
          <a:xfrm>
            <a:off x="891528" y="6287722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2B0EEC-7FE6-025E-8456-36B8760BDF65}"/>
              </a:ext>
            </a:extLst>
          </p:cNvPr>
          <p:cNvSpPr txBox="1"/>
          <p:nvPr/>
        </p:nvSpPr>
        <p:spPr>
          <a:xfrm>
            <a:off x="8306595" y="3925670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</a:p>
        </p:txBody>
      </p:sp>
      <p:cxnSp>
        <p:nvCxnSpPr>
          <p:cNvPr id="29" name="Скругленная соединительная линия 28">
            <a:extLst>
              <a:ext uri="{FF2B5EF4-FFF2-40B4-BE49-F238E27FC236}">
                <a16:creationId xmlns:a16="http://schemas.microsoft.com/office/drawing/2014/main" id="{2BAC6042-9911-DA40-7156-09BA84A6CF98}"/>
              </a:ext>
            </a:extLst>
          </p:cNvPr>
          <p:cNvCxnSpPr>
            <a:stCxn id="1026" idx="3"/>
            <a:endCxn id="27" idx="1"/>
          </p:cNvCxnSpPr>
          <p:nvPr/>
        </p:nvCxnSpPr>
        <p:spPr>
          <a:xfrm>
            <a:off x="6944456" y="2568185"/>
            <a:ext cx="1362139" cy="168065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>
            <a:extLst>
              <a:ext uri="{FF2B5EF4-FFF2-40B4-BE49-F238E27FC236}">
                <a16:creationId xmlns:a16="http://schemas.microsoft.com/office/drawing/2014/main" id="{45105FAF-6967-8030-924A-D4B496744BEF}"/>
              </a:ext>
            </a:extLst>
          </p:cNvPr>
          <p:cNvCxnSpPr>
            <a:stCxn id="1028" idx="3"/>
            <a:endCxn id="27" idx="1"/>
          </p:cNvCxnSpPr>
          <p:nvPr/>
        </p:nvCxnSpPr>
        <p:spPr>
          <a:xfrm flipV="1">
            <a:off x="7257453" y="4248836"/>
            <a:ext cx="1049142" cy="201064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3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leo-Trial" pitchFamily="2" charset="0"/>
              </a:rPr>
              <a:t>Как это работает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89B3D-6E5B-EC4F-A92E-B7E39819EDC7}"/>
              </a:ext>
            </a:extLst>
          </p:cNvPr>
          <p:cNvCxnSpPr>
            <a:cxnSpLocks/>
          </p:cNvCxnSpPr>
          <p:nvPr/>
        </p:nvCxnSpPr>
        <p:spPr>
          <a:xfrm>
            <a:off x="0" y="5334000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951901E-962D-3D4F-9464-43BDDB9F0713}"/>
              </a:ext>
            </a:extLst>
          </p:cNvPr>
          <p:cNvCxnSpPr>
            <a:cxnSpLocks/>
          </p:cNvCxnSpPr>
          <p:nvPr/>
        </p:nvCxnSpPr>
        <p:spPr>
          <a:xfrm>
            <a:off x="0" y="8271163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2654E573-54F7-BD45-AEA5-486F747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4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4F68BC-F906-A976-ACB6-83BF046B7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14"/>
          <a:stretch/>
        </p:blipFill>
        <p:spPr>
          <a:xfrm>
            <a:off x="2280982" y="5684128"/>
            <a:ext cx="9144000" cy="2403989"/>
          </a:xfrm>
          <a:prstGeom prst="rect">
            <a:avLst/>
          </a:prstGeom>
        </p:spPr>
      </p:pic>
      <p:pic>
        <p:nvPicPr>
          <p:cNvPr id="6" name="Picture 2" descr="https://pp.userapi.com/c841338/v841338304/2a85/VlKBIl0fDzc.jpg">
            <a:extLst>
              <a:ext uri="{FF2B5EF4-FFF2-40B4-BE49-F238E27FC236}">
                <a16:creationId xmlns:a16="http://schemas.microsoft.com/office/drawing/2014/main" id="{B51C5C72-C1DF-35EE-75E8-F88DF0B1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7502" y="1028653"/>
            <a:ext cx="3111738" cy="4148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, внутренний, ноутбук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DC95A5AD-F082-A788-C6AF-2EC24CD45C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0660" y="1052422"/>
            <a:ext cx="7538967" cy="39617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E4428F-C62C-2E12-67EB-B444B3BCA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124" y="8556247"/>
            <a:ext cx="1733662" cy="7361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22179F-ED9D-703D-458C-4D4EBD8B8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730" y="8477352"/>
            <a:ext cx="1898774" cy="8668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1B0671-62E5-7FBE-185E-405CD5D6FE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9730" y="8427526"/>
            <a:ext cx="1871255" cy="9493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EB34F6-FF95-F352-1407-5891947FA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5010" y="8547071"/>
            <a:ext cx="1436723" cy="656567"/>
          </a:xfrm>
          <a:prstGeom prst="rect">
            <a:avLst/>
          </a:prstGeom>
        </p:spPr>
      </p:pic>
      <p:pic>
        <p:nvPicPr>
          <p:cNvPr id="19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DC429EC0-3857-426C-EC10-B14055853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498944A-7183-8390-A3DC-6F1BC8CF697D}"/>
              </a:ext>
            </a:extLst>
          </p:cNvPr>
          <p:cNvSpPr txBox="1">
            <a:spLocks/>
          </p:cNvSpPr>
          <p:nvPr/>
        </p:nvSpPr>
        <p:spPr>
          <a:xfrm>
            <a:off x="4663737" y="8047274"/>
            <a:ext cx="4988157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Calleo-Trial" pitchFamily="2" charset="0"/>
              </a:rPr>
              <a:t>Волоконно-оптические датчики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41F1C43-5A2D-5590-65B7-E40B25A77DFD}"/>
              </a:ext>
            </a:extLst>
          </p:cNvPr>
          <p:cNvSpPr txBox="1">
            <a:spLocks/>
          </p:cNvSpPr>
          <p:nvPr/>
        </p:nvSpPr>
        <p:spPr>
          <a:xfrm>
            <a:off x="9442428" y="5325900"/>
            <a:ext cx="4988157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Calleo-Trial" pitchFamily="2" charset="0"/>
              </a:rPr>
              <a:t>Выкладка изделия из КМ</a:t>
            </a:r>
          </a:p>
          <a:p>
            <a:endParaRPr lang="ru-RU" sz="1600" dirty="0">
              <a:latin typeface="Calleo-Trial" pitchFamily="2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C311111-C162-5337-398A-D0EC480E72FA}"/>
              </a:ext>
            </a:extLst>
          </p:cNvPr>
          <p:cNvSpPr txBox="1">
            <a:spLocks/>
          </p:cNvSpPr>
          <p:nvPr/>
        </p:nvSpPr>
        <p:spPr>
          <a:xfrm>
            <a:off x="1190660" y="5139899"/>
            <a:ext cx="5880795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Calleo-Trial" pitchFamily="2" charset="0"/>
              </a:rPr>
              <a:t>Прототип мультифункциональной конструкции с методикой контроля технического состояния</a:t>
            </a:r>
          </a:p>
          <a:p>
            <a:endParaRPr lang="ru-RU" sz="1600" dirty="0"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9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leo-Trial SemiBold" pitchFamily="2" charset="0"/>
              </a:rPr>
              <a:t>Бизнес-модель</a:t>
            </a:r>
            <a:endParaRPr lang="ru-RU" sz="1800" b="1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0DFDEAD4-7CE2-DF4F-8FC2-1DD182D5DF37}"/>
              </a:ext>
            </a:extLst>
          </p:cNvPr>
          <p:cNvCxnSpPr>
            <a:cxnSpLocks/>
          </p:cNvCxnSpPr>
          <p:nvPr/>
        </p:nvCxnSpPr>
        <p:spPr>
          <a:xfrm>
            <a:off x="0" y="6733309"/>
            <a:ext cx="12801600" cy="0"/>
          </a:xfrm>
          <a:prstGeom prst="line">
            <a:avLst/>
          </a:prstGeom>
          <a:ln w="9525">
            <a:solidFill>
              <a:srgbClr val="211F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Номер слайда 4">
            <a:extLst>
              <a:ext uri="{FF2B5EF4-FFF2-40B4-BE49-F238E27FC236}">
                <a16:creationId xmlns:a16="http://schemas.microsoft.com/office/drawing/2014/main" id="{367CEF31-19D3-7E4C-88F3-9036868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5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6D02A-F694-18E7-C072-C338A6F79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605" y="8524999"/>
            <a:ext cx="1713024" cy="6260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102D7-41DB-3127-1DAC-8BCF59A55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029" y="8554064"/>
            <a:ext cx="1898774" cy="577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19215-4331-F645-DDE0-01F4BC813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854" y="8554064"/>
            <a:ext cx="1437840" cy="577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C0B6D-90C9-BC7F-6D7F-4EB04BE99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4682" y="7848903"/>
            <a:ext cx="1891894" cy="1410321"/>
          </a:xfrm>
          <a:prstGeom prst="rect">
            <a:avLst/>
          </a:prstGeom>
        </p:spPr>
      </p:pic>
      <p:pic>
        <p:nvPicPr>
          <p:cNvPr id="8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F3147BB4-1598-8B2C-CB90-C13826DA9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5601847B-38D7-A0A7-3B5E-37171E7A8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23571"/>
              </p:ext>
            </p:extLst>
          </p:nvPr>
        </p:nvGraphicFramePr>
        <p:xfrm>
          <a:off x="986085" y="1566291"/>
          <a:ext cx="11336915" cy="661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383">
                  <a:extLst>
                    <a:ext uri="{9D8B030D-6E8A-4147-A177-3AD203B41FA5}">
                      <a16:colId xmlns:a16="http://schemas.microsoft.com/office/drawing/2014/main" val="2014521834"/>
                    </a:ext>
                  </a:extLst>
                </a:gridCol>
                <a:gridCol w="2267383">
                  <a:extLst>
                    <a:ext uri="{9D8B030D-6E8A-4147-A177-3AD203B41FA5}">
                      <a16:colId xmlns:a16="http://schemas.microsoft.com/office/drawing/2014/main" val="197420163"/>
                    </a:ext>
                  </a:extLst>
                </a:gridCol>
                <a:gridCol w="2267383">
                  <a:extLst>
                    <a:ext uri="{9D8B030D-6E8A-4147-A177-3AD203B41FA5}">
                      <a16:colId xmlns:a16="http://schemas.microsoft.com/office/drawing/2014/main" val="3679885978"/>
                    </a:ext>
                  </a:extLst>
                </a:gridCol>
                <a:gridCol w="2267383">
                  <a:extLst>
                    <a:ext uri="{9D8B030D-6E8A-4147-A177-3AD203B41FA5}">
                      <a16:colId xmlns:a16="http://schemas.microsoft.com/office/drawing/2014/main" val="3341233499"/>
                    </a:ext>
                  </a:extLst>
                </a:gridCol>
                <a:gridCol w="2267383">
                  <a:extLst>
                    <a:ext uri="{9D8B030D-6E8A-4147-A177-3AD203B41FA5}">
                      <a16:colId xmlns:a16="http://schemas.microsoft.com/office/drawing/2014/main" val="375985289"/>
                    </a:ext>
                  </a:extLst>
                </a:gridCol>
              </a:tblGrid>
              <a:tr h="1788284">
                <a:tc rowSpan="2">
                  <a:txBody>
                    <a:bodyPr/>
                    <a:lstStyle/>
                    <a:p>
                      <a:r>
                        <a:rPr lang="ru-RU" b="1" dirty="0"/>
                        <a:t>Ключевые партнеры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dirty="0" err="1"/>
                        <a:t>Инумит</a:t>
                      </a:r>
                      <a:endParaRPr lang="ru-RU" dirty="0"/>
                    </a:p>
                    <a:p>
                      <a:r>
                        <a:rPr lang="ru-RU" dirty="0"/>
                        <a:t>ВИАМ</a:t>
                      </a:r>
                    </a:p>
                    <a:p>
                      <a:r>
                        <a:rPr lang="ru-RU" dirty="0"/>
                        <a:t>Инверсия-сенсор</a:t>
                      </a:r>
                    </a:p>
                    <a:p>
                      <a:r>
                        <a:rPr lang="ru-RU" dirty="0"/>
                        <a:t>Фотоника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Ключевые процессы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dirty="0"/>
                        <a:t>Разработка, проектирование, прототипирование     и изготовление деталей из КМ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/>
                        <a:t>Достоинства предложения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dirty="0"/>
                        <a:t>Конструкции из КМ с повышенными эксплуатационными характеристиками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Отношения с клиентами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dirty="0"/>
                        <a:t>Индивидуальные разработки;</a:t>
                      </a:r>
                    </a:p>
                    <a:p>
                      <a:r>
                        <a:rPr lang="ru-RU" dirty="0"/>
                        <a:t>Техническое сопровождение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/>
                        <a:t>Сегменты ЦА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b="0" dirty="0"/>
                        <a:t>Производители БПЛА;</a:t>
                      </a:r>
                    </a:p>
                    <a:p>
                      <a:r>
                        <a:rPr lang="ru-RU" b="0" dirty="0"/>
                        <a:t>Повышение надежности, ресурса, срока эксплуатации;</a:t>
                      </a:r>
                    </a:p>
                    <a:p>
                      <a:r>
                        <a:rPr lang="ru-RU" b="0" dirty="0"/>
                        <a:t>Отечественная материально-компонентная база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378413"/>
                  </a:ext>
                </a:extLst>
              </a:tr>
              <a:tr h="17882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Ключевые ресурсы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dirty="0"/>
                        <a:t>НОЦ АКТ</a:t>
                      </a:r>
                    </a:p>
                    <a:p>
                      <a:r>
                        <a:rPr lang="ru-RU" dirty="0"/>
                        <a:t>Лаборатория </a:t>
                      </a:r>
                      <a:r>
                        <a:rPr lang="en-US" dirty="0"/>
                        <a:t>Smart-</a:t>
                      </a:r>
                      <a:r>
                        <a:rPr lang="ru-RU" dirty="0"/>
                        <a:t>материалов</a:t>
                      </a:r>
                    </a:p>
                    <a:p>
                      <a:r>
                        <a:rPr lang="ru-RU" dirty="0"/>
                        <a:t>ИЛДПАМ</a:t>
                      </a:r>
                    </a:p>
                    <a:p>
                      <a:r>
                        <a:rPr lang="ru-RU" dirty="0"/>
                        <a:t>ПАКМ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Каналы взаимодействия</a:t>
                      </a:r>
                    </a:p>
                    <a:p>
                      <a:endParaRPr lang="ru-RU" b="1" dirty="0"/>
                    </a:p>
                    <a:p>
                      <a:r>
                        <a:rPr lang="ru-RU" dirty="0"/>
                        <a:t>Остров</a:t>
                      </a:r>
                    </a:p>
                    <a:p>
                      <a:r>
                        <a:rPr lang="ru-RU" dirty="0"/>
                        <a:t>Архипелаг</a:t>
                      </a:r>
                    </a:p>
                    <a:p>
                      <a:r>
                        <a:rPr lang="ru-RU" dirty="0"/>
                        <a:t>Научно-технические конференции</a:t>
                      </a:r>
                    </a:p>
                    <a:p>
                      <a:r>
                        <a:rPr lang="ru-RU" dirty="0"/>
                        <a:t>Выставки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00452"/>
                  </a:ext>
                </a:extLst>
              </a:tr>
              <a:tr h="1788284">
                <a:tc gridSpan="3">
                  <a:txBody>
                    <a:bodyPr/>
                    <a:lstStyle/>
                    <a:p>
                      <a:r>
                        <a:rPr lang="ru-RU" b="1" dirty="0"/>
                        <a:t>Структура издержек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Основные и вспомогательные материалы 40%</a:t>
                      </a:r>
                    </a:p>
                    <a:p>
                      <a:r>
                        <a:rPr lang="ru-RU" dirty="0"/>
                        <a:t>Производство изделия 40%</a:t>
                      </a:r>
                    </a:p>
                    <a:p>
                      <a:r>
                        <a:rPr lang="ru-RU" dirty="0"/>
                        <a:t>Тех. Сопровождение 20%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1" dirty="0"/>
                        <a:t>Источники доходов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Договоры НИОКР</a:t>
                      </a:r>
                    </a:p>
                    <a:p>
                      <a:r>
                        <a:rPr lang="ru-RU" dirty="0"/>
                        <a:t>Гранты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7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0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leo-Trial SemiBold" pitchFamily="2" charset="0"/>
              </a:rPr>
              <a:t>Рынок проекта</a:t>
            </a:r>
            <a:endParaRPr lang="ru-RU" sz="1800" b="1" dirty="0">
              <a:solidFill>
                <a:srgbClr val="F9633B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01299-8732-48F6-6E37-38510A43B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68"/>
          <a:stretch/>
        </p:blipFill>
        <p:spPr bwMode="auto">
          <a:xfrm>
            <a:off x="7017235" y="3904942"/>
            <a:ext cx="5672137" cy="3673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517FE-4B35-5C4E-EF55-BFBDB7BA2573}"/>
              </a:ext>
            </a:extLst>
          </p:cNvPr>
          <p:cNvSpPr txBox="1"/>
          <p:nvPr/>
        </p:nvSpPr>
        <p:spPr bwMode="auto">
          <a:xfrm>
            <a:off x="2276669" y="4929187"/>
            <a:ext cx="344325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Потенциал рынка БПЛА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2FD54-3FBE-BB38-E9CC-5FD89638916E}"/>
              </a:ext>
            </a:extLst>
          </p:cNvPr>
          <p:cNvSpPr txBox="1"/>
          <p:nvPr/>
        </p:nvSpPr>
        <p:spPr bwMode="auto">
          <a:xfrm>
            <a:off x="1662870" y="5611982"/>
            <a:ext cx="503415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Мультифункциональные конструкции из КМ в БАС займут не менее 1</a:t>
            </a:r>
            <a:r>
              <a:rPr lang="en-US" dirty="0"/>
              <a:t>/4 </a:t>
            </a:r>
            <a:r>
              <a:rPr lang="ru-RU" dirty="0"/>
              <a:t>рынка. В перспективе с расширением функционала конструкций как элементов связи, диагностических каналов и др. не менее 1</a:t>
            </a:r>
            <a:r>
              <a:rPr lang="en-US" dirty="0"/>
              <a:t>/</a:t>
            </a:r>
            <a:r>
              <a:rPr lang="ru-RU" dirty="0"/>
              <a:t>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2220BC-5DEE-F8B1-CA76-2205FB77E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35" y="1182296"/>
            <a:ext cx="6015319" cy="37468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BD193D-9F54-8361-0518-5AB3F70FE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334" y="1431729"/>
            <a:ext cx="2008846" cy="70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40FA4E-CE64-DCD1-F67C-4DF7B2A55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0334" y="2622325"/>
            <a:ext cx="1898774" cy="86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34BC7A-FFD5-EAF5-A202-86E385D1DD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049" y="2771407"/>
            <a:ext cx="1871255" cy="9493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FFCC1D-E055-6E99-6311-52948D7D72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146" y="1431729"/>
            <a:ext cx="1485996" cy="9081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138E44-A847-C395-D209-65D00238A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3304" y="8363055"/>
            <a:ext cx="1713024" cy="6260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73FA1D-CB75-D59E-F0FF-69B98B533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6728" y="8392120"/>
            <a:ext cx="1898774" cy="5778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FF26EF-84D3-81FA-354D-2BEE9B1DF5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9553" y="8392120"/>
            <a:ext cx="1437840" cy="577888"/>
          </a:xfrm>
          <a:prstGeom prst="rect">
            <a:avLst/>
          </a:prstGeom>
        </p:spPr>
      </p:pic>
      <p:pic>
        <p:nvPicPr>
          <p:cNvPr id="24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81BB666B-98F5-E3E8-5B50-BF27C8042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5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lleo-Trial SemiBold" pitchFamily="2" charset="0"/>
              </a:rPr>
              <a:t>Анализ конкурентов</a:t>
            </a:r>
            <a:endParaRPr lang="ru-RU" sz="1800" b="1" dirty="0">
              <a:solidFill>
                <a:srgbClr val="F9633B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D04C138-5A63-DF22-7B83-1361CF3B4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02611"/>
              </p:ext>
            </p:extLst>
          </p:nvPr>
        </p:nvGraphicFramePr>
        <p:xfrm>
          <a:off x="1190660" y="1481138"/>
          <a:ext cx="10939428" cy="6144546"/>
        </p:xfrm>
        <a:graphic>
          <a:graphicData uri="http://schemas.openxmlformats.org/drawingml/2006/table">
            <a:tbl>
              <a:tblPr firstRow="1" bandRow="1">
                <a:solidFill>
                  <a:srgbClr val="0070C0"/>
                </a:solidFill>
                <a:tableStyleId>{69CF1AB2-1976-4502-BF36-3FF5EA218861}</a:tableStyleId>
              </a:tblPr>
              <a:tblGrid>
                <a:gridCol w="273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6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продукта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Своя разработка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Конкурент №1 (</a:t>
                      </a:r>
                      <a:r>
                        <a:rPr lang="en-US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Acellent</a:t>
                      </a:r>
                      <a:r>
                        <a:rPr lang="en-US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Technologies</a:t>
                      </a: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Конкурент №2 (Инверсия сенсор)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666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Толщина,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Менее 1 (не влияет</a:t>
                      </a:r>
                      <a:r>
                        <a:rPr lang="ru-RU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 ФМХ конструкций из ПКМ</a:t>
                      </a: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2-4</a:t>
                      </a: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(Существенно влияет на ФМХ</a:t>
                      </a:r>
                      <a:r>
                        <a:rPr lang="ru-RU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конструкций из ПКМ</a:t>
                      </a: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Более</a:t>
                      </a:r>
                      <a:r>
                        <a:rPr lang="ru-RU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666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Материал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Полиамид (хорошая адгезия</a:t>
                      </a:r>
                      <a:r>
                        <a:rPr lang="ru-RU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 углепластикам</a:t>
                      </a: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Полиимид (Плохая адгезия</a:t>
                      </a:r>
                      <a:r>
                        <a:rPr lang="ru-RU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 углепластикам</a:t>
                      </a: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Металл</a:t>
                      </a:r>
                      <a:r>
                        <a:rPr lang="ru-RU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(Средняя адгезия к углепластикам)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666"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Типа датчиков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ВОД, пьезоэлектрические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ВОД, пьезоэлектрические, тензометрические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44F6A-6789-0213-1F78-AEC7292FF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168" y="8409255"/>
            <a:ext cx="1713024" cy="626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214E7E-856D-0820-1BF7-7B0AAA58C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592" y="8438320"/>
            <a:ext cx="1898774" cy="577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4DD296-D694-62EB-7D75-0D868BB53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417" y="8438320"/>
            <a:ext cx="1437840" cy="577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146065-1190-2DED-5B91-4A9867F96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245" y="7733159"/>
            <a:ext cx="1891894" cy="1410321"/>
          </a:xfrm>
          <a:prstGeom prst="rect">
            <a:avLst/>
          </a:prstGeom>
        </p:spPr>
      </p:pic>
      <p:pic>
        <p:nvPicPr>
          <p:cNvPr id="9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1022ACBF-30ED-3B3C-FC51-8D3E6CAD1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3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60" y="237832"/>
            <a:ext cx="11041380" cy="828135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Calleo-Trial" pitchFamily="2" charset="0"/>
              </a:rPr>
              <a:t>Дорожная карта (Как работает проект)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84" y="321015"/>
            <a:ext cx="1343590" cy="661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2E9938-4F1C-518E-5DEC-AC11D0054BDE}"/>
              </a:ext>
            </a:extLst>
          </p:cNvPr>
          <p:cNvSpPr txBox="1"/>
          <p:nvPr/>
        </p:nvSpPr>
        <p:spPr bwMode="auto">
          <a:xfrm>
            <a:off x="1002938" y="2542931"/>
            <a:ext cx="3235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Этап 0 – Запрос (боль)</a:t>
            </a:r>
          </a:p>
          <a:p>
            <a:pPr marL="342900" indent="-342900">
              <a:buAutoNum type="arabicPeriod"/>
            </a:pPr>
            <a:r>
              <a:rPr lang="ru-RU" sz="1800" dirty="0"/>
              <a:t>Определение потребностей «болей заказчика»</a:t>
            </a:r>
          </a:p>
          <a:p>
            <a:pPr marL="342900" indent="-342900">
              <a:buAutoNum type="arabicPeriod"/>
            </a:pPr>
            <a:r>
              <a:rPr lang="ru-RU" sz="1800" dirty="0"/>
              <a:t>Подготовка предложений (ТЗ, ТТ) </a:t>
            </a:r>
          </a:p>
        </p:txBody>
      </p:sp>
      <p:pic>
        <p:nvPicPr>
          <p:cNvPr id="5" name="Picture 8" descr="Логотип университета">
            <a:extLst>
              <a:ext uri="{FF2B5EF4-FFF2-40B4-BE49-F238E27FC236}">
                <a16:creationId xmlns:a16="http://schemas.microsoft.com/office/drawing/2014/main" id="{C51D5EAF-AD4D-4AA5-19C3-B4CB6F4B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2" y="7625102"/>
            <a:ext cx="2063552" cy="5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\\PGTU-BLADE2\User\ЛСА (Лопатка спрямляющего аппарата)\ЛСА\Новая папка (2)\P1070208.JPG">
            <a:extLst>
              <a:ext uri="{FF2B5EF4-FFF2-40B4-BE49-F238E27FC236}">
                <a16:creationId xmlns:a16="http://schemas.microsoft.com/office/drawing/2014/main" id="{4573A5CB-C53D-CC6D-7E94-EBBA825EEBC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8352" y="1316988"/>
            <a:ext cx="1924809" cy="309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1C274-7A04-C934-27EA-E7E839DE2B79}"/>
              </a:ext>
            </a:extLst>
          </p:cNvPr>
          <p:cNvSpPr txBox="1"/>
          <p:nvPr/>
        </p:nvSpPr>
        <p:spPr bwMode="auto">
          <a:xfrm>
            <a:off x="813055" y="4306850"/>
            <a:ext cx="3615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Алюминиевая лопатка вести 1,5 кг.</a:t>
            </a:r>
          </a:p>
          <a:p>
            <a:r>
              <a:rPr lang="ru-RU" sz="1800" dirty="0"/>
              <a:t>Цикл производства 10 рабочих смен.</a:t>
            </a:r>
          </a:p>
          <a:p>
            <a:r>
              <a:rPr lang="ru-RU" sz="1800" dirty="0"/>
              <a:t>Коэффициент запаса прочности и надежности 1,6</a:t>
            </a:r>
          </a:p>
          <a:p>
            <a:endParaRPr lang="ru-RU" sz="1800" dirty="0"/>
          </a:p>
          <a:p>
            <a:r>
              <a:rPr lang="ru-RU" sz="1800" dirty="0"/>
              <a:t>Потребность: снижение веса, увеличение надежности, сокращение цикла производства – повышение экономической эффективности 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1DAC0-0EBF-7A01-7E16-3F002860D5BD}"/>
              </a:ext>
            </a:extLst>
          </p:cNvPr>
          <p:cNvSpPr txBox="1"/>
          <p:nvPr/>
        </p:nvSpPr>
        <p:spPr bwMode="auto">
          <a:xfrm>
            <a:off x="4593024" y="2550919"/>
            <a:ext cx="3235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Этап 1 – НИР и НИОКТР (решение)</a:t>
            </a:r>
          </a:p>
          <a:p>
            <a:pPr marL="342900" indent="-342900">
              <a:buAutoNum type="arabicPeriod"/>
            </a:pPr>
            <a:r>
              <a:rPr lang="ru-RU" sz="1800" dirty="0"/>
              <a:t>Разработка концепции</a:t>
            </a:r>
          </a:p>
          <a:p>
            <a:pPr marL="342900" indent="-342900">
              <a:buAutoNum type="arabicPeriod"/>
            </a:pPr>
            <a:r>
              <a:rPr lang="ru-RU" sz="1800" dirty="0"/>
              <a:t>Отработка технологии</a:t>
            </a:r>
          </a:p>
          <a:p>
            <a:pPr marL="342900" indent="-342900">
              <a:buAutoNum type="arabicPeriod"/>
            </a:pPr>
            <a:r>
              <a:rPr lang="ru-RU" sz="1800" dirty="0"/>
              <a:t>Подтверждение характеристик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13D93-C689-57B3-2B5D-F097C00437CD}"/>
              </a:ext>
            </a:extLst>
          </p:cNvPr>
          <p:cNvSpPr txBox="1"/>
          <p:nvPr/>
        </p:nvSpPr>
        <p:spPr bwMode="auto">
          <a:xfrm>
            <a:off x="4593024" y="4542785"/>
            <a:ext cx="3615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Замена материала – алюминия на углепластик.</a:t>
            </a:r>
          </a:p>
          <a:p>
            <a:endParaRPr lang="ru-RU" sz="1800" dirty="0"/>
          </a:p>
          <a:p>
            <a:r>
              <a:rPr lang="ru-RU" sz="1800" dirty="0"/>
              <a:t>Проведение испытаний материала</a:t>
            </a:r>
          </a:p>
          <a:p>
            <a:endParaRPr lang="ru-RU" sz="1800" dirty="0"/>
          </a:p>
          <a:p>
            <a:r>
              <a:rPr lang="ru-RU" sz="1800" dirty="0"/>
              <a:t>Разработка конструкции</a:t>
            </a:r>
          </a:p>
          <a:p>
            <a:endParaRPr lang="ru-RU" sz="1800" dirty="0"/>
          </a:p>
          <a:p>
            <a:r>
              <a:rPr lang="ru-RU" sz="1800" dirty="0"/>
              <a:t>Отработка технологии изготовления</a:t>
            </a:r>
          </a:p>
          <a:p>
            <a:endParaRPr lang="ru-RU" sz="1800" dirty="0"/>
          </a:p>
          <a:p>
            <a:r>
              <a:rPr lang="ru-RU" sz="1800" dirty="0"/>
              <a:t>Подготовка производства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BA52A-E5F5-0CD5-F576-8E22631377F5}"/>
              </a:ext>
            </a:extLst>
          </p:cNvPr>
          <p:cNvSpPr txBox="1"/>
          <p:nvPr/>
        </p:nvSpPr>
        <p:spPr bwMode="auto">
          <a:xfrm>
            <a:off x="9174720" y="4542785"/>
            <a:ext cx="3235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Этап 3 – Результат (продукт)</a:t>
            </a:r>
          </a:p>
          <a:p>
            <a:pPr marL="342900" indent="-342900">
              <a:buAutoNum type="arabicPeriod"/>
            </a:pPr>
            <a:r>
              <a:rPr lang="ru-RU" sz="1800" dirty="0"/>
              <a:t>Разработка КД, ТП, НД</a:t>
            </a:r>
          </a:p>
          <a:p>
            <a:pPr marL="342900" indent="-342900">
              <a:buAutoNum type="arabicPeriod"/>
            </a:pPr>
            <a:r>
              <a:rPr lang="ru-RU" sz="1800" dirty="0"/>
              <a:t>Выпуск продукта – детали</a:t>
            </a:r>
          </a:p>
          <a:p>
            <a:pPr marL="342900" indent="-342900">
              <a:buAutoNum type="arabicPeriod"/>
            </a:pPr>
            <a:r>
              <a:rPr lang="ru-RU" sz="1800" dirty="0"/>
              <a:t>Сертификация в составе изделия (продукта)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809B17-6489-5E19-FCDA-2790F26311E6}"/>
              </a:ext>
            </a:extLst>
          </p:cNvPr>
          <p:cNvSpPr/>
          <p:nvPr/>
        </p:nvSpPr>
        <p:spPr bwMode="auto">
          <a:xfrm>
            <a:off x="1002938" y="2604414"/>
            <a:ext cx="3235786" cy="16354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D10B9F-F4B2-F000-20E2-CFF884BB65C8}"/>
              </a:ext>
            </a:extLst>
          </p:cNvPr>
          <p:cNvSpPr/>
          <p:nvPr/>
        </p:nvSpPr>
        <p:spPr bwMode="auto">
          <a:xfrm>
            <a:off x="4527807" y="2589008"/>
            <a:ext cx="3235786" cy="16354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2E4C1E-2BFC-6DAD-C967-A4DD2357B7A8}"/>
              </a:ext>
            </a:extLst>
          </p:cNvPr>
          <p:cNvSpPr/>
          <p:nvPr/>
        </p:nvSpPr>
        <p:spPr bwMode="auto">
          <a:xfrm>
            <a:off x="9082986" y="4542785"/>
            <a:ext cx="3235786" cy="155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AC5F3D-D4F2-46B4-3A2E-A7764AE5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6" y="1300771"/>
            <a:ext cx="2018228" cy="29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F1D02E3-0B80-1396-D0DC-2723BB7D7388}"/>
              </a:ext>
            </a:extLst>
          </p:cNvPr>
          <p:cNvCxnSpPr>
            <a:stCxn id="3" idx="3"/>
            <a:endCxn id="12" idx="1"/>
          </p:cNvCxnSpPr>
          <p:nvPr/>
        </p:nvCxnSpPr>
        <p:spPr bwMode="auto">
          <a:xfrm flipV="1">
            <a:off x="4238724" y="3406710"/>
            <a:ext cx="289083" cy="133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F6D7C12-5560-BE31-B665-B2589A9CAF62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7763593" y="4224411"/>
            <a:ext cx="1319393" cy="10976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580785F9-7FCF-46E0-0F00-7389EF530FED}"/>
              </a:ext>
            </a:extLst>
          </p:cNvPr>
          <p:cNvSpPr/>
          <p:nvPr/>
        </p:nvSpPr>
        <p:spPr bwMode="auto">
          <a:xfrm>
            <a:off x="10160744" y="2652504"/>
            <a:ext cx="642141" cy="6951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98BCB7-90E1-4302-2AC8-E8298B7A06F1}"/>
              </a:ext>
            </a:extLst>
          </p:cNvPr>
          <p:cNvSpPr txBox="1"/>
          <p:nvPr/>
        </p:nvSpPr>
        <p:spPr bwMode="auto">
          <a:xfrm>
            <a:off x="7915106" y="6161971"/>
            <a:ext cx="3615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Достигнутый результат – снижение веса с 1,5 кг до 0,8 кг</a:t>
            </a:r>
          </a:p>
          <a:p>
            <a:endParaRPr lang="ru-RU" sz="1800" dirty="0"/>
          </a:p>
          <a:p>
            <a:r>
              <a:rPr lang="ru-RU" sz="1800" dirty="0"/>
              <a:t>Повышение коэффициента запаса прочности до 6</a:t>
            </a:r>
          </a:p>
          <a:p>
            <a:endParaRPr lang="ru-RU" sz="1800" dirty="0"/>
          </a:p>
          <a:p>
            <a:r>
              <a:rPr lang="ru-RU" sz="1800" dirty="0"/>
              <a:t>Цикл производства 5 рабочих смен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EBF5FF7-58E1-4BA0-0892-9ED5A938F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382" y="8327094"/>
            <a:ext cx="2008846" cy="708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540F01-8F58-A93F-270F-A79B78276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705" y="8435200"/>
            <a:ext cx="1878135" cy="7223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4B1064-F6CC-4D96-8CD4-4C643609E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224" y="8382143"/>
            <a:ext cx="2098284" cy="6742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98433D-0D9F-54C8-A972-46C2BA657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2025" y="8240968"/>
            <a:ext cx="1485996" cy="9081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E75264-71F1-D76D-2C2D-E63AC1BE29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9" y="1285583"/>
            <a:ext cx="1158892" cy="11845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4CCE50-EFD3-4039-77B9-50BD0FEE37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79" y="6629277"/>
            <a:ext cx="1165721" cy="10230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E52CE6-1C5B-C4AA-1A74-416B0DFB31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05" y="1265999"/>
            <a:ext cx="1329302" cy="1174317"/>
          </a:xfrm>
          <a:prstGeom prst="rect">
            <a:avLst/>
          </a:prstGeom>
        </p:spPr>
      </p:pic>
      <p:pic>
        <p:nvPicPr>
          <p:cNvPr id="26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B2C846D5-EAA2-5C2F-D4B9-4DD3DF6C8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8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leo-Trial SemiBold" pitchFamily="2" charset="0"/>
              </a:rPr>
              <a:t>Команда</a:t>
            </a:r>
            <a:endParaRPr lang="ru-RU" sz="18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1AD228BC-A955-B442-74D5-BAEEFF436A26}"/>
              </a:ext>
            </a:extLst>
          </p:cNvPr>
          <p:cNvSpPr txBox="1"/>
          <p:nvPr/>
        </p:nvSpPr>
        <p:spPr>
          <a:xfrm>
            <a:off x="2400865" y="5377704"/>
            <a:ext cx="3071248" cy="90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Шипунова Светлана</a:t>
            </a:r>
          </a:p>
          <a:p>
            <a:pPr marL="12700">
              <a:lnSpc>
                <a:spcPts val="3815"/>
              </a:lnSpc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Исполнитель, технолог</a:t>
            </a:r>
          </a:p>
        </p:txBody>
      </p:sp>
      <p:sp>
        <p:nvSpPr>
          <p:cNvPr id="5" name="Номер слайда 12">
            <a:extLst>
              <a:ext uri="{FF2B5EF4-FFF2-40B4-BE49-F238E27FC236}">
                <a16:creationId xmlns:a16="http://schemas.microsoft.com/office/drawing/2014/main" id="{BA98EFA5-3EF9-9CA8-DB99-0DB61CED7E11}"/>
              </a:ext>
            </a:extLst>
          </p:cNvPr>
          <p:cNvSpPr txBox="1">
            <a:spLocks/>
          </p:cNvSpPr>
          <p:nvPr/>
        </p:nvSpPr>
        <p:spPr>
          <a:xfrm>
            <a:off x="13167360" y="9566910"/>
            <a:ext cx="420624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7D9D242-352C-7C5A-AF9F-DA9B70DF376F}"/>
              </a:ext>
            </a:extLst>
          </p:cNvPr>
          <p:cNvSpPr txBox="1"/>
          <p:nvPr/>
        </p:nvSpPr>
        <p:spPr>
          <a:xfrm>
            <a:off x="8057962" y="5259373"/>
            <a:ext cx="4285669" cy="90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Баранова Евгения</a:t>
            </a:r>
          </a:p>
          <a:p>
            <a:pPr marL="12700">
              <a:lnSpc>
                <a:spcPts val="3815"/>
              </a:lnSpc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Исполнитель, бизнес-аналитика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7A0DB8-FF94-0DF7-6B7D-E4C60BDD2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474" y="8268043"/>
            <a:ext cx="1733662" cy="7361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9E419A-1504-8A96-1B38-6362C677D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080" y="8189148"/>
            <a:ext cx="1898774" cy="86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75C80A-97C1-D351-3269-F8C452344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080" y="8139322"/>
            <a:ext cx="1871255" cy="9493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DB79FC-A38C-B0C7-BAD1-D96604099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9360" y="8258867"/>
            <a:ext cx="1436723" cy="656567"/>
          </a:xfrm>
          <a:prstGeom prst="rect">
            <a:avLst/>
          </a:prstGeom>
        </p:spPr>
      </p:pic>
      <p:pic>
        <p:nvPicPr>
          <p:cNvPr id="14" name="Picture 2" descr="Пермский национальный исследовательский политехнический университет -  Пермская Торгово-Промышленная Палата">
            <a:extLst>
              <a:ext uri="{FF2B5EF4-FFF2-40B4-BE49-F238E27FC236}">
                <a16:creationId xmlns:a16="http://schemas.microsoft.com/office/drawing/2014/main" id="{A6CBF333-5BFC-87DE-FB3D-AD58D802D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34355" r="7476" b="32652"/>
          <a:stretch/>
        </p:blipFill>
        <p:spPr bwMode="auto">
          <a:xfrm>
            <a:off x="8415338" y="299910"/>
            <a:ext cx="2473112" cy="6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FD882D-0D93-03C2-8546-905743A0B6AF}"/>
              </a:ext>
            </a:extLst>
          </p:cNvPr>
          <p:cNvSpPr/>
          <p:nvPr/>
        </p:nvSpPr>
        <p:spPr bwMode="auto">
          <a:xfrm>
            <a:off x="951957" y="1201004"/>
            <a:ext cx="1369620" cy="168987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5A811E-4821-FF1F-2CD7-585D48AA59FD}"/>
              </a:ext>
            </a:extLst>
          </p:cNvPr>
          <p:cNvSpPr/>
          <p:nvPr/>
        </p:nvSpPr>
        <p:spPr>
          <a:xfrm>
            <a:off x="951957" y="3238157"/>
            <a:ext cx="1369620" cy="16898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9A031B-1311-1E79-3E50-0860480305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957" y="5132435"/>
            <a:ext cx="1369620" cy="1689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D62F86-2C96-839A-B02F-144E6C54AF09}"/>
              </a:ext>
            </a:extLst>
          </p:cNvPr>
          <p:cNvSpPr txBox="1"/>
          <p:nvPr/>
        </p:nvSpPr>
        <p:spPr>
          <a:xfrm>
            <a:off x="2400865" y="1303397"/>
            <a:ext cx="4099948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Шипунов Глеб</a:t>
            </a:r>
          </a:p>
          <a:p>
            <a:pPr marL="12700">
              <a:lnSpc>
                <a:spcPts val="3815"/>
              </a:lnSpc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Руководитель, опыт применения ВОД в конструкциях из ПКМ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B82FFD-FC7D-8A0B-2B13-88F87D5D9BCB}"/>
              </a:ext>
            </a:extLst>
          </p:cNvPr>
          <p:cNvSpPr txBox="1"/>
          <p:nvPr/>
        </p:nvSpPr>
        <p:spPr>
          <a:xfrm>
            <a:off x="2400865" y="3330003"/>
            <a:ext cx="3951029" cy="150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3815"/>
              </a:lnSpc>
            </a:pP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емякин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Никита</a:t>
            </a:r>
          </a:p>
          <a:p>
            <a:pPr marL="12700">
              <a:lnSpc>
                <a:spcPts val="3815"/>
              </a:lnSpc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Исполнитель, инженер-конструктор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719401B-9ACD-5F17-4F5F-C62AA885A6DC}"/>
              </a:ext>
            </a:extLst>
          </p:cNvPr>
          <p:cNvSpPr/>
          <p:nvPr/>
        </p:nvSpPr>
        <p:spPr bwMode="auto">
          <a:xfrm>
            <a:off x="6539513" y="1201004"/>
            <a:ext cx="1369620" cy="1689875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37041-32B9-85E0-787F-CD07B7811319}"/>
              </a:ext>
            </a:extLst>
          </p:cNvPr>
          <p:cNvSpPr txBox="1"/>
          <p:nvPr/>
        </p:nvSpPr>
        <p:spPr>
          <a:xfrm>
            <a:off x="7976135" y="1239960"/>
            <a:ext cx="4099948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Писарев Павел</a:t>
            </a:r>
          </a:p>
          <a:p>
            <a:pPr marL="12700">
              <a:lnSpc>
                <a:spcPts val="3815"/>
              </a:lnSpc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Опыт применения пьезоэлектрических датчиков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C42F67-35D9-36EC-43FD-5A8AC2C5CD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9513" y="3161130"/>
            <a:ext cx="1369620" cy="16898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182A73F-7A8F-6381-27E4-E736DB37DA7F}"/>
              </a:ext>
            </a:extLst>
          </p:cNvPr>
          <p:cNvSpPr txBox="1"/>
          <p:nvPr/>
        </p:nvSpPr>
        <p:spPr>
          <a:xfrm>
            <a:off x="8057962" y="3493130"/>
            <a:ext cx="4099948" cy="99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Лапикова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Екатерина</a:t>
            </a:r>
          </a:p>
          <a:p>
            <a:pPr marL="12700">
              <a:lnSpc>
                <a:spcPts val="3815"/>
              </a:lnSpc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Исполнитель, маркетинг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2E61423-10F5-EEEF-8758-F6DACF3CF8E8}"/>
              </a:ext>
            </a:extLst>
          </p:cNvPr>
          <p:cNvSpPr/>
          <p:nvPr/>
        </p:nvSpPr>
        <p:spPr>
          <a:xfrm>
            <a:off x="6539513" y="5127318"/>
            <a:ext cx="1369620" cy="1689875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586486"/>
      </p:ext>
    </p:extLst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576</Words>
  <Application>Microsoft Macintosh PowerPoint</Application>
  <PresentationFormat>A3 (297x420 мм)</PresentationFormat>
  <Paragraphs>138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Calleo-Trial</vt:lpstr>
      <vt:lpstr>Calleo-Trial SemiBold</vt:lpstr>
      <vt:lpstr>Tahoma</vt:lpstr>
      <vt:lpstr>Wingdings</vt:lpstr>
      <vt:lpstr>Архи 2023</vt:lpstr>
      <vt:lpstr>А2023</vt:lpstr>
      <vt:lpstr>Проблема</vt:lpstr>
      <vt:lpstr>Решение</vt:lpstr>
      <vt:lpstr>Как это работает</vt:lpstr>
      <vt:lpstr>Бизнес-модель</vt:lpstr>
      <vt:lpstr>Рынок проекта</vt:lpstr>
      <vt:lpstr>Анализ конкурентов</vt:lpstr>
      <vt:lpstr>Дорожная карта (Как работает проект)</vt:lpstr>
      <vt:lpstr>Команда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глеб шипунов</cp:lastModifiedBy>
  <cp:revision>18</cp:revision>
  <dcterms:created xsi:type="dcterms:W3CDTF">2023-07-06T08:04:04Z</dcterms:created>
  <dcterms:modified xsi:type="dcterms:W3CDTF">2023-08-04T02:33:10Z</dcterms:modified>
</cp:coreProperties>
</file>