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</p:sldMasterIdLst>
  <p:notesMasterIdLst>
    <p:notesMasterId r:id="rId12"/>
  </p:notesMasterIdLst>
  <p:sldIdLst>
    <p:sldId id="359" r:id="rId6"/>
    <p:sldId id="257" r:id="rId7"/>
    <p:sldId id="258" r:id="rId8"/>
    <p:sldId id="259" r:id="rId9"/>
    <p:sldId id="358" r:id="rId10"/>
    <p:sldId id="260" r:id="rId11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PT Sans" panose="020B0503020203020204" pitchFamily="34" charset="-52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2" userDrawn="1">
          <p15:clr>
            <a:srgbClr val="A4A3A4"/>
          </p15:clr>
        </p15:guide>
        <p15:guide id="2" pos="181" userDrawn="1">
          <p15:clr>
            <a:srgbClr val="A4A3A4"/>
          </p15:clr>
        </p15:guide>
        <p15:guide id="3" pos="725" userDrawn="1">
          <p15:clr>
            <a:srgbClr val="A4A3A4"/>
          </p15:clr>
        </p15:guide>
        <p15:guide id="4" pos="50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3E8"/>
    <a:srgbClr val="F43162"/>
    <a:srgbClr val="008000"/>
    <a:srgbClr val="7E36B4"/>
    <a:srgbClr val="BEE395"/>
    <a:srgbClr val="C59EE2"/>
    <a:srgbClr val="FF6600"/>
    <a:srgbClr val="F2F2F2"/>
    <a:srgbClr val="EA8600"/>
    <a:srgbClr val="E5F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DBBA3-1BA8-47A2-B331-8C063FD07E88}" v="2" dt="2023-10-14T05:17:59.754"/>
  </p1510:revLst>
</p1510:revInfo>
</file>

<file path=ppt/tableStyles.xml><?xml version="1.0" encoding="utf-8"?>
<a:tblStyleLst xmlns:a="http://schemas.openxmlformats.org/drawingml/2006/main" def="{7123E036-C889-4DE9-9E9D-3321D5F19301}">
  <a:tblStyle styleId="{7123E036-C889-4DE9-9E9D-3321D5F1930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6750281-C10F-437D-83A7-701AB93CF6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922" y="72"/>
      </p:cViewPr>
      <p:guideLst>
        <p:guide orient="horz" pos="282"/>
        <p:guide pos="181"/>
        <p:guide pos="725"/>
        <p:guide pos="50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9.fntdata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Гордикова Ирина Васильевна" userId="S::gordikova@sfedu.ru::20606a99-e29c-4606-8b31-240a4e23f332" providerId="AD" clId="Web-{9B7DBBA3-1BA8-47A2-B331-8C063FD07E88}"/>
    <pc:docChg chg="addSld sldOrd">
      <pc:chgData name="Гордикова Ирина Васильевна" userId="S::gordikova@sfedu.ru::20606a99-e29c-4606-8b31-240a4e23f332" providerId="AD" clId="Web-{9B7DBBA3-1BA8-47A2-B331-8C063FD07E88}" dt="2023-10-14T05:17:59.754" v="1"/>
      <pc:docMkLst>
        <pc:docMk/>
      </pc:docMkLst>
      <pc:sldChg chg="ord">
        <pc:chgData name="Гордикова Ирина Васильевна" userId="S::gordikova@sfedu.ru::20606a99-e29c-4606-8b31-240a4e23f332" providerId="AD" clId="Web-{9B7DBBA3-1BA8-47A2-B331-8C063FD07E88}" dt="2023-10-14T05:13:58.182" v="0"/>
        <pc:sldMkLst>
          <pc:docMk/>
          <pc:sldMk cId="3596613986" sldId="358"/>
        </pc:sldMkLst>
      </pc:sldChg>
      <pc:sldChg chg="new">
        <pc:chgData name="Гордикова Ирина Васильевна" userId="S::gordikova@sfedu.ru::20606a99-e29c-4606-8b31-240a4e23f332" providerId="AD" clId="Web-{9B7DBBA3-1BA8-47A2-B331-8C063FD07E88}" dt="2023-10-14T05:17:59.754" v="1"/>
        <pc:sldMkLst>
          <pc:docMk/>
          <pc:sldMk cId="635593316" sldId="36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tion.so/905192fb10c3449fb11842d9131cd709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305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>
                <a:solidFill>
                  <a:schemeClr val="dk1"/>
                </a:solidFill>
              </a:rPr>
              <a:t> 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чью проблему вы решаете (ваш пользователь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a61cf8b11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a61cf8b11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слайде / слайдах далее укажите основные аналоги вашего решения, а также расскажите, </a:t>
            </a:r>
            <a:r>
              <a:rPr lang="ru">
                <a:solidFill>
                  <a:schemeClr val="dk1"/>
                </a:solidFill>
              </a:rPr>
              <a:t>в чем будет ваше основное качественное преимущество перед ними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</a:rPr>
              <a:t>У вас есть аналогичная задача в командном профиле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a61cf8b11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a61cf8b11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На данном слайде вы можете задать экспертам, имеющим опыт в реализации различных проектов, интересующие вас вопросы по продукту.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f0867c94ef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f0867c94ef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Заполните паспорт проекта для своей проектной идеи. Вы можете разбить его на несколько слайдов для удобство, отдельно описав проблему, решения, цели и команду проекта. Это хороший старт для работы над успешным проектом.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</a:rPr>
              <a:t>Также рекомендуем проверить, не содержит ли ваш паспорт ошибок. Об этом можно прочитать в следующей статье: </a:t>
            </a:r>
            <a:r>
              <a:rPr lang="ru" u="sng">
                <a:solidFill>
                  <a:srgbClr val="0097A7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https://www.notion.so/905192fb10c3449fb11842d9131cd709</a:t>
            </a:r>
            <a:r>
              <a:rPr lang="ru">
                <a:solidFill>
                  <a:schemeClr val="dk1"/>
                </a:solidFill>
              </a:rPr>
              <a:t> </a:t>
            </a:r>
            <a:br>
              <a:rPr lang="ru">
                <a:solidFill>
                  <a:schemeClr val="dk1"/>
                </a:solidFill>
              </a:rPr>
            </a:br>
            <a:br>
              <a:rPr lang="ru">
                <a:solidFill>
                  <a:schemeClr val="dk1"/>
                </a:solidFill>
              </a:rPr>
            </a:br>
            <a:r>
              <a:rPr lang="ru">
                <a:solidFill>
                  <a:schemeClr val="dk1"/>
                </a:solidFill>
              </a:rPr>
              <a:t>Во время демонстрации шаблона необходимо ответить на следующие вопросы: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чью проблему вы решаете (ваш пользователь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почему проблема возникает, в чем состоит проблема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какое решение вы собираетесь делать для вашего пользователя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кто является вовлеченной стороной в ваш проект, то есть влияет на него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какой прототип/MVP можно создать к концу интенсива за 2-3 месяца, чтобы он проверял основную продуктовую гипотезу и решал проблемы пользователя минимально необходимым для этого способом?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ru">
                <a:solidFill>
                  <a:schemeClr val="dk1"/>
                </a:solidFill>
              </a:rPr>
              <a:t>команда: какими компетенциями обладает ваша команда - сильные стороны, ключевые компетенции 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b="1">
                <a:solidFill>
                  <a:schemeClr val="dk1"/>
                </a:solidFill>
              </a:rPr>
              <a:t>(ответы на ↑↑↑эти↑↑↑ вопросы можно вынести на отдельные слайды) 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64935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ca61cf8b1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ca61cf8b1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52706EE-C900-562A-BCBF-28A12F62B8D1}"/>
              </a:ext>
            </a:extLst>
          </p:cNvPr>
          <p:cNvSpPr/>
          <p:nvPr/>
        </p:nvSpPr>
        <p:spPr>
          <a:xfrm>
            <a:off x="-1" y="2927153"/>
            <a:ext cx="9144001" cy="464320"/>
          </a:xfrm>
          <a:prstGeom prst="rect">
            <a:avLst/>
          </a:prstGeom>
          <a:solidFill>
            <a:schemeClr val="tx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pic>
        <p:nvPicPr>
          <p:cNvPr id="3" name="Рисунок 15">
            <a:extLst>
              <a:ext uri="{FF2B5EF4-FFF2-40B4-BE49-F238E27FC236}">
                <a16:creationId xmlns:a16="http://schemas.microsoft.com/office/drawing/2014/main" id="{1AB3DB6F-2650-7A8C-1ECD-F47A5373F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1785" y="263730"/>
            <a:ext cx="683419" cy="634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5D4B0DA0-1E2A-F4DA-36D4-042692419E6C}"/>
              </a:ext>
            </a:extLst>
          </p:cNvPr>
          <p:cNvSpPr/>
          <p:nvPr/>
        </p:nvSpPr>
        <p:spPr>
          <a:xfrm>
            <a:off x="0" y="1168003"/>
            <a:ext cx="6121021" cy="935435"/>
          </a:xfrm>
          <a:prstGeom prst="rect">
            <a:avLst/>
          </a:prstGeom>
          <a:solidFill>
            <a:srgbClr val="FD4F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/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858195" y="1168003"/>
            <a:ext cx="5262826" cy="93543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lvl="0" algn="l">
              <a:lnSpc>
                <a:spcPct val="100000"/>
              </a:lnSpc>
            </a:pP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SBS 2 п6 </a:t>
            </a:r>
            <a:r>
              <a:rPr lang="ru-RU" sz="2400" b="1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DataDreamers</a:t>
            </a:r>
            <a:r>
              <a:rPr lang="ru-RU" sz="2400" b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(аналитическая компания)</a:t>
            </a:r>
            <a:endParaRPr lang="ru-RU" sz="1800" b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452BC3-8A8A-81DA-4714-87CF2A7542AB}"/>
              </a:ext>
            </a:extLst>
          </p:cNvPr>
          <p:cNvSpPr txBox="1"/>
          <p:nvPr/>
        </p:nvSpPr>
        <p:spPr>
          <a:xfrm>
            <a:off x="920172" y="3672706"/>
            <a:ext cx="365182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ЮФУ</a:t>
            </a:r>
          </a:p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Экономический факультет</a:t>
            </a:r>
          </a:p>
          <a:p>
            <a:r>
              <a:rPr lang="ru-RU" sz="16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Головачева М.М., Душенко Н.А.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9E2EB5-BFFF-067A-0008-5AD57E39D7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3" y="2429323"/>
            <a:ext cx="4031479" cy="2486401"/>
          </a:xfrm>
          <a:prstGeom prst="rect">
            <a:avLst/>
          </a:prstGeom>
        </p:spPr>
      </p:pic>
      <p:sp>
        <p:nvSpPr>
          <p:cNvPr id="2" name="Google Shape;54;p13">
            <a:extLst>
              <a:ext uri="{FF2B5EF4-FFF2-40B4-BE49-F238E27FC236}">
                <a16:creationId xmlns:a16="http://schemas.microsoft.com/office/drawing/2014/main" id="{D5D7C486-66BD-D18B-8595-541BFE944593}"/>
              </a:ext>
            </a:extLst>
          </p:cNvPr>
          <p:cNvSpPr txBox="1">
            <a:spLocks/>
          </p:cNvSpPr>
          <p:nvPr/>
        </p:nvSpPr>
        <p:spPr>
          <a:xfrm>
            <a:off x="6284793" y="1168003"/>
            <a:ext cx="2688610" cy="9354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/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Этап 0.</a:t>
            </a:r>
          </a:p>
          <a:p>
            <a:pPr algn="l"/>
            <a:r>
              <a:rPr lang="ru-RU" sz="2400" b="1" dirty="0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Запуск проекта</a:t>
            </a:r>
            <a:endParaRPr lang="ru-RU" sz="1800" b="1" dirty="0">
              <a:solidFill>
                <a:srgbClr val="FF000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2" name="Рисунок 11" descr="Тропическая сцена">
            <a:extLst>
              <a:ext uri="{FF2B5EF4-FFF2-40B4-BE49-F238E27FC236}">
                <a16:creationId xmlns:a16="http://schemas.microsoft.com/office/drawing/2014/main" id="{2B06EFEC-0127-6F22-1FA3-7FDD8EECC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84243" y="2658249"/>
            <a:ext cx="646719" cy="64671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D3778D7-2D50-4A39-93C3-3B92ECF4E5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288" y="324388"/>
            <a:ext cx="861267" cy="57394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2EED26C-A5A3-4601-9657-989A482D149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83434" y="328050"/>
            <a:ext cx="948226" cy="570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85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2" y="145368"/>
            <a:ext cx="6217377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Паспорт проекта «</a:t>
            </a:r>
            <a:r>
              <a:rPr lang="en-US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SBS </a:t>
            </a:r>
            <a:r>
              <a:rPr lang="ru-RU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Код проекта Название</a:t>
            </a:r>
            <a:r>
              <a:rPr lang="ru" sz="2000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»</a:t>
            </a:r>
            <a:endParaRPr sz="2000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07" name="Google Shape;107;p26"/>
          <p:cNvSpPr txBox="1"/>
          <p:nvPr/>
        </p:nvSpPr>
        <p:spPr>
          <a:xfrm>
            <a:off x="327545" y="1427089"/>
            <a:ext cx="2638655" cy="2277006"/>
          </a:xfrm>
          <a:prstGeom prst="rect">
            <a:avLst/>
          </a:prstGeom>
          <a:solidFill>
            <a:srgbClr val="EFF9F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Какую проблему решаем:</a:t>
            </a:r>
            <a:endParaRPr sz="1100" b="1" dirty="0">
              <a:solidFill>
                <a:srgbClr val="0543E8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defTabSz="804863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Госучреждения и малый и средний бизнес нуждаются в доступных и понятных аналитических решениях для различных задач.</a:t>
            </a:r>
            <a:b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</a:b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defTabSz="804863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Барьеры для госучреждений: отсутствие понятного предложения и трудности поиска </a:t>
            </a:r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IT-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аутсорсинга</a:t>
            </a:r>
            <a:r>
              <a:rPr lang="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. </a:t>
            </a:r>
          </a:p>
          <a:p>
            <a:pPr marL="0" lvl="0" indent="0" algn="l" defTabSz="804863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Барьеры для малого и среднего бизнеса: дороговизна аналитических решений.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Недостатки существующих предложений: размытое предложение и отсутствие сотрудничества с госучреждениями.</a:t>
            </a:r>
            <a:endParaRPr lang="ru-RU"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</p:txBody>
      </p:sp>
      <p:sp>
        <p:nvSpPr>
          <p:cNvPr id="108" name="Google Shape;108;p26"/>
          <p:cNvSpPr txBox="1"/>
          <p:nvPr/>
        </p:nvSpPr>
        <p:spPr>
          <a:xfrm>
            <a:off x="3055662" y="1427089"/>
            <a:ext cx="2683686" cy="2277006"/>
          </a:xfrm>
          <a:prstGeom prst="rect">
            <a:avLst/>
          </a:prstGeom>
          <a:solidFill>
            <a:srgbClr val="EFFAEC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00B05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Какое решение предлагаем:</a:t>
            </a:r>
            <a:endParaRPr sz="1100" b="1" dirty="0">
              <a:solidFill>
                <a:srgbClr val="00B050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Для госучреждений и малого и среднего бизнеса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ourier New"/>
              <a:cs typeface="Calibri" panose="020F0502020204030204" pitchFamily="34" charset="0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н</a:t>
            </a:r>
            <a:r>
              <a:rPr lang="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аша аналитическая компания будет</a:t>
            </a: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 формировать аналитические отчеты, прогнозировать тренды, возможное внедрение нейросетевых моделей и моделей машинного обучения в производственную практику, а также предлагать готовые решения на основе данных в зависимости от проблемы.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ourier New"/>
                <a:cs typeface="Calibri" panose="020F0502020204030204" pitchFamily="34" charset="0"/>
                <a:sym typeface="Courier New"/>
              </a:rPr>
              <a:t>Помимо этого, предложение будет понятно сформировано для заказчика, а спектр услуг будет широк.</a:t>
            </a:r>
            <a:endParaRPr sz="9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0" name="Google Shape;110;p26"/>
          <p:cNvGraphicFramePr/>
          <p:nvPr>
            <p:extLst>
              <p:ext uri="{D42A27DB-BD31-4B8C-83A1-F6EECF244321}">
                <p14:modId xmlns:p14="http://schemas.microsoft.com/office/powerpoint/2010/main" val="3400805171"/>
              </p:ext>
            </p:extLst>
          </p:nvPr>
        </p:nvGraphicFramePr>
        <p:xfrm>
          <a:off x="5867739" y="2142062"/>
          <a:ext cx="2948714" cy="757770"/>
        </p:xfrm>
        <a:graphic>
          <a:graphicData uri="http://schemas.openxmlformats.org/drawingml/2006/table">
            <a:tbl>
              <a:tblPr>
                <a:noFill/>
                <a:tableStyleId>{7123E036-C889-4DE9-9E9D-3321D5F19301}</a:tableStyleId>
              </a:tblPr>
              <a:tblGrid>
                <a:gridCol w="1171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1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99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rgbClr val="7030A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Кто?</a:t>
                      </a:r>
                      <a:endParaRPr sz="900" b="1" dirty="0">
                        <a:solidFill>
                          <a:srgbClr val="7030A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900" b="1" dirty="0">
                          <a:solidFill>
                            <a:srgbClr val="7030A0"/>
                          </a:solidFill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Чего хочет?</a:t>
                      </a:r>
                      <a:endParaRPr sz="900" b="1" dirty="0">
                        <a:solidFill>
                          <a:srgbClr val="7030A0"/>
                        </a:solidFill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Госучреждения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Решения с применением </a:t>
                      </a:r>
                      <a:r>
                        <a:rPr lang="en-US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ML</a:t>
                      </a: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 и </a:t>
                      </a:r>
                      <a:r>
                        <a:rPr lang="en-US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AI, </a:t>
                      </a: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аналитика имеющихся данных.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 anchor="ctr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800" dirty="0">
                          <a:latin typeface="PT Sans"/>
                          <a:ea typeface="PT Sans"/>
                          <a:cs typeface="PT Sans"/>
                          <a:sym typeface="PT Sans"/>
                        </a:rPr>
                        <a:t>Малый и средний бизнес</a:t>
                      </a: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PT Sans"/>
                        <a:ea typeface="PT Sans"/>
                        <a:cs typeface="PT Sans"/>
                        <a:sym typeface="PT Sans"/>
                      </a:endParaRPr>
                    </a:p>
                  </a:txBody>
                  <a:tcPr marL="36000" marR="36000" marT="18000" marB="18000">
                    <a:lnL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66666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1" name="Google Shape;111;p26"/>
          <p:cNvSpPr txBox="1"/>
          <p:nvPr/>
        </p:nvSpPr>
        <p:spPr>
          <a:xfrm>
            <a:off x="299431" y="3781704"/>
            <a:ext cx="8517022" cy="817594"/>
          </a:xfrm>
          <a:prstGeom prst="roundRect">
            <a:avLst/>
          </a:prstGeom>
          <a:solidFill>
            <a:srgbClr val="E5F5FF"/>
          </a:solidFill>
          <a:ln>
            <a:noFill/>
          </a:ln>
        </p:spPr>
        <p:txBody>
          <a:bodyPr spcFirstLastPara="1" wrap="square" lIns="91425" tIns="36000" rIns="91425" bIns="3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Цель</a:t>
            </a:r>
            <a:endParaRPr sz="1200" b="1" dirty="0">
              <a:solidFill>
                <a:srgbClr val="0543E8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F43162"/>
              </a:buClr>
              <a:buFont typeface="Arial" panose="020B0604020202020204" pitchFamily="34" charset="0"/>
              <a:buChar char="•"/>
            </a:pPr>
            <a:r>
              <a:rPr lang="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Конечная цель проекта – формирование готовой бизнес-идеи для дальнейшего развития проекта.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rgbClr val="F43162"/>
              </a:buClr>
              <a:buFont typeface="Arial" panose="020B0604020202020204" pitchFamily="34" charset="0"/>
              <a:buChar char="•"/>
            </a:pPr>
            <a:r>
              <a:rPr lang="ru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Вариант прототипа – бизнес-план.</a:t>
            </a:r>
            <a:endParaRPr sz="1200" i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3" name="Google Shape;113;p26"/>
          <p:cNvSpPr txBox="1"/>
          <p:nvPr/>
        </p:nvSpPr>
        <p:spPr>
          <a:xfrm>
            <a:off x="203898" y="964294"/>
            <a:ext cx="8612555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Рынок НТИ: </a:t>
            </a:r>
            <a:r>
              <a:rPr lang="en-US" sz="10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NEURONET, TECHNET</a:t>
            </a:r>
            <a:r>
              <a:rPr lang="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________________________________________________________________________________________________</a:t>
            </a:r>
            <a:br>
              <a:rPr lang="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</a:br>
            <a:endParaRPr sz="10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5" name="Google Shape;115;p26"/>
          <p:cNvSpPr txBox="1"/>
          <p:nvPr/>
        </p:nvSpPr>
        <p:spPr>
          <a:xfrm>
            <a:off x="5773612" y="1606570"/>
            <a:ext cx="3370388" cy="645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7030A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Перечислите стороны, вовлеченные в ваш проект</a:t>
            </a:r>
            <a:br>
              <a:rPr lang="ru" sz="1100" b="1" dirty="0">
                <a:solidFill>
                  <a:srgbClr val="7030A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</a:br>
            <a:r>
              <a:rPr lang="ru" sz="1100" b="1" dirty="0">
                <a:solidFill>
                  <a:srgbClr val="7030A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(стейкхолдеров проекта):</a:t>
            </a:r>
            <a:endParaRPr sz="1050" i="1" dirty="0">
              <a:solidFill>
                <a:srgbClr val="7030A0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124959-36DA-BE04-AAFF-77F205B9007D}"/>
              </a:ext>
            </a:extLst>
          </p:cNvPr>
          <p:cNvSpPr txBox="1"/>
          <p:nvPr/>
        </p:nvSpPr>
        <p:spPr>
          <a:xfrm>
            <a:off x="203898" y="591207"/>
            <a:ext cx="869526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Ссылка на проект в </a:t>
            </a:r>
            <a:r>
              <a:rPr lang="en-US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Project</a:t>
            </a:r>
            <a:r>
              <a:rPr lang="ru-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:</a:t>
            </a:r>
            <a:r>
              <a:rPr lang="en-US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 </a:t>
            </a:r>
            <a:r>
              <a:rPr lang="en-US" sz="1000" u="sng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https://pt.2035.university/project/sbs-2-p6-datadreamers?_ga=2.248928960.611458486.1697616504-2138389044.1695747137</a:t>
            </a:r>
            <a:r>
              <a:rPr lang="ru" sz="1000" dirty="0">
                <a:solidFill>
                  <a:srgbClr val="0543E8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_____________________________________________________________________________________________________________</a:t>
            </a:r>
            <a:endParaRPr lang="ru-RU" sz="1000" dirty="0">
              <a:solidFill>
                <a:srgbClr val="0543E8"/>
              </a:solidFill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D84978BD-4790-170E-8F28-413A4D134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BFB9203-5C6C-C670-3706-08212FBB65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7"/>
          <p:cNvSpPr txBox="1">
            <a:spLocks noGrp="1"/>
          </p:cNvSpPr>
          <p:nvPr>
            <p:ph type="title"/>
          </p:nvPr>
        </p:nvSpPr>
        <p:spPr>
          <a:xfrm>
            <a:off x="200954" y="85673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Аналоги вашего решения </a:t>
            </a:r>
            <a:endParaRPr sz="2000" b="1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22" name="Google Shape;122;p27"/>
          <p:cNvGraphicFramePr/>
          <p:nvPr>
            <p:extLst>
              <p:ext uri="{D42A27DB-BD31-4B8C-83A1-F6EECF244321}">
                <p14:modId xmlns:p14="http://schemas.microsoft.com/office/powerpoint/2010/main" val="2900164598"/>
              </p:ext>
            </p:extLst>
          </p:nvPr>
        </p:nvGraphicFramePr>
        <p:xfrm>
          <a:off x="27122" y="558685"/>
          <a:ext cx="9089755" cy="455472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102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4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28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315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8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dirty="0">
                          <a:solidFill>
                            <a:schemeClr val="bg1"/>
                          </a:solidFill>
                        </a:rPr>
                        <a:t>Название</a:t>
                      </a:r>
                      <a:endParaRPr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dirty="0">
                          <a:solidFill>
                            <a:schemeClr val="bg1"/>
                          </a:solidFill>
                        </a:rPr>
                        <a:t>Ссылка</a:t>
                      </a:r>
                      <a:endParaRPr sz="10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dirty="0">
                          <a:solidFill>
                            <a:schemeClr val="bg1"/>
                          </a:solidFill>
                        </a:rPr>
                        <a:t>Преимущества</a:t>
                      </a:r>
                      <a:endParaRPr sz="10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bg1"/>
                          </a:solidFill>
                        </a:rPr>
                        <a:t>(с точки зрения пользователя)</a:t>
                      </a:r>
                      <a:endParaRPr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dirty="0">
                          <a:solidFill>
                            <a:schemeClr val="bg1"/>
                          </a:solidFill>
                        </a:rPr>
                        <a:t>Недостатки</a:t>
                      </a:r>
                      <a:endParaRPr sz="10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bg1"/>
                          </a:solidFill>
                        </a:rPr>
                        <a:t>(с точки зрения пользователя)</a:t>
                      </a:r>
                      <a:endParaRPr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 dirty="0">
                          <a:solidFill>
                            <a:schemeClr val="bg1"/>
                          </a:solidFill>
                        </a:rPr>
                        <a:t>Отличия</a:t>
                      </a:r>
                      <a:endParaRPr sz="1000" b="1" dirty="0">
                        <a:solidFill>
                          <a:schemeClr val="bg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dirty="0">
                          <a:solidFill>
                            <a:schemeClr val="bg1"/>
                          </a:solidFill>
                        </a:rPr>
                        <a:t>(от вашего решения)</a:t>
                      </a:r>
                      <a:endParaRPr sz="10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521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/>
                        <a:t>DBI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https://dbi.ru/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Масштаб компании, авторитет на региональном рынке, широкий спектр 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IT-</a:t>
                      </a: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услуг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Отсутствие готовых аналитических решений для заказчика (предоставление ПО)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Готовое аналитическое решение на основе предоставленной информации. 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799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/>
                        <a:t>DATALYTICA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https://datalytica.ru/about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Масштаб компании, широкая отраслевая спецификация, четко выстроенное предложение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Неразвитая маркетинговая стратегия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Ключевой особенностью нашего проекта является достижение максимальной узнаваемости бренда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77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NEURO CORE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https://neuro-core.ru/services/data-analytics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Использование передовых технологий и решений на основе </a:t>
                      </a:r>
                      <a:r>
                        <a:rPr lang="en-U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AI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Отсутствие готового аналитического решения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Готовое аналитическое решение на основе предоставленной информации.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21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MediaNation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https://medianation.ru/services/analytics/analiz-dannykh/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Наличие готовых кейсов в открытом доступе, четко сформированное предложение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Акцент только на продвижение бренда и эффективность рекламных компаний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Готовое аналитическое решение на основе предоставленной информации для различных сфер деятельности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>
                    <a:solidFill>
                      <a:srgbClr val="E5FF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43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DataSeed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https://dataseed.ru/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Многолетний опыт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Специализация на производство и рознице, использование аналитических инструментов от ведущих мировых поставщиков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0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Отсутствие затрат на аналитические инструменты, более широкий спектр услуг</a:t>
                      </a:r>
                      <a:endParaRPr sz="10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D2241337-B029-8EDD-E8C6-E0CC5F40E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5083E5-C2AB-B551-7B84-65D314EE9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8"/>
          <p:cNvSpPr txBox="1">
            <a:spLocks noGrp="1"/>
          </p:cNvSpPr>
          <p:nvPr>
            <p:ph type="title"/>
          </p:nvPr>
        </p:nvSpPr>
        <p:spPr>
          <a:xfrm>
            <a:off x="182047" y="83360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Вопросы экспертам</a:t>
            </a:r>
            <a:endParaRPr sz="2000" b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8" name="Google Shape;128;p28"/>
          <p:cNvSpPr txBox="1">
            <a:spLocks noGrp="1"/>
          </p:cNvSpPr>
          <p:nvPr>
            <p:ph type="body" idx="1"/>
          </p:nvPr>
        </p:nvSpPr>
        <p:spPr>
          <a:xfrm>
            <a:off x="1044054" y="1152475"/>
            <a:ext cx="7788246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  <a:t>Из какой предметной области эксперт необходим?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IT, Data Science, 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специалист по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Big Data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Data Analyst</a:t>
            </a:r>
            <a:b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Ваши вопросы эксперту?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. Как набрать кейсы для завоевания доверия целевой аудитории? 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2. Как рассчитать стоимость услуг?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3. В каком виде оформить предложение?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1600" dirty="0">
                <a:latin typeface="Calibri" panose="020F0502020204030204" pitchFamily="34" charset="0"/>
                <a:cs typeface="Calibri" panose="020F0502020204030204" pitchFamily="34" charset="0"/>
              </a:rPr>
              <a:t>4. Как продвигать аналитическую компанию?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4F639A90-6623-6CE6-9925-AE69D531AF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B0A920-59A0-FBDC-5CAE-354AC2A7D1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6"/>
          <p:cNvSpPr txBox="1"/>
          <p:nvPr/>
        </p:nvSpPr>
        <p:spPr>
          <a:xfrm>
            <a:off x="183422" y="145368"/>
            <a:ext cx="6927061" cy="4551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buClr>
                <a:schemeClr val="dk1"/>
              </a:buClr>
              <a:buSzPts val="5200"/>
              <a:buNone/>
              <a:defRPr sz="3000" b="1">
                <a:solidFill>
                  <a:srgbClr val="FF0000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2pPr>
            <a:lvl3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3pPr>
            <a:lvl4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4pPr>
            <a:lvl5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5pPr>
            <a:lvl6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6pPr>
            <a:lvl7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7pPr>
            <a:lvl8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8pPr>
            <a:lvl9pPr algn="ctr">
              <a:buClr>
                <a:schemeClr val="dk1"/>
              </a:buClr>
              <a:buSzPts val="5200"/>
              <a:buNone/>
              <a:defRPr sz="5200">
                <a:solidFill>
                  <a:schemeClr val="dk1"/>
                </a:solidFill>
              </a:defRPr>
            </a:lvl9pPr>
          </a:lstStyle>
          <a:p>
            <a:r>
              <a:rPr lang="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Команда «</a:t>
            </a:r>
            <a:r>
              <a:rPr lang="en-US" sz="2000" dirty="0" err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DataDreamers</a:t>
            </a:r>
            <a:r>
              <a:rPr lang="ru-RU" sz="2000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  <a:sym typeface="PT Sans"/>
              </a:rPr>
              <a:t>»</a:t>
            </a:r>
            <a:endParaRPr sz="2000" b="0" dirty="0">
              <a:solidFill>
                <a:srgbClr val="FF6600"/>
              </a:solidFill>
              <a:latin typeface="Calibri" panose="020F0502020204030204" pitchFamily="34" charset="0"/>
              <a:cs typeface="Calibri" panose="020F0502020204030204" pitchFamily="34" charset="0"/>
              <a:sym typeface="PT Sans"/>
            </a:endParaRPr>
          </a:p>
        </p:txBody>
      </p:sp>
      <p:sp>
        <p:nvSpPr>
          <p:cNvPr id="112" name="Google Shape;112;p26"/>
          <p:cNvSpPr txBox="1"/>
          <p:nvPr/>
        </p:nvSpPr>
        <p:spPr>
          <a:xfrm>
            <a:off x="5356600" y="3460593"/>
            <a:ext cx="37179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4" name="Google Shape;114;p26"/>
          <p:cNvSpPr txBox="1"/>
          <p:nvPr/>
        </p:nvSpPr>
        <p:spPr>
          <a:xfrm>
            <a:off x="395207" y="759261"/>
            <a:ext cx="8679293" cy="40374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rgbClr val="FF6600"/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Команда проекта: </a:t>
            </a:r>
            <a:endParaRPr sz="1050" b="1" dirty="0">
              <a:solidFill>
                <a:srgbClr val="FF6600"/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Какие компетенции вашей команды помогут вам достигнуть цели?  Целеустремленность, трудолюбие, высокий уровень ответственности, мобильность, сплоченность, знание языков программирования и умение интерпретировать полученные результаты.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"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Чему нужно научиться, чтобы достичь цели проекта / какие компетенции нужно привлечь со стороны? </a:t>
            </a:r>
            <a:r>
              <a:rPr lang="ru-RU" sz="10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PT Sans"/>
                <a:cs typeface="Calibri" panose="020F0502020204030204" pitchFamily="34" charset="0"/>
                <a:sym typeface="PT Sans"/>
              </a:rPr>
              <a:t>Пиар-компаниям, создание сложных нейросетевых моделей (для создания уникального продукта, патента).</a:t>
            </a: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5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PT Sans"/>
              <a:cs typeface="Calibri" panose="020F0502020204030204" pitchFamily="34" charset="0"/>
              <a:sym typeface="PT Sans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FD04FEB2-E74F-F38C-29D8-F74673EE99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7C0A19C-3AA7-B9C9-EB98-3C1A434A79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BFCC73-A188-FD42-187A-6631292DB3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527" y="1100379"/>
            <a:ext cx="1843863" cy="18269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A49608-1084-189D-A07B-683FA70CBABE}"/>
              </a:ext>
            </a:extLst>
          </p:cNvPr>
          <p:cNvSpPr txBox="1"/>
          <p:nvPr/>
        </p:nvSpPr>
        <p:spPr>
          <a:xfrm>
            <a:off x="476790" y="3006856"/>
            <a:ext cx="378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Лидер: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Головачева Мария Михайловна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1B4662-04CB-2287-9B9D-113B43B30B5A}"/>
              </a:ext>
            </a:extLst>
          </p:cNvPr>
          <p:cNvSpPr txBox="1"/>
          <p:nvPr/>
        </p:nvSpPr>
        <p:spPr>
          <a:xfrm>
            <a:off x="4572000" y="3006856"/>
            <a:ext cx="37893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Главный тех. специалист:</a:t>
            </a:r>
            <a:b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Душенко Наталья Андреевна</a:t>
            </a:r>
          </a:p>
        </p:txBody>
      </p:sp>
    </p:spTree>
    <p:extLst>
      <p:ext uri="{BB962C8B-B14F-4D97-AF65-F5344CB8AC3E}">
        <p14:creationId xmlns:p14="http://schemas.microsoft.com/office/powerpoint/2010/main" val="3596613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202517" y="88706"/>
            <a:ext cx="8520600" cy="5670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>
              <a:buSzPts val="5200"/>
            </a:pPr>
            <a:r>
              <a:rPr lang="ru" sz="2000" b="1" dirty="0">
                <a:solidFill>
                  <a:srgbClr val="0543E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Дальнейшие шаги в работе над проектом </a:t>
            </a:r>
            <a:endParaRPr sz="2000" b="1" dirty="0">
              <a:solidFill>
                <a:srgbClr val="0543E8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1044054" y="1340650"/>
            <a:ext cx="7788246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342900">
              <a:spcAft>
                <a:spcPts val="1200"/>
              </a:spcAft>
              <a:buAutoNum type="arabicPeriod"/>
            </a:pPr>
            <a: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  <a:t>Оформление бизнес-идеи;</a:t>
            </a:r>
          </a:p>
          <a:p>
            <a:pPr marL="342900">
              <a:spcAft>
                <a:spcPts val="1200"/>
              </a:spcAft>
              <a:buAutoNum type="arabicPeriod"/>
            </a:pPr>
            <a:r>
              <a:rPr lang="ru" sz="1600" dirty="0">
                <a:latin typeface="Calibri" panose="020F0502020204030204" pitchFamily="34" charset="0"/>
                <a:cs typeface="Calibri" panose="020F0502020204030204" pitchFamily="34" charset="0"/>
              </a:rPr>
              <a:t>Дополнение базы кейсов.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Рисунок 15">
            <a:extLst>
              <a:ext uri="{FF2B5EF4-FFF2-40B4-BE49-F238E27FC236}">
                <a16:creationId xmlns:a16="http://schemas.microsoft.com/office/drawing/2014/main" id="{B26AE354-2F8E-9681-9BE0-01085733BE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051" y="130373"/>
            <a:ext cx="445526" cy="413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E43A506-C197-4D31-B333-666A70206C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618" y="145367"/>
            <a:ext cx="551453" cy="3674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C26873517DB2E744B5A975D146193E88" ma:contentTypeVersion="10" ma:contentTypeDescription="Создание документа." ma:contentTypeScope="" ma:versionID="030d353d4ccc06566e1bf17ac3638c46">
  <xsd:schema xmlns:xsd="http://www.w3.org/2001/XMLSchema" xmlns:xs="http://www.w3.org/2001/XMLSchema" xmlns:p="http://schemas.microsoft.com/office/2006/metadata/properties" xmlns:ns2="1cfccc0c-9394-48fd-a069-91e59a4312bb" xmlns:ns3="9a71a08f-077a-41a9-aad3-034e276f8716" targetNamespace="http://schemas.microsoft.com/office/2006/metadata/properties" ma:root="true" ma:fieldsID="8d6a4533b425dab61dda04e61ad6e699" ns2:_="" ns3:_="">
    <xsd:import namespace="1cfccc0c-9394-48fd-a069-91e59a4312bb"/>
    <xsd:import namespace="9a71a08f-077a-41a9-aad3-034e276f87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fccc0c-9394-48fd-a069-91e59a4312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71a08f-077a-41a9-aad3-034e276f8716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6DFF57-3B17-4585-A9FA-3D206974B77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F3AE45-FB6F-499A-AA23-E55470A89E0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A13C1E8-CD8B-40E0-8A3A-7B33CD95B1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cfccc0c-9394-48fd-a069-91e59a4312bb"/>
    <ds:schemaRef ds:uri="9a71a08f-077a-41a9-aad3-034e276f87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981</Words>
  <Application>Microsoft Office PowerPoint</Application>
  <PresentationFormat>Экран (16:9)</PresentationFormat>
  <Paragraphs>125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 Light</vt:lpstr>
      <vt:lpstr>Arial</vt:lpstr>
      <vt:lpstr>PT Sans</vt:lpstr>
      <vt:lpstr>Calibri</vt:lpstr>
      <vt:lpstr>Simple Light</vt:lpstr>
      <vt:lpstr>Simple Light</vt:lpstr>
      <vt:lpstr>SBS 2 п6 DataDreamers (аналитическая компания)</vt:lpstr>
      <vt:lpstr>Презентация PowerPoint</vt:lpstr>
      <vt:lpstr>Аналоги вашего решения </vt:lpstr>
      <vt:lpstr>Вопросы экспертам</vt:lpstr>
      <vt:lpstr>Презентация PowerPoint</vt:lpstr>
      <vt:lpstr>Дальнейшие шаги в работе над проектом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проекта</dc:title>
  <dc:creator>Tata</dc:creator>
  <cp:lastModifiedBy>Душенко Наталья Андреевна</cp:lastModifiedBy>
  <cp:revision>80</cp:revision>
  <dcterms:modified xsi:type="dcterms:W3CDTF">2023-10-18T08:50:46Z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0x010100C26873517DB2E744B5A975D146193E88</vt:lpwstr>
  </property>
</Properties>
</file>