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5"/>
  </p:notesMasterIdLst>
  <p:sldIdLst>
    <p:sldId id="256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7" r:id="rId12"/>
    <p:sldId id="315" r:id="rId13"/>
    <p:sldId id="316" r:id="rId14"/>
  </p:sldIdLst>
  <p:sldSz cx="12801600" cy="9601200" type="A3"/>
  <p:notesSz cx="6858000" cy="9144000"/>
  <p:defaultTextStyle>
    <a:defPPr>
      <a:defRPr lang="ru-RU"/>
    </a:defPPr>
    <a:lvl1pPr marL="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24" userDrawn="1">
          <p15:clr>
            <a:srgbClr val="A4A3A4"/>
          </p15:clr>
        </p15:guide>
        <p15:guide id="2" pos="834" userDrawn="1">
          <p15:clr>
            <a:srgbClr val="A4A3A4"/>
          </p15:clr>
        </p15:guide>
        <p15:guide id="3" orient="horz" pos="1006" userDrawn="1">
          <p15:clr>
            <a:srgbClr val="A4A3A4"/>
          </p15:clr>
        </p15:guide>
        <p15:guide id="4" orient="horz" pos="5533" userDrawn="1">
          <p15:clr>
            <a:srgbClr val="A4A3A4"/>
          </p15:clr>
        </p15:guide>
        <p15:guide id="5" pos="7533" userDrawn="1">
          <p15:clr>
            <a:srgbClr val="A4A3A4"/>
          </p15:clr>
        </p15:guide>
        <p15:guide id="6" pos="3794" userDrawn="1">
          <p15:clr>
            <a:srgbClr val="A4A3A4"/>
          </p15:clr>
        </p15:guide>
        <p15:guide id="7" pos="4032" userDrawn="1">
          <p15:clr>
            <a:srgbClr val="A4A3A4"/>
          </p15:clr>
        </p15:guide>
        <p15:guide id="8" pos="450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837D"/>
    <a:srgbClr val="211F1F"/>
    <a:srgbClr val="E9F2F9"/>
    <a:srgbClr val="FFECE5"/>
    <a:srgbClr val="F9633B"/>
    <a:srgbClr val="FEE9F3"/>
    <a:srgbClr val="EEF7E9"/>
    <a:srgbClr val="E3E0E0"/>
    <a:srgbClr val="65847D"/>
    <a:srgbClr val="ECF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5"/>
    <p:restoredTop sz="96416"/>
  </p:normalViewPr>
  <p:slideViewPr>
    <p:cSldViewPr snapToGrid="0" snapToObjects="1">
      <p:cViewPr>
        <p:scale>
          <a:sx n="66" d="100"/>
          <a:sy n="66" d="100"/>
        </p:scale>
        <p:origin x="-630" y="504"/>
      </p:cViewPr>
      <p:guideLst>
        <p:guide orient="horz" pos="3024"/>
        <p:guide orient="horz" pos="1006"/>
        <p:guide orient="horz" pos="5533"/>
        <p:guide pos="834"/>
        <p:guide pos="7533"/>
        <p:guide pos="3794"/>
        <p:guide pos="4032"/>
        <p:guide pos="4509"/>
      </p:guideLst>
    </p:cSldViewPr>
  </p:slideViewPr>
  <p:notesTextViewPr>
    <p:cViewPr>
      <p:scale>
        <a:sx n="105" d="100"/>
        <a:sy n="10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8A54B-DE4D-2D44-81AC-26895CFB725E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FA88F-6FBE-864D-9375-DE1008350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842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FA88F-6FBE-864D-9375-DE1008350D8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047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0848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6851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0848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0848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0848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0848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0848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0848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0848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0848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0848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0848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B82F33-EDE1-9642-926E-FC97F4D96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571308"/>
            <a:ext cx="9601200" cy="3342640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81BB52D-A377-204D-BFB8-CDE1E4EB4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49" indent="0" algn="ctr">
              <a:buNone/>
              <a:defRPr sz="2100"/>
            </a:lvl2pPr>
            <a:lvl3pPr marL="960096" indent="0" algn="ctr">
              <a:buNone/>
              <a:defRPr sz="1890"/>
            </a:lvl3pPr>
            <a:lvl4pPr marL="1440145" indent="0" algn="ctr">
              <a:buNone/>
              <a:defRPr sz="1680"/>
            </a:lvl4pPr>
            <a:lvl5pPr marL="1920192" indent="0" algn="ctr">
              <a:buNone/>
              <a:defRPr sz="1680"/>
            </a:lvl5pPr>
            <a:lvl6pPr marL="2400240" indent="0" algn="ctr">
              <a:buNone/>
              <a:defRPr sz="1680"/>
            </a:lvl6pPr>
            <a:lvl7pPr marL="2880287" indent="0" algn="ctr">
              <a:buNone/>
              <a:defRPr sz="1680"/>
            </a:lvl7pPr>
            <a:lvl8pPr marL="3360336" indent="0" algn="ctr">
              <a:buNone/>
              <a:defRPr sz="1680"/>
            </a:lvl8pPr>
            <a:lvl9pPr marL="3840385" indent="0" algn="ctr">
              <a:buNone/>
              <a:defRPr sz="168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76872AB-9EF6-E841-A23F-3F5A4E0F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D2384F1-95FC-D943-93CD-51BF52B90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58D556F-FA3D-1C4B-9794-D9940FF94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54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AAC8D9-0B14-CD40-91A8-5015C153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FF3B234-2DCC-4742-9996-D364E2A6C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819B123-97F2-274E-8926-464FCB3F3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78A326D-6DE9-D249-8DB0-8CABC243B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95F7967-0BA4-714A-BA7F-DA9804194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282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A32FD552-180C-B847-8140-23A0188E70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61147" y="511175"/>
            <a:ext cx="2760345" cy="81365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A159AAE-DEDD-9E45-9BE0-0EC4D6E8A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80112" y="511175"/>
            <a:ext cx="8121015" cy="813657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BB7F6B3-19CC-1248-BEF3-8B08B1F3D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E18875D-B762-3344-84BB-CEE777DD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B15059F-C104-7347-A29A-6C380504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12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0106B6-E2F2-6C4C-ACFB-D643DCE4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32815F4-BDCD-9541-8879-1633ECF50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AD3DF23-3B7C-C849-92BD-F90A32B24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B1DDD51-4F09-A240-9F69-FC1829941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C241794-8502-FC4E-A48B-0E6F67C1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74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8CB50F-0785-8E48-8454-C25CEFF6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443" y="2393638"/>
            <a:ext cx="11041380" cy="399383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8820D09-B78C-2B40-AA8F-ADBD14804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443" y="6425253"/>
            <a:ext cx="11041380" cy="210026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09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4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192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287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33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38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A50A284-956E-6D49-808E-D9179131D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F68B5B2-90E8-E34E-B030-50405E5F8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9D91912-46F8-EA47-863F-308EC771F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96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DC1A5E-52E1-A740-B0C0-38F0D6977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EFDE98F-6380-E946-8A39-DB28F9050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FAF57E6-8859-3049-A4B7-85F34A639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FD61951-3C9B-EA45-84EF-B9767753F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47609FC-C8F1-2647-BB86-7DC4DF654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73987DA-F658-5E4C-AF78-04F2B0F18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36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50B139-BA2A-A943-A65A-411A6EF6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7" y="511180"/>
            <a:ext cx="11041380" cy="18557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9C57479-4F1B-064A-9EB3-451E6FFD2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49" indent="0">
              <a:buNone/>
              <a:defRPr sz="2100" b="1"/>
            </a:lvl2pPr>
            <a:lvl3pPr marL="960096" indent="0">
              <a:buNone/>
              <a:defRPr sz="1890" b="1"/>
            </a:lvl3pPr>
            <a:lvl4pPr marL="1440145" indent="0">
              <a:buNone/>
              <a:defRPr sz="1680" b="1"/>
            </a:lvl4pPr>
            <a:lvl5pPr marL="1920192" indent="0">
              <a:buNone/>
              <a:defRPr sz="1680" b="1"/>
            </a:lvl5pPr>
            <a:lvl6pPr marL="2400240" indent="0">
              <a:buNone/>
              <a:defRPr sz="1680" b="1"/>
            </a:lvl6pPr>
            <a:lvl7pPr marL="2880287" indent="0">
              <a:buNone/>
              <a:defRPr sz="1680" b="1"/>
            </a:lvl7pPr>
            <a:lvl8pPr marL="3360336" indent="0">
              <a:buNone/>
              <a:defRPr sz="1680" b="1"/>
            </a:lvl8pPr>
            <a:lvl9pPr marL="3840385" indent="0">
              <a:buNone/>
              <a:defRPr sz="16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863ABE9-B7DE-A848-9C3A-917AAA4AB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8A2642B-EED4-114B-A2D8-F21D116B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0812" y="2353628"/>
            <a:ext cx="5442347" cy="115347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49" indent="0">
              <a:buNone/>
              <a:defRPr sz="2100" b="1"/>
            </a:lvl2pPr>
            <a:lvl3pPr marL="960096" indent="0">
              <a:buNone/>
              <a:defRPr sz="1890" b="1"/>
            </a:lvl3pPr>
            <a:lvl4pPr marL="1440145" indent="0">
              <a:buNone/>
              <a:defRPr sz="1680" b="1"/>
            </a:lvl4pPr>
            <a:lvl5pPr marL="1920192" indent="0">
              <a:buNone/>
              <a:defRPr sz="1680" b="1"/>
            </a:lvl5pPr>
            <a:lvl6pPr marL="2400240" indent="0">
              <a:buNone/>
              <a:defRPr sz="1680" b="1"/>
            </a:lvl6pPr>
            <a:lvl7pPr marL="2880287" indent="0">
              <a:buNone/>
              <a:defRPr sz="1680" b="1"/>
            </a:lvl7pPr>
            <a:lvl8pPr marL="3360336" indent="0">
              <a:buNone/>
              <a:defRPr sz="1680" b="1"/>
            </a:lvl8pPr>
            <a:lvl9pPr marL="3840385" indent="0">
              <a:buNone/>
              <a:defRPr sz="16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0EDC37D-ABDD-AF49-AD4B-CD65130A7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0812" y="3507105"/>
            <a:ext cx="5442347" cy="5158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9CB0957-5554-9C4E-98FD-7F949F8F4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6BB8208E-41A4-994B-B187-113B0ECBB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ACE7BBA-93CA-9042-A8A7-3E76673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44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37B609-4973-714B-A156-A43D9EF6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1D972C8-652B-F34E-BFC7-D2D4BB472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53EE1AB-B37D-5149-8C17-5B45C4D8F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5A4C623-58E0-874F-83F5-AA1058224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19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9DCEFE6-ECB9-0044-91B0-1DC5B4E17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8322E01-5EF3-8C45-AAF8-8C1B2BCD9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C4B2AB9-9AAF-3F49-908B-2D9041F1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97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6B86FE-26DF-F54E-A941-93C717FF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0A5ADDF-6EF8-C44D-9C08-DAC22EB1B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347" y="1382400"/>
            <a:ext cx="6480810" cy="6823075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C0D37AD-11B4-FD48-B804-3DB9318AF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1680"/>
            </a:lvl1pPr>
            <a:lvl2pPr marL="480049" indent="0">
              <a:buNone/>
              <a:defRPr sz="1470"/>
            </a:lvl2pPr>
            <a:lvl3pPr marL="960096" indent="0">
              <a:buNone/>
              <a:defRPr sz="1260"/>
            </a:lvl3pPr>
            <a:lvl4pPr marL="1440145" indent="0">
              <a:buNone/>
              <a:defRPr sz="1050"/>
            </a:lvl4pPr>
            <a:lvl5pPr marL="1920192" indent="0">
              <a:buNone/>
              <a:defRPr sz="1050"/>
            </a:lvl5pPr>
            <a:lvl6pPr marL="2400240" indent="0">
              <a:buNone/>
              <a:defRPr sz="1050"/>
            </a:lvl6pPr>
            <a:lvl7pPr marL="2880287" indent="0">
              <a:buNone/>
              <a:defRPr sz="1050"/>
            </a:lvl7pPr>
            <a:lvl8pPr marL="3360336" indent="0">
              <a:buNone/>
              <a:defRPr sz="1050"/>
            </a:lvl8pPr>
            <a:lvl9pPr marL="3840385" indent="0">
              <a:buNone/>
              <a:defRPr sz="10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257F10-C976-1747-B375-0EC7D778E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5C67E5C-3C48-7646-BC5E-4301D65DB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1221DED-EAC5-BE4C-A500-D4F08282B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46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C673D9-7A10-044B-82F9-2F01F556A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ACA091AB-50EA-9146-B86F-B73723ADA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42347" y="1382400"/>
            <a:ext cx="6480810" cy="6823075"/>
          </a:xfrm>
        </p:spPr>
        <p:txBody>
          <a:bodyPr/>
          <a:lstStyle>
            <a:lvl1pPr marL="0" indent="0">
              <a:buNone/>
              <a:defRPr sz="3360"/>
            </a:lvl1pPr>
            <a:lvl2pPr marL="480049" indent="0">
              <a:buNone/>
              <a:defRPr sz="2940"/>
            </a:lvl2pPr>
            <a:lvl3pPr marL="960096" indent="0">
              <a:buNone/>
              <a:defRPr sz="2520"/>
            </a:lvl3pPr>
            <a:lvl4pPr marL="1440145" indent="0">
              <a:buNone/>
              <a:defRPr sz="2100"/>
            </a:lvl4pPr>
            <a:lvl5pPr marL="1920192" indent="0">
              <a:buNone/>
              <a:defRPr sz="2100"/>
            </a:lvl5pPr>
            <a:lvl6pPr marL="2400240" indent="0">
              <a:buNone/>
              <a:defRPr sz="2100"/>
            </a:lvl6pPr>
            <a:lvl7pPr marL="2880287" indent="0">
              <a:buNone/>
              <a:defRPr sz="2100"/>
            </a:lvl7pPr>
            <a:lvl8pPr marL="3360336" indent="0">
              <a:buNone/>
              <a:defRPr sz="2100"/>
            </a:lvl8pPr>
            <a:lvl9pPr marL="3840385" indent="0">
              <a:buNone/>
              <a:defRPr sz="21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8E92EDA-E858-3645-B34C-94CBCA88E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1680"/>
            </a:lvl1pPr>
            <a:lvl2pPr marL="480049" indent="0">
              <a:buNone/>
              <a:defRPr sz="1470"/>
            </a:lvl2pPr>
            <a:lvl3pPr marL="960096" indent="0">
              <a:buNone/>
              <a:defRPr sz="1260"/>
            </a:lvl3pPr>
            <a:lvl4pPr marL="1440145" indent="0">
              <a:buNone/>
              <a:defRPr sz="1050"/>
            </a:lvl4pPr>
            <a:lvl5pPr marL="1920192" indent="0">
              <a:buNone/>
              <a:defRPr sz="1050"/>
            </a:lvl5pPr>
            <a:lvl6pPr marL="2400240" indent="0">
              <a:buNone/>
              <a:defRPr sz="1050"/>
            </a:lvl6pPr>
            <a:lvl7pPr marL="2880287" indent="0">
              <a:buNone/>
              <a:defRPr sz="1050"/>
            </a:lvl7pPr>
            <a:lvl8pPr marL="3360336" indent="0">
              <a:buNone/>
              <a:defRPr sz="1050"/>
            </a:lvl8pPr>
            <a:lvl9pPr marL="3840385" indent="0">
              <a:buNone/>
              <a:defRPr sz="10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A8CF516-6359-8741-BCD6-CF25BA8E0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FD66FE7-FF8D-EB4B-9139-25915D99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0C5DD21-9ECB-A84D-97A1-FFE732D91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93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7B118B-4042-8848-ABA9-DCC8B9FA4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511180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4B4A2C6-5030-BF4E-9DE7-2122D9A94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B77B039-F07D-914C-931A-BB0F7684FD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110" y="8898895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B57D3-A764-F442-87AA-7493D7463184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7FF3D28-0A9F-9E43-BEF8-0CEBEBEEA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40530" y="8898895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FCA550B-2DE1-D842-86BD-A0AB158CF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1130" y="8898895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E308D-609F-834E-B4FD-9C1DF82997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68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60096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24" indent="-240024" algn="l" defTabSz="960096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72" indent="-240024" algn="l" defTabSz="96009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19" indent="-240024" algn="l" defTabSz="96009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168" indent="-240024" algn="l" defTabSz="96009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17" indent="-240024" algn="l" defTabSz="96009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264" indent="-240024" algn="l" defTabSz="96009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13" indent="-240024" algn="l" defTabSz="96009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0" indent="-240024" algn="l" defTabSz="96009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408" indent="-240024" algn="l" defTabSz="96009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0096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49" algn="l" defTabSz="960096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096" algn="l" defTabSz="960096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45" algn="l" defTabSz="960096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192" algn="l" defTabSz="960096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240" algn="l" defTabSz="960096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287" algn="l" defTabSz="960096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336" algn="l" defTabSz="960096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385" algn="l" defTabSz="960096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sv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hyperlink" Target="https://&#1072;&#1088;&#1093;&#1080;&#1087;&#1077;&#1083;&#1072;&#1075;2035.&#1088;&#1092;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openxmlformats.org/officeDocument/2006/relationships/image" Target="../media/image39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.emf"/><Relationship Id="rId11" Type="http://schemas.openxmlformats.org/officeDocument/2006/relationships/image" Target="../media/image38.png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11" Type="http://schemas.openxmlformats.org/officeDocument/2006/relationships/image" Target="../media/image14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5.bin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emf"/><Relationship Id="rId11" Type="http://schemas.openxmlformats.org/officeDocument/2006/relationships/image" Target="../media/image24.jpe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3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0.pn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.png"/><Relationship Id="rId1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96FBDE-10EE-3749-A761-473EC2D65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45" y="4167150"/>
            <a:ext cx="9601200" cy="2506980"/>
          </a:xfrm>
        </p:spPr>
        <p:txBody>
          <a:bodyPr>
            <a:noAutofit/>
          </a:bodyPr>
          <a:lstStyle/>
          <a:p>
            <a:pPr algn="l"/>
            <a:r>
              <a:rPr lang="ru-RU" sz="4800" b="1" dirty="0">
                <a:latin typeface="Calleo-Trial SemiBold" pitchFamily="2" charset="0"/>
              </a:rPr>
              <a:t>Взлетаем! </a:t>
            </a:r>
            <a:br>
              <a:rPr lang="ru-RU" sz="4800" b="1" dirty="0">
                <a:latin typeface="Calleo-Trial SemiBold" pitchFamily="2" charset="0"/>
              </a:rPr>
            </a:br>
            <a:r>
              <a:rPr lang="ru-RU" sz="4800" b="1" dirty="0">
                <a:latin typeface="Calleo-Trial SemiBold" pitchFamily="2" charset="0"/>
              </a:rPr>
              <a:t>Беспилотники в сельских библиотеках </a:t>
            </a:r>
            <a:endParaRPr lang="ru-RU" sz="116600" b="1" dirty="0">
              <a:latin typeface="Calleo-Trial SemiBold" pitchFamily="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477AD8C-F4BF-8245-9D39-440EB7437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598" y="6930803"/>
            <a:ext cx="4781931" cy="1893069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1800" b="1" dirty="0">
                <a:latin typeface="Calleo-Trial" pitchFamily="2" charset="0"/>
              </a:rPr>
              <a:t>МКУК «Нижнеилимская ЦМБ имени А. Н. Радищева</a:t>
            </a:r>
            <a:r>
              <a:rPr lang="ru-RU" sz="1800" b="1" dirty="0" smtClean="0">
                <a:latin typeface="Calleo-Trial" pitchFamily="2" charset="0"/>
              </a:rPr>
              <a:t>»</a:t>
            </a:r>
            <a:endParaRPr lang="ru-RU" sz="1800" b="1" dirty="0">
              <a:latin typeface="Calleo-Trial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CA96A55-F4E0-CB46-BD1E-8FDB15E38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11" y="544749"/>
            <a:ext cx="2877109" cy="14170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3FF8509-A34A-C04E-9379-1856C97EF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301" y="2079307"/>
            <a:ext cx="8785685" cy="47332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ABC0984-B736-2E44-BBEA-1EBDDC3020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72080" y="699177"/>
            <a:ext cx="2262806" cy="7952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688820E-06CB-7D4D-B021-E809C4347CE3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11931" y="765521"/>
            <a:ext cx="1885272" cy="6625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C1DF690-8F15-F540-A8E1-3F11B5FD65E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40432" y="707947"/>
            <a:ext cx="1885271" cy="6625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C9CEB93-5090-9B48-818B-E13B70220C1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47033" y="782861"/>
            <a:ext cx="2000641" cy="7031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6D5AB0D-27CC-2348-B95E-BC716AF78A74}"/>
              </a:ext>
            </a:extLst>
          </p:cNvPr>
          <p:cNvSpPr txBox="1"/>
          <p:nvPr/>
        </p:nvSpPr>
        <p:spPr>
          <a:xfrm>
            <a:off x="3182054" y="8496051"/>
            <a:ext cx="7016076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80" dirty="0">
                <a:solidFill>
                  <a:srgbClr val="F9633B"/>
                </a:solidFill>
                <a:latin typeface="Calleo-Trial" pitchFamily="2" charset="0"/>
              </a:rPr>
              <a:t>28 июля – 7 августа, Новосибирск</a:t>
            </a:r>
          </a:p>
        </p:txBody>
      </p:sp>
      <p:sp>
        <p:nvSpPr>
          <p:cNvPr id="31" name="TextBox 30">
            <a:hlinkClick r:id="rId14"/>
            <a:extLst>
              <a:ext uri="{FF2B5EF4-FFF2-40B4-BE49-F238E27FC236}">
                <a16:creationId xmlns="" xmlns:a16="http://schemas.microsoft.com/office/drawing/2014/main" id="{02818845-92AF-7F4D-809B-6FB4B20DDDA6}"/>
              </a:ext>
            </a:extLst>
          </p:cNvPr>
          <p:cNvSpPr txBox="1"/>
          <p:nvPr/>
        </p:nvSpPr>
        <p:spPr>
          <a:xfrm>
            <a:off x="791088" y="8483663"/>
            <a:ext cx="3241455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80" dirty="0">
                <a:solidFill>
                  <a:srgbClr val="F8583B"/>
                </a:solidFill>
                <a:latin typeface="Calleo-Trial" pitchFamily="2" charset="0"/>
              </a:rPr>
              <a:t>архипелаг2035.рф</a:t>
            </a:r>
          </a:p>
        </p:txBody>
      </p:sp>
    </p:spTree>
    <p:extLst>
      <p:ext uri="{BB962C8B-B14F-4D97-AF65-F5344CB8AC3E}">
        <p14:creationId xmlns:p14="http://schemas.microsoft.com/office/powerpoint/2010/main" val="186835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69" y="2223"/>
          <a:ext cx="1667" cy="2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" y="2223"/>
                        <a:ext cx="1667" cy="22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52800" y="124295"/>
            <a:ext cx="10658986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511" tIns="53741" rIns="107511" bIns="53741" anchor="b" anchorCtr="0">
            <a:noAutofit/>
          </a:bodyPr>
          <a:lstStyle/>
          <a:p>
            <a:pPr defTabSz="1366242" hangingPunct="0">
              <a:lnSpc>
                <a:spcPct val="100000"/>
              </a:lnSpc>
            </a:pPr>
            <a:r>
              <a:rPr lang="ru-RU" sz="3300" cap="all" dirty="0">
                <a:solidFill>
                  <a:srgbClr val="F9633B"/>
                </a:solidFill>
                <a:latin typeface="Calleo-Trial"/>
                <a:ea typeface="Gilroy Light"/>
                <a:cs typeface="Gilroy Light"/>
              </a:rPr>
              <a:t>Дорожная карта</a:t>
            </a:r>
          </a:p>
        </p:txBody>
      </p:sp>
      <p:cxnSp>
        <p:nvCxnSpPr>
          <p:cNvPr id="11" name="Google Shape;117;p5"/>
          <p:cNvCxnSpPr/>
          <p:nvPr/>
        </p:nvCxnSpPr>
        <p:spPr>
          <a:xfrm rot="10800000" flipH="1">
            <a:off x="352800" y="1218677"/>
            <a:ext cx="12096000" cy="222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2156" y="336320"/>
            <a:ext cx="1343589" cy="88235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A9F6514-AF7C-44F8-9D18-65518C1B2CEF}"/>
              </a:ext>
            </a:extLst>
          </p:cNvPr>
          <p:cNvSpPr/>
          <p:nvPr/>
        </p:nvSpPr>
        <p:spPr>
          <a:xfrm>
            <a:off x="976560" y="4659086"/>
            <a:ext cx="10848479" cy="317522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12C4CF22-39A0-40C7-8041-5B487238A60E}"/>
              </a:ext>
            </a:extLst>
          </p:cNvPr>
          <p:cNvSpPr/>
          <p:nvPr/>
        </p:nvSpPr>
        <p:spPr>
          <a:xfrm>
            <a:off x="674993" y="4447802"/>
            <a:ext cx="780426" cy="740090"/>
          </a:xfrm>
          <a:prstGeom prst="ellipse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3053F30-5597-4C87-AEFB-B1B81CEC8747}"/>
              </a:ext>
            </a:extLst>
          </p:cNvPr>
          <p:cNvSpPr txBox="1"/>
          <p:nvPr/>
        </p:nvSpPr>
        <p:spPr>
          <a:xfrm>
            <a:off x="2681858" y="5914983"/>
            <a:ext cx="93006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Август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2023</a:t>
            </a:r>
            <a:endParaRPr lang="ru-RU" sz="1600" b="1" dirty="0">
              <a:solidFill>
                <a:schemeClr val="bg1"/>
              </a:solidFill>
            </a:endParaRPr>
          </a:p>
          <a:p>
            <a:pPr algn="ctr"/>
            <a:endParaRPr lang="ru-RU" sz="3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3053F30-5597-4C87-AEFB-B1B81CEC8747}"/>
              </a:ext>
            </a:extLst>
          </p:cNvPr>
          <p:cNvSpPr txBox="1"/>
          <p:nvPr/>
        </p:nvSpPr>
        <p:spPr>
          <a:xfrm>
            <a:off x="327154" y="5420988"/>
            <a:ext cx="147610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alleo-Trial"/>
              </a:rPr>
              <a:t>Подача заявки на конкурс ФПГ</a:t>
            </a:r>
          </a:p>
          <a:p>
            <a:pPr algn="ctr"/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3053F30-5597-4C87-AEFB-B1B81CEC8747}"/>
              </a:ext>
            </a:extLst>
          </p:cNvPr>
          <p:cNvSpPr txBox="1"/>
          <p:nvPr/>
        </p:nvSpPr>
        <p:spPr>
          <a:xfrm>
            <a:off x="2671541" y="5397905"/>
            <a:ext cx="188076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alleo-Trial"/>
              </a:rPr>
              <a:t>Формирование команд </a:t>
            </a:r>
            <a:r>
              <a:rPr lang="ru-RU" sz="2000" dirty="0" smtClean="0">
                <a:solidFill>
                  <a:schemeClr val="tx1"/>
                </a:solidFill>
                <a:latin typeface="Calleo-Trial"/>
              </a:rPr>
              <a:t>обучающихся.</a:t>
            </a:r>
            <a:endParaRPr lang="ru-RU" sz="2000" dirty="0">
              <a:solidFill>
                <a:schemeClr val="tx1"/>
              </a:solidFill>
              <a:latin typeface="Calleo-Trial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Calleo-Trial"/>
              </a:rPr>
              <a:t>Разработка образовательной программы</a:t>
            </a:r>
          </a:p>
          <a:p>
            <a:pPr algn="ctr"/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3053F30-5597-4C87-AEFB-B1B81CEC8747}"/>
              </a:ext>
            </a:extLst>
          </p:cNvPr>
          <p:cNvSpPr txBox="1"/>
          <p:nvPr/>
        </p:nvSpPr>
        <p:spPr>
          <a:xfrm>
            <a:off x="4876555" y="5905736"/>
            <a:ext cx="104067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Февраль-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Март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2024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3053F30-5597-4C87-AEFB-B1B81CEC8747}"/>
              </a:ext>
            </a:extLst>
          </p:cNvPr>
          <p:cNvSpPr txBox="1"/>
          <p:nvPr/>
        </p:nvSpPr>
        <p:spPr>
          <a:xfrm>
            <a:off x="7144188" y="5948157"/>
            <a:ext cx="10054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Апрель </a:t>
            </a:r>
            <a:r>
              <a:rPr lang="ru-RU" b="1" dirty="0" smtClean="0">
                <a:solidFill>
                  <a:schemeClr val="bg1"/>
                </a:solidFill>
              </a:rPr>
              <a:t>–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Ноябрь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2024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3053F30-5597-4C87-AEFB-B1B81CEC8747}"/>
              </a:ext>
            </a:extLst>
          </p:cNvPr>
          <p:cNvSpPr txBox="1"/>
          <p:nvPr/>
        </p:nvSpPr>
        <p:spPr>
          <a:xfrm>
            <a:off x="5242560" y="5420988"/>
            <a:ext cx="23164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alleo-Trial"/>
              </a:rPr>
              <a:t>Реализация образовательной программы, проведение выездных десантов, подготовка собственных продуктов участниками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3053F30-5597-4C87-AEFB-B1B81CEC8747}"/>
              </a:ext>
            </a:extLst>
          </p:cNvPr>
          <p:cNvSpPr txBox="1"/>
          <p:nvPr/>
        </p:nvSpPr>
        <p:spPr>
          <a:xfrm>
            <a:off x="8444711" y="5397905"/>
            <a:ext cx="19463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alleo-Trial"/>
              </a:rPr>
              <a:t>Проведение </a:t>
            </a:r>
            <a:endParaRPr lang="ru-RU" sz="2000" dirty="0" smtClean="0">
              <a:solidFill>
                <a:schemeClr val="tx1"/>
              </a:solidFill>
              <a:latin typeface="Calleo-Trial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Calleo-Trial"/>
              </a:rPr>
              <a:t>«Улетного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Calleo-Trial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Calleo-Trial"/>
              </a:rPr>
              <a:t>фестиваля</a:t>
            </a:r>
            <a:r>
              <a:rPr lang="ru-RU" sz="2000" dirty="0" smtClean="0">
                <a:solidFill>
                  <a:schemeClr val="tx1"/>
                </a:solidFill>
                <a:latin typeface="Calleo-Trial"/>
              </a:rPr>
              <a:t>»,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Calleo-Trial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leo-Trial"/>
              </a:rPr>
              <a:t>TED</a:t>
            </a:r>
            <a:r>
              <a:rPr lang="ru-RU" sz="2000" dirty="0" smtClean="0">
                <a:solidFill>
                  <a:schemeClr val="tx1"/>
                </a:solidFill>
                <a:latin typeface="Calleo-Trial"/>
              </a:rPr>
              <a:t> -конференции </a:t>
            </a:r>
            <a:r>
              <a:rPr lang="ru-RU" sz="2000" dirty="0">
                <a:solidFill>
                  <a:schemeClr val="tx1"/>
                </a:solidFill>
                <a:latin typeface="Calleo-Trial"/>
              </a:rPr>
              <a:t>«Дроны в нашей жизни»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3053F30-5597-4C87-AEFB-B1B81CEC8747}"/>
              </a:ext>
            </a:extLst>
          </p:cNvPr>
          <p:cNvSpPr txBox="1"/>
          <p:nvPr/>
        </p:nvSpPr>
        <p:spPr>
          <a:xfrm>
            <a:off x="11454261" y="5932666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2025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endParaRPr lang="ru-RU" sz="200" b="1" dirty="0">
              <a:solidFill>
                <a:schemeClr val="bg1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12C4CF22-39A0-40C7-8041-5B487238A60E}"/>
              </a:ext>
            </a:extLst>
          </p:cNvPr>
          <p:cNvSpPr/>
          <p:nvPr/>
        </p:nvSpPr>
        <p:spPr>
          <a:xfrm>
            <a:off x="11355153" y="4446010"/>
            <a:ext cx="780426" cy="740090"/>
          </a:xfrm>
          <a:prstGeom prst="ellipse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12C4CF22-39A0-40C7-8041-5B487238A60E}"/>
              </a:ext>
            </a:extLst>
          </p:cNvPr>
          <p:cNvSpPr/>
          <p:nvPr/>
        </p:nvSpPr>
        <p:spPr>
          <a:xfrm>
            <a:off x="6010587" y="4415189"/>
            <a:ext cx="780426" cy="740090"/>
          </a:xfrm>
          <a:prstGeom prst="ellipse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12C4CF22-39A0-40C7-8041-5B487238A60E}"/>
              </a:ext>
            </a:extLst>
          </p:cNvPr>
          <p:cNvSpPr/>
          <p:nvPr/>
        </p:nvSpPr>
        <p:spPr>
          <a:xfrm>
            <a:off x="9038172" y="4446010"/>
            <a:ext cx="780426" cy="740090"/>
          </a:xfrm>
          <a:prstGeom prst="ellipse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12C4CF22-39A0-40C7-8041-5B487238A60E}"/>
              </a:ext>
            </a:extLst>
          </p:cNvPr>
          <p:cNvSpPr/>
          <p:nvPr/>
        </p:nvSpPr>
        <p:spPr>
          <a:xfrm>
            <a:off x="3221708" y="4415189"/>
            <a:ext cx="780426" cy="740090"/>
          </a:xfrm>
          <a:prstGeom prst="ellipse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Капля 30">
            <a:extLst>
              <a:ext uri="{FF2B5EF4-FFF2-40B4-BE49-F238E27FC236}">
                <a16:creationId xmlns="" xmlns:a16="http://schemas.microsoft.com/office/drawing/2014/main" id="{EF4C5898-F841-46D5-AB2B-388CD44F0F34}"/>
              </a:ext>
            </a:extLst>
          </p:cNvPr>
          <p:cNvSpPr/>
          <p:nvPr/>
        </p:nvSpPr>
        <p:spPr>
          <a:xfrm rot="8092213">
            <a:off x="2980129" y="2573082"/>
            <a:ext cx="1263586" cy="1255705"/>
          </a:xfrm>
          <a:prstGeom prst="teardrop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Капля 31">
            <a:extLst>
              <a:ext uri="{FF2B5EF4-FFF2-40B4-BE49-F238E27FC236}">
                <a16:creationId xmlns="" xmlns:a16="http://schemas.microsoft.com/office/drawing/2014/main" id="{EF4C5898-F841-46D5-AB2B-388CD44F0F34}"/>
              </a:ext>
            </a:extLst>
          </p:cNvPr>
          <p:cNvSpPr/>
          <p:nvPr/>
        </p:nvSpPr>
        <p:spPr>
          <a:xfrm rot="8092213">
            <a:off x="433413" y="2576445"/>
            <a:ext cx="1263586" cy="1255705"/>
          </a:xfrm>
          <a:prstGeom prst="teardrop">
            <a:avLst/>
          </a:prstGeom>
          <a:gradFill flip="none" rotWithShape="1">
            <a:gsLst>
              <a:gs pos="0">
                <a:srgbClr val="81837D">
                  <a:shade val="30000"/>
                  <a:satMod val="115000"/>
                </a:srgbClr>
              </a:gs>
              <a:gs pos="50000">
                <a:srgbClr val="81837D">
                  <a:shade val="67500"/>
                  <a:satMod val="115000"/>
                </a:srgbClr>
              </a:gs>
              <a:gs pos="100000">
                <a:srgbClr val="81837D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Капля 33">
            <a:extLst>
              <a:ext uri="{FF2B5EF4-FFF2-40B4-BE49-F238E27FC236}">
                <a16:creationId xmlns="" xmlns:a16="http://schemas.microsoft.com/office/drawing/2014/main" id="{EF4C5898-F841-46D5-AB2B-388CD44F0F34}"/>
              </a:ext>
            </a:extLst>
          </p:cNvPr>
          <p:cNvSpPr/>
          <p:nvPr/>
        </p:nvSpPr>
        <p:spPr>
          <a:xfrm rot="8092213">
            <a:off x="8796592" y="2576446"/>
            <a:ext cx="1263586" cy="1255705"/>
          </a:xfrm>
          <a:prstGeom prst="teardrop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Капля 35">
            <a:extLst>
              <a:ext uri="{FF2B5EF4-FFF2-40B4-BE49-F238E27FC236}">
                <a16:creationId xmlns="" xmlns:a16="http://schemas.microsoft.com/office/drawing/2014/main" id="{EF4C5898-F841-46D5-AB2B-388CD44F0F34}"/>
              </a:ext>
            </a:extLst>
          </p:cNvPr>
          <p:cNvSpPr/>
          <p:nvPr/>
        </p:nvSpPr>
        <p:spPr>
          <a:xfrm rot="8092213">
            <a:off x="5769007" y="2573081"/>
            <a:ext cx="1263586" cy="1255705"/>
          </a:xfrm>
          <a:prstGeom prst="teardrop">
            <a:avLst/>
          </a:prstGeom>
          <a:gradFill flip="none" rotWithShape="1">
            <a:gsLst>
              <a:gs pos="0">
                <a:srgbClr val="81837D">
                  <a:shade val="30000"/>
                  <a:satMod val="115000"/>
                </a:srgbClr>
              </a:gs>
              <a:gs pos="50000">
                <a:srgbClr val="81837D">
                  <a:shade val="67500"/>
                  <a:satMod val="115000"/>
                </a:srgbClr>
              </a:gs>
              <a:gs pos="100000">
                <a:srgbClr val="81837D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Капля 36">
            <a:extLst>
              <a:ext uri="{FF2B5EF4-FFF2-40B4-BE49-F238E27FC236}">
                <a16:creationId xmlns="" xmlns:a16="http://schemas.microsoft.com/office/drawing/2014/main" id="{EF4C5898-F841-46D5-AB2B-388CD44F0F34}"/>
              </a:ext>
            </a:extLst>
          </p:cNvPr>
          <p:cNvSpPr/>
          <p:nvPr/>
        </p:nvSpPr>
        <p:spPr>
          <a:xfrm rot="8092213">
            <a:off x="11113574" y="2576446"/>
            <a:ext cx="1263586" cy="1255705"/>
          </a:xfrm>
          <a:prstGeom prst="teardrop">
            <a:avLst/>
          </a:prstGeom>
          <a:gradFill flip="none" rotWithShape="1">
            <a:gsLst>
              <a:gs pos="0">
                <a:srgbClr val="81837D">
                  <a:shade val="30000"/>
                  <a:satMod val="115000"/>
                </a:srgbClr>
              </a:gs>
              <a:gs pos="50000">
                <a:srgbClr val="81837D">
                  <a:shade val="67500"/>
                  <a:satMod val="115000"/>
                </a:srgbClr>
              </a:gs>
              <a:gs pos="100000">
                <a:srgbClr val="81837D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3053F30-5597-4C87-AEFB-B1B81CEC8747}"/>
              </a:ext>
            </a:extLst>
          </p:cNvPr>
          <p:cNvSpPr txBox="1"/>
          <p:nvPr/>
        </p:nvSpPr>
        <p:spPr>
          <a:xfrm>
            <a:off x="10319081" y="5466193"/>
            <a:ext cx="2482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alleo-Trial"/>
              </a:rPr>
              <a:t>Масштабирование проекта (область)</a:t>
            </a:r>
            <a:endParaRPr lang="ru-RU" sz="2000" dirty="0">
              <a:solidFill>
                <a:schemeClr val="tx1"/>
              </a:solidFill>
              <a:latin typeface="Calleo-T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A3053F30-5597-4C87-AEFB-B1B81CEC8747}"/>
              </a:ext>
            </a:extLst>
          </p:cNvPr>
          <p:cNvSpPr txBox="1"/>
          <p:nvPr/>
        </p:nvSpPr>
        <p:spPr>
          <a:xfrm>
            <a:off x="510405" y="2885462"/>
            <a:ext cx="11095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lleo-Trial"/>
              </a:rPr>
              <a:t>Август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lleo-Trial"/>
              </a:rPr>
              <a:t>2023</a:t>
            </a:r>
            <a:endParaRPr lang="ru-RU" sz="2000" b="1" dirty="0">
              <a:solidFill>
                <a:schemeClr val="bg1"/>
              </a:solidFill>
              <a:latin typeface="Calleo-Trial"/>
            </a:endParaRPr>
          </a:p>
          <a:p>
            <a:pPr algn="ctr"/>
            <a:endParaRPr lang="ru-RU" sz="400" b="1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A3053F30-5597-4C87-AEFB-B1B81CEC8747}"/>
              </a:ext>
            </a:extLst>
          </p:cNvPr>
          <p:cNvSpPr txBox="1"/>
          <p:nvPr/>
        </p:nvSpPr>
        <p:spPr>
          <a:xfrm>
            <a:off x="2968155" y="2808518"/>
            <a:ext cx="128753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Calleo-Trial"/>
              </a:rPr>
              <a:t>Февраль-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Calleo-Trial"/>
              </a:rPr>
              <a:t>Март 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Calleo-Trial"/>
              </a:rPr>
              <a:t>2024</a:t>
            </a:r>
            <a:endParaRPr lang="ru-RU" sz="1800" b="1" dirty="0">
              <a:solidFill>
                <a:schemeClr val="bg1"/>
              </a:solidFill>
              <a:latin typeface="Calleo-Trial"/>
            </a:endParaRPr>
          </a:p>
          <a:p>
            <a:pPr algn="ctr"/>
            <a:endParaRPr lang="ru-RU" sz="100" b="1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A3053F30-5597-4C87-AEFB-B1B81CEC8747}"/>
              </a:ext>
            </a:extLst>
          </p:cNvPr>
          <p:cNvSpPr txBox="1"/>
          <p:nvPr/>
        </p:nvSpPr>
        <p:spPr>
          <a:xfrm>
            <a:off x="5720965" y="2816212"/>
            <a:ext cx="1359668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lleo-Trial"/>
              </a:rPr>
              <a:t>Апрель </a:t>
            </a:r>
            <a:r>
              <a:rPr lang="ru-RU" sz="2000" b="1" dirty="0" smtClean="0">
                <a:solidFill>
                  <a:schemeClr val="bg1"/>
                </a:solidFill>
                <a:latin typeface="Calleo-Trial"/>
              </a:rPr>
              <a:t>–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lleo-Trial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Calleo-Trial"/>
              </a:rPr>
              <a:t>Ноябрь </a:t>
            </a:r>
            <a:endParaRPr lang="ru-RU" sz="2000" b="1" dirty="0" smtClean="0">
              <a:solidFill>
                <a:schemeClr val="bg1"/>
              </a:solidFill>
              <a:latin typeface="Calleo-Trial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lleo-Trial"/>
              </a:rPr>
              <a:t>2024</a:t>
            </a:r>
            <a:endParaRPr lang="ru-RU" sz="2000" b="1" dirty="0">
              <a:solidFill>
                <a:schemeClr val="bg1"/>
              </a:solidFill>
              <a:latin typeface="Calleo-Trial"/>
            </a:endParaRPr>
          </a:p>
          <a:p>
            <a:pPr algn="ctr"/>
            <a:endParaRPr lang="ru-RU" sz="100" b="1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A3053F30-5597-4C87-AEFB-B1B81CEC8747}"/>
              </a:ext>
            </a:extLst>
          </p:cNvPr>
          <p:cNvSpPr txBox="1"/>
          <p:nvPr/>
        </p:nvSpPr>
        <p:spPr>
          <a:xfrm>
            <a:off x="8788818" y="2854684"/>
            <a:ext cx="127913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Calleo-Trial"/>
              </a:rPr>
              <a:t>Ноябрь </a:t>
            </a:r>
            <a:r>
              <a:rPr lang="ru-RU" sz="1800" b="1" dirty="0" smtClean="0">
                <a:solidFill>
                  <a:schemeClr val="bg1"/>
                </a:solidFill>
                <a:latin typeface="Calleo-Trial"/>
              </a:rPr>
              <a:t>–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Calleo-Trial"/>
              </a:rPr>
              <a:t> </a:t>
            </a:r>
            <a:r>
              <a:rPr lang="ru-RU" sz="1800" b="1" dirty="0">
                <a:solidFill>
                  <a:schemeClr val="bg1"/>
                </a:solidFill>
                <a:latin typeface="Calleo-Trial"/>
              </a:rPr>
              <a:t>Декабрь </a:t>
            </a:r>
            <a:endParaRPr lang="ru-RU" sz="1800" b="1" dirty="0" smtClean="0">
              <a:solidFill>
                <a:schemeClr val="bg1"/>
              </a:solidFill>
              <a:latin typeface="Calleo-Trial"/>
            </a:endParaRPr>
          </a:p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Calleo-Trial"/>
              </a:rPr>
              <a:t>2024</a:t>
            </a:r>
            <a:endParaRPr lang="ru-RU" sz="1800" b="1" dirty="0">
              <a:solidFill>
                <a:schemeClr val="bg1"/>
              </a:solidFill>
              <a:latin typeface="Calleo-Trial"/>
            </a:endParaRPr>
          </a:p>
          <a:p>
            <a:pPr algn="ctr"/>
            <a:endParaRPr lang="ru-RU" sz="100" b="1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3053F30-5597-4C87-AEFB-B1B81CEC8747}"/>
              </a:ext>
            </a:extLst>
          </p:cNvPr>
          <p:cNvSpPr txBox="1"/>
          <p:nvPr/>
        </p:nvSpPr>
        <p:spPr>
          <a:xfrm>
            <a:off x="11367699" y="3041194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lleo-Trial"/>
              </a:rPr>
              <a:t>2025</a:t>
            </a:r>
            <a:endParaRPr lang="ru-RU" sz="2000" b="1" dirty="0">
              <a:solidFill>
                <a:schemeClr val="bg1"/>
              </a:solidFill>
              <a:latin typeface="Calleo-Trial"/>
            </a:endParaRPr>
          </a:p>
          <a:p>
            <a:pPr algn="ctr"/>
            <a:endParaRPr lang="ru-RU" sz="200" b="1" dirty="0">
              <a:solidFill>
                <a:schemeClr val="bg1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837A7BBC-B3EF-FA42-BE00-405C994D81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1318" y="8128000"/>
            <a:ext cx="3321675" cy="117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4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68" y="2223"/>
          <a:ext cx="1667" cy="2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8" y="2223"/>
                        <a:ext cx="1667" cy="22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52800" y="632495"/>
            <a:ext cx="10658986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516" tIns="53743" rIns="107516" bIns="53743" anchor="b" anchorCtr="0">
            <a:noAutofit/>
          </a:bodyPr>
          <a:lstStyle/>
          <a:p>
            <a:pPr defTabSz="1366306" hangingPunct="0">
              <a:lnSpc>
                <a:spcPct val="100000"/>
              </a:lnSpc>
            </a:pPr>
            <a:r>
              <a:rPr lang="ru-RU" sz="5600" b="1" cap="all" dirty="0">
                <a:solidFill>
                  <a:srgbClr val="F9633B"/>
                </a:solidFill>
                <a:latin typeface="Gilroy Light"/>
                <a:ea typeface="Gilroy Light"/>
                <a:cs typeface="Gilroy Light"/>
              </a:rPr>
              <a:t>ЗАПРОС НА ПОДДЕРЖКУ</a:t>
            </a:r>
            <a:endParaRPr sz="5600" b="1" cap="all" dirty="0">
              <a:solidFill>
                <a:srgbClr val="F9633B"/>
              </a:solidFill>
              <a:latin typeface="Gilroy Light"/>
              <a:ea typeface="Gilroy Light"/>
              <a:cs typeface="Gilroy Light"/>
            </a:endParaRPr>
          </a:p>
        </p:txBody>
      </p:sp>
      <p:sp>
        <p:nvSpPr>
          <p:cNvPr id="139" name="Google Shape;139;p8"/>
          <p:cNvSpPr txBox="1">
            <a:spLocks noGrp="1"/>
          </p:cNvSpPr>
          <p:nvPr>
            <p:ph type="body" idx="1"/>
          </p:nvPr>
        </p:nvSpPr>
        <p:spPr>
          <a:xfrm>
            <a:off x="536281" y="3096271"/>
            <a:ext cx="11832925" cy="530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516" tIns="53743" rIns="107516" bIns="53743" anchor="t" anchorCtr="0">
            <a:normAutofit/>
          </a:bodyPr>
          <a:lstStyle/>
          <a:p>
            <a:pPr marL="40325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Calleo-Trial"/>
              </a:rPr>
              <a:t>Письма поддержки от НТИ;</a:t>
            </a:r>
            <a:endParaRPr lang="ru-RU" sz="2400" dirty="0">
              <a:latin typeface="Calleo-Trial"/>
            </a:endParaRPr>
          </a:p>
          <a:p>
            <a:pPr marL="40325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  <a:buFont typeface="Wingdings" panose="05000000000000000000" pitchFamily="2" charset="2"/>
              <a:buChar char="ü"/>
            </a:pPr>
            <a:r>
              <a:rPr lang="ru-RU" sz="2400" dirty="0">
                <a:latin typeface="Calleo-Trial"/>
              </a:rPr>
              <a:t>Экспертная поддержка АСИ по направлению НТИ:</a:t>
            </a:r>
          </a:p>
          <a:p>
            <a:pPr marL="403250" indent="52920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</a:pPr>
            <a:r>
              <a:rPr lang="ru-RU" sz="2400" dirty="0">
                <a:latin typeface="Calleo-Trial"/>
              </a:rPr>
              <a:t>консультации по вопросам, связанным с развитием технологических проектов в рамках НТИ;</a:t>
            </a:r>
          </a:p>
          <a:p>
            <a:pPr marL="403250" indent="52920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</a:pPr>
            <a:r>
              <a:rPr lang="ru-RU" sz="2400" dirty="0">
                <a:latin typeface="Calleo-Trial"/>
              </a:rPr>
              <a:t>участие </a:t>
            </a:r>
            <a:r>
              <a:rPr lang="ru-RU" sz="2400" dirty="0" smtClean="0">
                <a:latin typeface="Calleo-Trial"/>
              </a:rPr>
              <a:t>в  </a:t>
            </a:r>
            <a:r>
              <a:rPr lang="ru-RU" sz="2400" dirty="0">
                <a:latin typeface="Calleo-Trial"/>
              </a:rPr>
              <a:t>мероприятиях, направленных на развитие научно-технических </a:t>
            </a:r>
            <a:r>
              <a:rPr lang="ru-RU" sz="2400" dirty="0" smtClean="0">
                <a:latin typeface="Calleo-Trial"/>
              </a:rPr>
              <a:t>инноваций.</a:t>
            </a:r>
            <a:endParaRPr lang="ru-RU" sz="2400" dirty="0">
              <a:latin typeface="Calleo-Trial"/>
            </a:endParaRPr>
          </a:p>
        </p:txBody>
      </p:sp>
      <p:cxnSp>
        <p:nvCxnSpPr>
          <p:cNvPr id="11" name="Google Shape;117;p5"/>
          <p:cNvCxnSpPr/>
          <p:nvPr/>
        </p:nvCxnSpPr>
        <p:spPr>
          <a:xfrm rot="10800000" flipH="1">
            <a:off x="352800" y="1948345"/>
            <a:ext cx="12096000" cy="222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793BF5C-BF80-4E25-98FA-1540AD46C215}"/>
              </a:ext>
            </a:extLst>
          </p:cNvPr>
          <p:cNvSpPr txBox="1"/>
          <p:nvPr/>
        </p:nvSpPr>
        <p:spPr>
          <a:xfrm>
            <a:off x="425249" y="2277587"/>
            <a:ext cx="3617361" cy="693360"/>
          </a:xfrm>
          <a:prstGeom prst="rect">
            <a:avLst/>
          </a:prstGeom>
          <a:noFill/>
        </p:spPr>
        <p:txBody>
          <a:bodyPr wrap="square" lIns="107533" tIns="53767" rIns="107533" bIns="53767" rtlCol="0">
            <a:spAutoFit/>
          </a:bodyPr>
          <a:lstStyle/>
          <a:p>
            <a:r>
              <a:rPr lang="ru-RU" sz="3800" b="1" dirty="0">
                <a:solidFill>
                  <a:srgbClr val="81837D"/>
                </a:solidFill>
                <a:latin typeface="Calleo-Trial"/>
              </a:rPr>
              <a:t>ТРЕБУЕТСЯ</a:t>
            </a:r>
            <a:endParaRPr lang="ru-RU" sz="3800" dirty="0">
              <a:solidFill>
                <a:srgbClr val="81837D"/>
              </a:solidFill>
              <a:latin typeface="Calleo-T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2155" y="336319"/>
            <a:ext cx="1343589" cy="8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4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69" y="2223"/>
          <a:ext cx="1667" cy="2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" y="2223"/>
                        <a:ext cx="1667" cy="22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52800" y="124295"/>
            <a:ext cx="10658986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511" tIns="53741" rIns="107511" bIns="53741" anchor="b" anchorCtr="0">
            <a:noAutofit/>
          </a:bodyPr>
          <a:lstStyle/>
          <a:p>
            <a:pPr defTabSz="1366242" hangingPunct="0">
              <a:lnSpc>
                <a:spcPct val="100000"/>
              </a:lnSpc>
            </a:pPr>
            <a:r>
              <a:rPr lang="ru-RU" sz="3600" b="1" cap="all" dirty="0">
                <a:solidFill>
                  <a:srgbClr val="F9633B"/>
                </a:solidFill>
                <a:latin typeface="Calleo-Trial"/>
                <a:ea typeface="Gilroy Light"/>
                <a:cs typeface="Gilroy Light"/>
              </a:rPr>
              <a:t>Стейкхолдеры</a:t>
            </a:r>
            <a:endParaRPr lang="ru-RU" sz="3300" cap="all" dirty="0">
              <a:solidFill>
                <a:srgbClr val="F9633B"/>
              </a:solidFill>
              <a:latin typeface="Calleo-Trial"/>
              <a:ea typeface="Gilroy Light"/>
              <a:cs typeface="Gilroy Light"/>
            </a:endParaRPr>
          </a:p>
        </p:txBody>
      </p:sp>
      <p:cxnSp>
        <p:nvCxnSpPr>
          <p:cNvPr id="11" name="Google Shape;117;p5"/>
          <p:cNvCxnSpPr/>
          <p:nvPr/>
        </p:nvCxnSpPr>
        <p:spPr>
          <a:xfrm rot="10800000" flipH="1">
            <a:off x="352800" y="1218677"/>
            <a:ext cx="12096000" cy="222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2156" y="336320"/>
            <a:ext cx="1343589" cy="882357"/>
          </a:xfrm>
          <a:prstGeom prst="rect">
            <a:avLst/>
          </a:prstGeom>
        </p:spPr>
      </p:pic>
      <p:pic>
        <p:nvPicPr>
          <p:cNvPr id="41" name="Image 5" descr="preencoded.png">
            <a:extLst>
              <a:ext uri="{FF2B5EF4-FFF2-40B4-BE49-F238E27FC236}">
                <a16:creationId xmlns:a16="http://schemas.microsoft.com/office/drawing/2014/main" xmlns="" id="{8A1D02D4-4EF4-0B4E-AA40-468F490773F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64013" y="7148083"/>
            <a:ext cx="1044148" cy="22174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09151" y="1564087"/>
            <a:ext cx="24318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9633B"/>
                </a:solidFill>
                <a:latin typeface="Calleo-Trial"/>
              </a:rPr>
              <a:t>Региональные    </a:t>
            </a:r>
            <a:endParaRPr lang="en-US" sz="2000" b="1" dirty="0" smtClean="0">
              <a:solidFill>
                <a:srgbClr val="F9633B"/>
              </a:solidFill>
              <a:latin typeface="Calleo-Trial"/>
            </a:endParaRPr>
          </a:p>
          <a:p>
            <a:r>
              <a:rPr lang="ru-RU" sz="2000" b="1" dirty="0" smtClean="0">
                <a:solidFill>
                  <a:srgbClr val="F9633B"/>
                </a:solidFill>
                <a:latin typeface="Calleo-Trial"/>
              </a:rPr>
              <a:t>органы</a:t>
            </a:r>
            <a:r>
              <a:rPr lang="en-US" sz="2000" b="1" dirty="0" smtClean="0">
                <a:solidFill>
                  <a:srgbClr val="F9633B"/>
                </a:solidFill>
                <a:latin typeface="Calleo-Trial"/>
              </a:rPr>
              <a:t> </a:t>
            </a:r>
            <a:r>
              <a:rPr lang="ru-RU" sz="2000" b="1" dirty="0" smtClean="0">
                <a:solidFill>
                  <a:srgbClr val="F9633B"/>
                </a:solidFill>
                <a:latin typeface="Calleo-Trial"/>
              </a:rPr>
              <a:t>исполнительной</a:t>
            </a:r>
          </a:p>
          <a:p>
            <a:r>
              <a:rPr lang="ru-RU" sz="2000" b="1" dirty="0" smtClean="0">
                <a:solidFill>
                  <a:srgbClr val="F9633B"/>
                </a:solidFill>
                <a:latin typeface="Calleo-Trial"/>
              </a:rPr>
              <a:t>власти</a:t>
            </a:r>
            <a:endParaRPr lang="ru-RU" sz="2000" b="1" dirty="0">
              <a:solidFill>
                <a:srgbClr val="F9633B"/>
              </a:solidFill>
              <a:latin typeface="Calleo-Trial"/>
            </a:endParaRPr>
          </a:p>
        </p:txBody>
      </p:sp>
      <p:pic>
        <p:nvPicPr>
          <p:cNvPr id="12" name="Picture 26" descr="https://abali.ru/wp-content/uploads/2014/01/gerb_irkutskoj_oblast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99" y="1564087"/>
            <a:ext cx="1304152" cy="161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696823" y="1658167"/>
            <a:ext cx="27693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9633B"/>
                </a:solidFill>
                <a:latin typeface="Calleo-Trial"/>
              </a:rPr>
              <a:t>Подведомственные министерствам учреждения</a:t>
            </a:r>
            <a:endParaRPr lang="ru-RU" sz="2000" b="1" dirty="0">
              <a:solidFill>
                <a:srgbClr val="F9633B"/>
              </a:solidFill>
              <a:latin typeface="Calleo-Trial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169906" y="3199304"/>
            <a:ext cx="44575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leo-Trial"/>
              </a:rPr>
              <a:t>Администрации муниципальных образований</a:t>
            </a:r>
          </a:p>
          <a:p>
            <a:endParaRPr lang="ru-RU" sz="2000" b="1" dirty="0" smtClean="0">
              <a:latin typeface="Calleo-Trial"/>
            </a:endParaRPr>
          </a:p>
          <a:p>
            <a:r>
              <a:rPr lang="ru-RU" sz="2000" b="1" dirty="0" smtClean="0">
                <a:latin typeface="Calleo-Trial"/>
              </a:rPr>
              <a:t>Социально ориентированные НКО</a:t>
            </a:r>
          </a:p>
          <a:p>
            <a:endParaRPr lang="ru-RU" sz="2000" b="1" dirty="0" smtClean="0">
              <a:latin typeface="Calleo-Trial"/>
            </a:endParaRPr>
          </a:p>
          <a:p>
            <a:r>
              <a:rPr lang="ru-RU" sz="2000" b="1" dirty="0" smtClean="0">
                <a:latin typeface="Calleo-Trial"/>
              </a:rPr>
              <a:t>Агентство стратегических инициатив</a:t>
            </a:r>
            <a:endParaRPr lang="ru-RU" sz="2000" b="1" dirty="0">
              <a:latin typeface="Calleo-T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6234" y="3257361"/>
            <a:ext cx="37881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leo-Trial"/>
              </a:rPr>
              <a:t>Министерство культуры </a:t>
            </a:r>
          </a:p>
          <a:p>
            <a:r>
              <a:rPr lang="ru-RU" sz="2000" b="1" dirty="0" smtClean="0">
                <a:latin typeface="Calleo-Trial"/>
              </a:rPr>
              <a:t>Иркутской области</a:t>
            </a:r>
            <a:endParaRPr lang="ru-RU" sz="2000" b="1" dirty="0">
              <a:latin typeface="Calleo-Trial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26858" y="3155762"/>
            <a:ext cx="37430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leo-Trial"/>
              </a:rPr>
              <a:t>ГБУК </a:t>
            </a:r>
            <a:r>
              <a:rPr lang="ru-RU" sz="2000" b="1" dirty="0">
                <a:latin typeface="Calleo-Trial"/>
              </a:rPr>
              <a:t>ИОГУНБ им. И.И. </a:t>
            </a:r>
            <a:r>
              <a:rPr lang="ru-RU" sz="2000" b="1" dirty="0" smtClean="0">
                <a:latin typeface="Calleo-Trial"/>
              </a:rPr>
              <a:t>Молчанова-Сибирского </a:t>
            </a:r>
          </a:p>
          <a:p>
            <a:endParaRPr lang="ru-RU" sz="2000" b="1" dirty="0">
              <a:latin typeface="Calleo-Trial"/>
            </a:endParaRPr>
          </a:p>
          <a:p>
            <a:r>
              <a:rPr lang="ru-RU" sz="2000" b="1" dirty="0" smtClean="0">
                <a:latin typeface="Calleo-Trial"/>
              </a:rPr>
              <a:t>Иркутский </a:t>
            </a:r>
            <a:r>
              <a:rPr lang="ru-RU" sz="2000" b="1" dirty="0">
                <a:latin typeface="Calleo-Trial"/>
              </a:rPr>
              <a:t>филиал МГТУ </a:t>
            </a:r>
            <a:r>
              <a:rPr lang="ru-RU" sz="2000" b="1" dirty="0" smtClean="0">
                <a:latin typeface="Calleo-Trial"/>
              </a:rPr>
              <a:t>ГА</a:t>
            </a:r>
          </a:p>
          <a:p>
            <a:endParaRPr lang="ru-RU" sz="2000" b="1" dirty="0" smtClean="0">
              <a:latin typeface="Calleo-Trial"/>
            </a:endParaRPr>
          </a:p>
          <a:p>
            <a:r>
              <a:rPr lang="ru-RU" sz="2000" b="1" dirty="0" smtClean="0">
                <a:latin typeface="Calleo-Trial"/>
              </a:rPr>
              <a:t>Иркутский национальный исследовательский </a:t>
            </a:r>
          </a:p>
          <a:p>
            <a:r>
              <a:rPr lang="ru-RU" sz="2000" b="1" dirty="0" smtClean="0">
                <a:latin typeface="Calleo-Trial"/>
              </a:rPr>
              <a:t>технический университет</a:t>
            </a:r>
          </a:p>
          <a:p>
            <a:r>
              <a:rPr lang="ru-RU" sz="2000" b="1" dirty="0" smtClean="0">
                <a:latin typeface="Calleo-Trial"/>
              </a:rPr>
              <a:t> </a:t>
            </a:r>
          </a:p>
          <a:p>
            <a:r>
              <a:rPr lang="ru-RU" sz="2000" b="1" dirty="0" err="1" smtClean="0">
                <a:latin typeface="Calleo-Trial"/>
              </a:rPr>
              <a:t>ЦРДиЮТ</a:t>
            </a:r>
            <a:r>
              <a:rPr lang="ru-RU" sz="2000" b="1" dirty="0" smtClean="0">
                <a:latin typeface="Calleo-Trial"/>
              </a:rPr>
              <a:t> им. Г. И</a:t>
            </a:r>
            <a:r>
              <a:rPr lang="ru-RU" sz="2000" b="1" dirty="0">
                <a:latin typeface="Calleo-Trial"/>
              </a:rPr>
              <a:t>. </a:t>
            </a:r>
            <a:r>
              <a:rPr lang="ru-RU" sz="2000" b="1" dirty="0" smtClean="0">
                <a:latin typeface="Calleo-Trial"/>
              </a:rPr>
              <a:t>Замаратского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56234" y="8554720"/>
            <a:ext cx="11643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9633B"/>
                </a:solidFill>
                <a:latin typeface="Calleo-Trial"/>
              </a:rPr>
              <a:t>Заинтересованные лица: </a:t>
            </a:r>
            <a:r>
              <a:rPr lang="ru-RU" sz="2400" b="1" dirty="0">
                <a:latin typeface="Calleo-Trial"/>
              </a:rPr>
              <a:t>родители подростков, специалисты </a:t>
            </a:r>
            <a:r>
              <a:rPr lang="ru-RU" sz="2400" b="1" dirty="0" smtClean="0">
                <a:latin typeface="Calleo-Trial"/>
              </a:rPr>
              <a:t>библиотек.</a:t>
            </a:r>
            <a:endParaRPr lang="ru-RU" sz="2400" b="1" dirty="0" smtClean="0">
              <a:solidFill>
                <a:srgbClr val="33A1D8"/>
              </a:solidFill>
              <a:latin typeface="Calleo-Trial"/>
            </a:endParaRPr>
          </a:p>
        </p:txBody>
      </p:sp>
    </p:spTree>
    <p:extLst>
      <p:ext uri="{BB962C8B-B14F-4D97-AF65-F5344CB8AC3E}">
        <p14:creationId xmlns:p14="http://schemas.microsoft.com/office/powerpoint/2010/main" val="64650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69" y="2223"/>
          <a:ext cx="1667" cy="2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" y="2223"/>
                        <a:ext cx="1667" cy="22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52800" y="124295"/>
            <a:ext cx="10658986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511" tIns="53741" rIns="107511" bIns="53741" anchor="b" anchorCtr="0">
            <a:noAutofit/>
          </a:bodyPr>
          <a:lstStyle/>
          <a:p>
            <a:pPr defTabSz="1366242" hangingPunct="0">
              <a:lnSpc>
                <a:spcPct val="100000"/>
              </a:lnSpc>
            </a:pPr>
            <a:r>
              <a:rPr lang="ru-RU" sz="3600" b="1" cap="all" dirty="0">
                <a:solidFill>
                  <a:srgbClr val="F9633B"/>
                </a:solidFill>
                <a:latin typeface="Gilroy Light"/>
                <a:ea typeface="Gilroy Light"/>
                <a:cs typeface="Gilroy Light"/>
              </a:rPr>
              <a:t>КОНТАКТЫ</a:t>
            </a:r>
            <a:endParaRPr lang="ru-RU" sz="3300" cap="all" dirty="0">
              <a:solidFill>
                <a:srgbClr val="F9633B"/>
              </a:solidFill>
              <a:latin typeface="Calleo-Trial"/>
              <a:ea typeface="Gilroy Light"/>
              <a:cs typeface="Gilroy Light"/>
            </a:endParaRPr>
          </a:p>
        </p:txBody>
      </p:sp>
      <p:cxnSp>
        <p:nvCxnSpPr>
          <p:cNvPr id="11" name="Google Shape;117;p5"/>
          <p:cNvCxnSpPr/>
          <p:nvPr/>
        </p:nvCxnSpPr>
        <p:spPr>
          <a:xfrm rot="10800000" flipH="1">
            <a:off x="352800" y="1218677"/>
            <a:ext cx="12096000" cy="222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2156" y="336320"/>
            <a:ext cx="1343589" cy="882357"/>
          </a:xfrm>
          <a:prstGeom prst="rect">
            <a:avLst/>
          </a:prstGeom>
        </p:spPr>
      </p:pic>
      <p:pic>
        <p:nvPicPr>
          <p:cNvPr id="41" name="Image 5" descr="preencoded.png">
            <a:extLst>
              <a:ext uri="{FF2B5EF4-FFF2-40B4-BE49-F238E27FC236}">
                <a16:creationId xmlns:a16="http://schemas.microsoft.com/office/drawing/2014/main" xmlns="" id="{8A1D02D4-4EF4-0B4E-AA40-468F490773F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64013" y="7148083"/>
            <a:ext cx="1044148" cy="2217431"/>
          </a:xfrm>
          <a:prstGeom prst="rect">
            <a:avLst/>
          </a:prstGeom>
        </p:spPr>
      </p:pic>
      <p:sp>
        <p:nvSpPr>
          <p:cNvPr id="19" name="Текст 2"/>
          <p:cNvSpPr txBox="1">
            <a:spLocks/>
          </p:cNvSpPr>
          <p:nvPr/>
        </p:nvSpPr>
        <p:spPr>
          <a:xfrm>
            <a:off x="489484" y="5102656"/>
            <a:ext cx="11294708" cy="682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0024" indent="-240024" algn="l" defTabSz="960096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40024" algn="l" defTabSz="960096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19" indent="-240024" algn="l" defTabSz="960096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168" indent="-240024" algn="l" defTabSz="960096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17" indent="-240024" algn="l" defTabSz="960096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264" indent="-240024" algn="l" defTabSz="960096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13" indent="-240024" algn="l" defTabSz="960096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0" indent="-240024" algn="l" defTabSz="960096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408" indent="-240024" algn="l" defTabSz="960096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sz="2800" b="1" dirty="0" err="1" smtClean="0">
                <a:solidFill>
                  <a:srgbClr val="F9633B"/>
                </a:solidFill>
                <a:latin typeface="+mj-lt"/>
              </a:rPr>
              <a:t>Меснянкина</a:t>
            </a:r>
            <a:r>
              <a:rPr lang="ru-RU" sz="2800" b="1" dirty="0" smtClean="0">
                <a:solidFill>
                  <a:srgbClr val="F9633B"/>
                </a:solidFill>
                <a:latin typeface="+mj-lt"/>
              </a:rPr>
              <a:t> Татьяна Михайловна,</a:t>
            </a:r>
          </a:p>
        </p:txBody>
      </p:sp>
      <p:sp>
        <p:nvSpPr>
          <p:cNvPr id="20" name="Текст 2"/>
          <p:cNvSpPr txBox="1">
            <a:spLocks/>
          </p:cNvSpPr>
          <p:nvPr/>
        </p:nvSpPr>
        <p:spPr>
          <a:xfrm>
            <a:off x="489484" y="5772922"/>
            <a:ext cx="11329131" cy="174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Arial"/>
              <a:buNone/>
            </a:pPr>
            <a:r>
              <a:rPr lang="ru-RU" sz="2400" dirty="0" smtClean="0">
                <a:latin typeface="+mj-lt"/>
              </a:rPr>
              <a:t>директор МКУК «Нижнеилимская ЦМБ имени А. Н. Радищева»</a:t>
            </a:r>
          </a:p>
          <a:p>
            <a:pPr>
              <a:buNone/>
            </a:pPr>
            <a:endParaRPr lang="ru-RU" sz="2400" dirty="0" smtClean="0">
              <a:latin typeface="+mj-lt"/>
            </a:endParaRPr>
          </a:p>
          <a:p>
            <a:pPr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		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E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–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mail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: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tames@mail.ru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buFont typeface="Arial"/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		Тел.: +7 (914) 925 2355</a:t>
            </a:r>
          </a:p>
        </p:txBody>
      </p:sp>
      <p:pic>
        <p:nvPicPr>
          <p:cNvPr id="21" name="Picture 2" descr="C:\Users\Пользователь\Desktop\Рисунок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4" y="1620397"/>
            <a:ext cx="2537830" cy="33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https://www.pinclipart.com/picdir/big/6-60263_2017-art-vostok-vk-icon-png-clipar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721" y="8267549"/>
            <a:ext cx="1209573" cy="68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Пользователь\Downloads\d0d1faa63a5d785955bad02b1b2e360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217" y="5772922"/>
            <a:ext cx="2280583" cy="228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:\Users\Пользователь\Downloads\4177ee9373ce46ae1ffba41e241caa9f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4" y="6649449"/>
            <a:ext cx="1243771" cy="124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17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69" y="2223"/>
          <a:ext cx="1667" cy="2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" y="2223"/>
                        <a:ext cx="1667" cy="22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52800" y="124295"/>
            <a:ext cx="10658986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511" tIns="53741" rIns="107511" bIns="53741" anchor="b" anchorCtr="0">
            <a:noAutofit/>
          </a:bodyPr>
          <a:lstStyle/>
          <a:p>
            <a:pPr defTabSz="1366242" hangingPunct="0">
              <a:lnSpc>
                <a:spcPct val="100000"/>
              </a:lnSpc>
            </a:pPr>
            <a:r>
              <a:rPr lang="ru-RU" sz="3300" b="1" cap="all" dirty="0">
                <a:solidFill>
                  <a:srgbClr val="F9633B"/>
                </a:solidFill>
                <a:latin typeface="Calleo-Trial"/>
                <a:ea typeface="Gilroy Light"/>
                <a:cs typeface="Gilroy Light"/>
              </a:rPr>
              <a:t>Целевая аудитория и решаемая проблема</a:t>
            </a:r>
            <a:endParaRPr sz="3300" b="1" cap="all" dirty="0">
              <a:solidFill>
                <a:srgbClr val="F9633B"/>
              </a:solidFill>
              <a:latin typeface="Calleo-Trial"/>
              <a:ea typeface="Gilroy Light"/>
              <a:cs typeface="Gilroy Light"/>
            </a:endParaRPr>
          </a:p>
        </p:txBody>
      </p:sp>
      <p:cxnSp>
        <p:nvCxnSpPr>
          <p:cNvPr id="11" name="Google Shape;117;p5"/>
          <p:cNvCxnSpPr/>
          <p:nvPr/>
        </p:nvCxnSpPr>
        <p:spPr>
          <a:xfrm rot="10800000" flipH="1">
            <a:off x="352800" y="1218677"/>
            <a:ext cx="12096000" cy="222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2156" y="336320"/>
            <a:ext cx="1343589" cy="882357"/>
          </a:xfrm>
          <a:prstGeom prst="rect">
            <a:avLst/>
          </a:prstGeom>
        </p:spPr>
      </p:pic>
      <p:sp>
        <p:nvSpPr>
          <p:cNvPr id="17" name="Google Shape;139;p8"/>
          <p:cNvSpPr txBox="1">
            <a:spLocks/>
          </p:cNvSpPr>
          <p:nvPr/>
        </p:nvSpPr>
        <p:spPr>
          <a:xfrm>
            <a:off x="209399" y="1507478"/>
            <a:ext cx="4008068" cy="536370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40024" indent="-240024" algn="l" defTabSz="960096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40024" algn="l" defTabSz="960096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19" indent="-240024" algn="l" defTabSz="960096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168" indent="-240024" algn="l" defTabSz="960096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17" indent="-240024" algn="l" defTabSz="960096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264" indent="-240024" algn="l" defTabSz="960096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13" indent="-240024" algn="l" defTabSz="960096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0" indent="-240024" algn="l" defTabSz="960096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408" indent="-240024" algn="l" defTabSz="960096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r>
              <a:rPr lang="ru-RU" sz="2400" dirty="0" smtClean="0">
                <a:latin typeface="Calleo-Trial"/>
              </a:rPr>
              <a:t>Подростки, проживающие 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r>
              <a:rPr lang="ru-RU" sz="2400" dirty="0" smtClean="0">
                <a:latin typeface="Calleo-Trial"/>
              </a:rPr>
              <a:t>в небольших городских 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r>
              <a:rPr lang="ru-RU" sz="2400" dirty="0" smtClean="0">
                <a:latin typeface="Calleo-Trial"/>
              </a:rPr>
              <a:t>и сельских поселениях севера Иркутской области (</a:t>
            </a:r>
            <a:r>
              <a:rPr lang="ru-RU" sz="2400" dirty="0" err="1" smtClean="0">
                <a:latin typeface="Calleo-Trial"/>
              </a:rPr>
              <a:t>Нижнеилимский</a:t>
            </a:r>
            <a:r>
              <a:rPr lang="ru-RU" sz="2400" dirty="0" smtClean="0">
                <a:latin typeface="Calleo-Trial"/>
              </a:rPr>
              <a:t>, 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r>
              <a:rPr lang="ru-RU" sz="2400" dirty="0" smtClean="0">
                <a:latin typeface="Calleo-Trial"/>
              </a:rPr>
              <a:t>Братский, </a:t>
            </a:r>
            <a:r>
              <a:rPr lang="ru-RU" sz="2400" dirty="0" err="1" smtClean="0">
                <a:latin typeface="Calleo-Trial"/>
              </a:rPr>
              <a:t>Усть-Кутский</a:t>
            </a:r>
            <a:r>
              <a:rPr lang="ru-RU" sz="2400" dirty="0" smtClean="0">
                <a:latin typeface="Calleo-Trial"/>
              </a:rPr>
              <a:t>, 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r>
              <a:rPr lang="ru-RU" sz="2400" dirty="0" smtClean="0">
                <a:latin typeface="Calleo-Trial"/>
              </a:rPr>
              <a:t>Усть-Илимский районы), заинтересованные в получении ими образовательных или инженерных компетенций в области БПЛА.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endParaRPr lang="ru-RU" sz="2500" dirty="0" smtClean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93BF5C-BF80-4E25-98FA-1540AD46C215}"/>
              </a:ext>
            </a:extLst>
          </p:cNvPr>
          <p:cNvSpPr txBox="1"/>
          <p:nvPr/>
        </p:nvSpPr>
        <p:spPr>
          <a:xfrm>
            <a:off x="4217467" y="1507478"/>
            <a:ext cx="2916944" cy="138499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leo-Trial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leo-Trial"/>
              </a:rPr>
              <a:t>от 12 до 16 лет</a:t>
            </a:r>
          </a:p>
          <a:p>
            <a:pPr algn="ctr"/>
            <a:endParaRPr lang="ru-RU" sz="2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793BF5C-BF80-4E25-98FA-1540AD46C215}"/>
              </a:ext>
            </a:extLst>
          </p:cNvPr>
          <p:cNvSpPr txBox="1"/>
          <p:nvPr/>
        </p:nvSpPr>
        <p:spPr>
          <a:xfrm>
            <a:off x="7294503" y="5055305"/>
            <a:ext cx="5011241" cy="156966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leo-Trial"/>
              </a:rPr>
              <a:t>Потребность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leo-Trial"/>
              </a:rPr>
              <a:t>ЦА: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leo-Trial"/>
              </a:rPr>
              <a:t>возможности </a:t>
            </a:r>
            <a:r>
              <a:rPr lang="ru-RU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leo-Trial"/>
              </a:rPr>
              <a:t>обучения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leo-Trial"/>
              </a:rPr>
              <a:t>конструированию, программированию </a:t>
            </a:r>
            <a:r>
              <a:rPr lang="ru-RU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leo-Trial"/>
              </a:rPr>
              <a:t>и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leo-Trial"/>
              </a:rPr>
              <a:t>пилотированию БПЛА</a:t>
            </a:r>
          </a:p>
        </p:txBody>
      </p:sp>
      <p:pic>
        <p:nvPicPr>
          <p:cNvPr id="20" name="Picture 4" descr="C:\Users\Пользователь\Desktop\IMG_352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67" y="2892473"/>
            <a:ext cx="2916943" cy="397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\\192.168.24.100\Sovm_dok\Н_О_В_А_Я\Фото\2023\ШКОЛА ИНЖЕНЕРОВ\Занятия\Июнь. Лекции ИрНИТУ\IMG_492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03" y="1507478"/>
            <a:ext cx="5011241" cy="35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39;p8"/>
          <p:cNvSpPr txBox="1">
            <a:spLocks/>
          </p:cNvSpPr>
          <p:nvPr/>
        </p:nvSpPr>
        <p:spPr>
          <a:xfrm>
            <a:off x="281097" y="7738451"/>
            <a:ext cx="12024647" cy="13765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  <a:buNone/>
            </a:pPr>
            <a:r>
              <a:rPr lang="ru-RU" sz="2400" b="1" dirty="0" smtClean="0">
                <a:latin typeface="Calleo-Trial"/>
              </a:rPr>
              <a:t>Отсутствие компетентных </a:t>
            </a:r>
            <a:r>
              <a:rPr lang="ru-RU" sz="2400" b="1" dirty="0" smtClean="0">
                <a:latin typeface="Calleo-Trial"/>
              </a:rPr>
              <a:t>специалистов </a:t>
            </a:r>
            <a:r>
              <a:rPr lang="ru-RU" sz="2400" b="1" dirty="0" smtClean="0">
                <a:latin typeface="Calleo-Trial"/>
              </a:rPr>
              <a:t>в сфере управления БПЛА в </a:t>
            </a:r>
            <a:r>
              <a:rPr lang="ru-RU" sz="2400" b="1" dirty="0">
                <a:latin typeface="Calleo-Trial"/>
              </a:rPr>
              <a:t>удаленных территориях Иркутской области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endParaRPr lang="ru-RU" sz="2000" dirty="0" smtClean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793BF5C-BF80-4E25-98FA-1540AD46C215}"/>
              </a:ext>
            </a:extLst>
          </p:cNvPr>
          <p:cNvSpPr txBox="1"/>
          <p:nvPr/>
        </p:nvSpPr>
        <p:spPr>
          <a:xfrm>
            <a:off x="281099" y="7008293"/>
            <a:ext cx="12024646" cy="46166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alleo-Trial"/>
              </a:rPr>
              <a:t>Проблема</a:t>
            </a:r>
            <a:endParaRPr lang="ru-RU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leo-Trial"/>
            </a:endParaRPr>
          </a:p>
        </p:txBody>
      </p:sp>
    </p:spTree>
    <p:extLst>
      <p:ext uri="{BB962C8B-B14F-4D97-AF65-F5344CB8AC3E}">
        <p14:creationId xmlns:p14="http://schemas.microsoft.com/office/powerpoint/2010/main" val="221954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69" y="2223"/>
          <a:ext cx="1667" cy="2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" y="2223"/>
                        <a:ext cx="1667" cy="22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52800" y="124295"/>
            <a:ext cx="10658986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511" tIns="53741" rIns="107511" bIns="53741" anchor="b" anchorCtr="0">
            <a:noAutofit/>
          </a:bodyPr>
          <a:lstStyle/>
          <a:p>
            <a:pPr defTabSz="1366242" hangingPunct="0">
              <a:lnSpc>
                <a:spcPct val="100000"/>
              </a:lnSpc>
            </a:pPr>
            <a:r>
              <a:rPr lang="ru-RU" sz="3300" b="1" cap="all" dirty="0">
                <a:solidFill>
                  <a:srgbClr val="F9633B"/>
                </a:solidFill>
                <a:latin typeface="Calleo-Trial"/>
                <a:ea typeface="Gilroy Light"/>
                <a:cs typeface="Gilroy Light"/>
              </a:rPr>
              <a:t>Цель проекта </a:t>
            </a:r>
            <a:endParaRPr sz="3300" b="1" cap="all" dirty="0">
              <a:solidFill>
                <a:srgbClr val="F9633B"/>
              </a:solidFill>
              <a:latin typeface="Calleo-Trial"/>
              <a:ea typeface="Gilroy Light"/>
              <a:cs typeface="Gilroy Light"/>
            </a:endParaRPr>
          </a:p>
        </p:txBody>
      </p:sp>
      <p:cxnSp>
        <p:nvCxnSpPr>
          <p:cNvPr id="11" name="Google Shape;117;p5"/>
          <p:cNvCxnSpPr/>
          <p:nvPr/>
        </p:nvCxnSpPr>
        <p:spPr>
          <a:xfrm rot="10800000" flipH="1">
            <a:off x="352800" y="1218677"/>
            <a:ext cx="12096000" cy="222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2156" y="336320"/>
            <a:ext cx="1343589" cy="88235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48B98BBF-71E2-455F-8A7E-0498CDE69BF8}"/>
              </a:ext>
            </a:extLst>
          </p:cNvPr>
          <p:cNvSpPr/>
          <p:nvPr/>
        </p:nvSpPr>
        <p:spPr>
          <a:xfrm>
            <a:off x="1262012" y="1923139"/>
            <a:ext cx="1061393" cy="186204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ru-RU" sz="115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793BF5C-BF80-4E25-98FA-1540AD46C215}"/>
              </a:ext>
            </a:extLst>
          </p:cNvPr>
          <p:cNvSpPr txBox="1"/>
          <p:nvPr/>
        </p:nvSpPr>
        <p:spPr>
          <a:xfrm>
            <a:off x="2263778" y="2592553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</a:rPr>
              <a:t>Территории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5C90002E-59E8-4B14-B930-B6928144881E}"/>
              </a:ext>
            </a:extLst>
          </p:cNvPr>
          <p:cNvCxnSpPr/>
          <p:nvPr/>
        </p:nvCxnSpPr>
        <p:spPr>
          <a:xfrm>
            <a:off x="2363054" y="3358405"/>
            <a:ext cx="23745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="" xmlns:a16="http://schemas.microsoft.com/office/drawing/2014/main" id="{33E6D7D8-FE62-4964-8B23-06215104FAFD}"/>
              </a:ext>
            </a:extLst>
          </p:cNvPr>
          <p:cNvCxnSpPr>
            <a:cxnSpLocks/>
          </p:cNvCxnSpPr>
          <p:nvPr/>
        </p:nvCxnSpPr>
        <p:spPr>
          <a:xfrm flipV="1">
            <a:off x="4715556" y="2446607"/>
            <a:ext cx="0" cy="91179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EFCC08B5-A00B-4FDA-BBE6-465FE03F0839}"/>
              </a:ext>
            </a:extLst>
          </p:cNvPr>
          <p:cNvCxnSpPr>
            <a:cxnSpLocks/>
          </p:cNvCxnSpPr>
          <p:nvPr/>
        </p:nvCxnSpPr>
        <p:spPr>
          <a:xfrm>
            <a:off x="2911984" y="2452940"/>
            <a:ext cx="182557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48B98BBF-71E2-455F-8A7E-0498CDE69BF8}"/>
              </a:ext>
            </a:extLst>
          </p:cNvPr>
          <p:cNvSpPr/>
          <p:nvPr/>
        </p:nvSpPr>
        <p:spPr>
          <a:xfrm>
            <a:off x="6711779" y="1923139"/>
            <a:ext cx="2776605" cy="186204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150</a:t>
            </a:r>
            <a:endParaRPr lang="ru-RU" sz="115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793BF5C-BF80-4E25-98FA-1540AD46C215}"/>
              </a:ext>
            </a:extLst>
          </p:cNvPr>
          <p:cNvSpPr txBox="1"/>
          <p:nvPr/>
        </p:nvSpPr>
        <p:spPr>
          <a:xfrm>
            <a:off x="9360195" y="2642170"/>
            <a:ext cx="2019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Подростков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5C90002E-59E8-4B14-B930-B6928144881E}"/>
              </a:ext>
            </a:extLst>
          </p:cNvPr>
          <p:cNvCxnSpPr/>
          <p:nvPr/>
        </p:nvCxnSpPr>
        <p:spPr>
          <a:xfrm>
            <a:off x="9361059" y="3332342"/>
            <a:ext cx="2374500" cy="0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33E6D7D8-FE62-4964-8B23-06215104FAFD}"/>
              </a:ext>
            </a:extLst>
          </p:cNvPr>
          <p:cNvCxnSpPr>
            <a:cxnSpLocks/>
          </p:cNvCxnSpPr>
          <p:nvPr/>
        </p:nvCxnSpPr>
        <p:spPr>
          <a:xfrm flipV="1">
            <a:off x="11761676" y="2442089"/>
            <a:ext cx="0" cy="923383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EFCC08B5-A00B-4FDA-BBE6-465FE03F0839}"/>
              </a:ext>
            </a:extLst>
          </p:cNvPr>
          <p:cNvCxnSpPr>
            <a:cxnSpLocks/>
          </p:cNvCxnSpPr>
          <p:nvPr/>
        </p:nvCxnSpPr>
        <p:spPr>
          <a:xfrm>
            <a:off x="9936106" y="2442089"/>
            <a:ext cx="1825570" cy="0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48B98BBF-71E2-455F-8A7E-0498CDE69BF8}"/>
              </a:ext>
            </a:extLst>
          </p:cNvPr>
          <p:cNvSpPr/>
          <p:nvPr/>
        </p:nvSpPr>
        <p:spPr>
          <a:xfrm>
            <a:off x="613740" y="3978400"/>
            <a:ext cx="2321859" cy="186204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0"/>
                <a:solidFill>
                  <a:srgbClr val="FF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leo-Trial"/>
              </a:rPr>
              <a:t>4</a:t>
            </a:r>
            <a:endParaRPr lang="ru-RU" sz="11500" b="1" dirty="0">
              <a:ln w="0"/>
              <a:solidFill>
                <a:srgbClr val="FF33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0793BF5C-BF80-4E25-98FA-1540AD46C215}"/>
              </a:ext>
            </a:extLst>
          </p:cNvPr>
          <p:cNvSpPr txBox="1"/>
          <p:nvPr/>
        </p:nvSpPr>
        <p:spPr>
          <a:xfrm>
            <a:off x="2263778" y="4412659"/>
            <a:ext cx="30655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3300"/>
                </a:solidFill>
              </a:rPr>
              <a:t>Образовательных </a:t>
            </a:r>
          </a:p>
          <a:p>
            <a:pPr algn="ctr"/>
            <a:r>
              <a:rPr lang="ru-RU" sz="2800" b="1" dirty="0" smtClean="0">
                <a:solidFill>
                  <a:srgbClr val="FF3300"/>
                </a:solidFill>
              </a:rPr>
              <a:t>модуля</a:t>
            </a:r>
            <a:endParaRPr lang="ru-RU" sz="2800" b="1" dirty="0">
              <a:solidFill>
                <a:srgbClr val="FF3300"/>
              </a:solidFill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5C90002E-59E8-4B14-B930-B6928144881E}"/>
              </a:ext>
            </a:extLst>
          </p:cNvPr>
          <p:cNvCxnSpPr/>
          <p:nvPr/>
        </p:nvCxnSpPr>
        <p:spPr>
          <a:xfrm>
            <a:off x="2342544" y="5411490"/>
            <a:ext cx="2986817" cy="0"/>
          </a:xfrm>
          <a:prstGeom prst="line">
            <a:avLst/>
          </a:prstGeom>
          <a:ln w="508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33E6D7D8-FE62-4964-8B23-06215104FAFD}"/>
              </a:ext>
            </a:extLst>
          </p:cNvPr>
          <p:cNvCxnSpPr>
            <a:cxnSpLocks/>
          </p:cNvCxnSpPr>
          <p:nvPr/>
        </p:nvCxnSpPr>
        <p:spPr>
          <a:xfrm flipV="1">
            <a:off x="5329361" y="4474788"/>
            <a:ext cx="0" cy="957964"/>
          </a:xfrm>
          <a:prstGeom prst="line">
            <a:avLst/>
          </a:prstGeom>
          <a:ln w="508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="" xmlns:a16="http://schemas.microsoft.com/office/drawing/2014/main" id="{EFCC08B5-A00B-4FDA-BBE6-465FE03F0839}"/>
              </a:ext>
            </a:extLst>
          </p:cNvPr>
          <p:cNvCxnSpPr>
            <a:cxnSpLocks/>
          </p:cNvCxnSpPr>
          <p:nvPr/>
        </p:nvCxnSpPr>
        <p:spPr>
          <a:xfrm>
            <a:off x="3503791" y="4445618"/>
            <a:ext cx="1825570" cy="0"/>
          </a:xfrm>
          <a:prstGeom prst="line">
            <a:avLst/>
          </a:prstGeom>
          <a:ln w="508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48B98BBF-71E2-455F-8A7E-0498CDE69BF8}"/>
              </a:ext>
            </a:extLst>
          </p:cNvPr>
          <p:cNvSpPr/>
          <p:nvPr/>
        </p:nvSpPr>
        <p:spPr>
          <a:xfrm>
            <a:off x="6939151" y="4124594"/>
            <a:ext cx="2321859" cy="186204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</a:t>
            </a:r>
            <a:endParaRPr lang="ru-RU" sz="11500" b="1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793BF5C-BF80-4E25-98FA-1540AD46C215}"/>
              </a:ext>
            </a:extLst>
          </p:cNvPr>
          <p:cNvSpPr txBox="1"/>
          <p:nvPr/>
        </p:nvSpPr>
        <p:spPr>
          <a:xfrm>
            <a:off x="9360195" y="4763230"/>
            <a:ext cx="2376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Специалистов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="" xmlns:a16="http://schemas.microsoft.com/office/drawing/2014/main" id="{5C90002E-59E8-4B14-B930-B6928144881E}"/>
              </a:ext>
            </a:extLst>
          </p:cNvPr>
          <p:cNvCxnSpPr/>
          <p:nvPr/>
        </p:nvCxnSpPr>
        <p:spPr>
          <a:xfrm>
            <a:off x="9170558" y="5504450"/>
            <a:ext cx="2722735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="" xmlns:a16="http://schemas.microsoft.com/office/drawing/2014/main" id="{33E6D7D8-FE62-4964-8B23-06215104FAFD}"/>
              </a:ext>
            </a:extLst>
          </p:cNvPr>
          <p:cNvCxnSpPr>
            <a:cxnSpLocks/>
          </p:cNvCxnSpPr>
          <p:nvPr/>
        </p:nvCxnSpPr>
        <p:spPr>
          <a:xfrm flipV="1">
            <a:off x="11874941" y="4560154"/>
            <a:ext cx="0" cy="944296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="" xmlns:a16="http://schemas.microsoft.com/office/drawing/2014/main" id="{EFCC08B5-A00B-4FDA-BBE6-465FE03F0839}"/>
              </a:ext>
            </a:extLst>
          </p:cNvPr>
          <p:cNvCxnSpPr>
            <a:cxnSpLocks/>
          </p:cNvCxnSpPr>
          <p:nvPr/>
        </p:nvCxnSpPr>
        <p:spPr>
          <a:xfrm>
            <a:off x="10049371" y="4560154"/>
            <a:ext cx="1825570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0793BF5C-BF80-4E25-98FA-1540AD46C215}"/>
              </a:ext>
            </a:extLst>
          </p:cNvPr>
          <p:cNvSpPr txBox="1"/>
          <p:nvPr/>
        </p:nvSpPr>
        <p:spPr>
          <a:xfrm>
            <a:off x="495855" y="6666405"/>
            <a:ext cx="11952945" cy="2246769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alleo-Trial"/>
                <a:cs typeface="Aharoni" panose="02010803020104030203" pitchFamily="2" charset="-79"/>
              </a:rPr>
              <a:t>Создание </a:t>
            </a:r>
            <a:r>
              <a:rPr lang="ru-RU" sz="2800" b="1" dirty="0" smtClean="0">
                <a:solidFill>
                  <a:schemeClr val="tx1"/>
                </a:solidFill>
                <a:latin typeface="Calleo-Trial"/>
                <a:cs typeface="Aharoni" panose="02010803020104030203" pitchFamily="2" charset="-79"/>
              </a:rPr>
              <a:t>площадки научно – технического творчества </a:t>
            </a:r>
            <a:r>
              <a:rPr lang="ru-RU" sz="2800" b="1" dirty="0">
                <a:solidFill>
                  <a:schemeClr val="tx1"/>
                </a:solidFill>
                <a:latin typeface="Calleo-Trial"/>
                <a:cs typeface="Aharoni" panose="02010803020104030203" pitchFamily="2" charset="-79"/>
              </a:rPr>
              <a:t>на </a:t>
            </a:r>
            <a:r>
              <a:rPr lang="ru-RU" sz="2800" b="1" dirty="0" smtClean="0">
                <a:solidFill>
                  <a:schemeClr val="tx1"/>
                </a:solidFill>
                <a:latin typeface="Calleo-Trial"/>
                <a:cs typeface="Aharoni" panose="02010803020104030203" pitchFamily="2" charset="-79"/>
              </a:rPr>
              <a:t>базе библиотек </a:t>
            </a:r>
            <a:r>
              <a:rPr lang="ru-RU" sz="2800" b="1" dirty="0">
                <a:solidFill>
                  <a:schemeClr val="tx1"/>
                </a:solidFill>
                <a:latin typeface="Calleo-Trial"/>
                <a:cs typeface="Aharoni" panose="02010803020104030203" pitchFamily="2" charset="-79"/>
              </a:rPr>
              <a:t>Нижнеилимского, Братского, Усть-Илимского и Усть-</a:t>
            </a:r>
            <a:r>
              <a:rPr lang="ru-RU" sz="2800" b="1" dirty="0" err="1">
                <a:solidFill>
                  <a:schemeClr val="tx1"/>
                </a:solidFill>
                <a:latin typeface="Calleo-Trial"/>
                <a:cs typeface="Aharoni" panose="02010803020104030203" pitchFamily="2" charset="-79"/>
              </a:rPr>
              <a:t>Кутского</a:t>
            </a:r>
            <a:r>
              <a:rPr lang="ru-RU" sz="2800" b="1" dirty="0">
                <a:solidFill>
                  <a:schemeClr val="tx1"/>
                </a:solidFill>
                <a:latin typeface="Calleo-Trial"/>
                <a:cs typeface="Aharoni" panose="02010803020104030203" pitchFamily="2" charset="-79"/>
              </a:rPr>
              <a:t> районов Иркутской области </a:t>
            </a:r>
            <a:r>
              <a:rPr lang="ru-RU" sz="2800" b="1" dirty="0" smtClean="0">
                <a:solidFill>
                  <a:schemeClr val="tx1"/>
                </a:solidFill>
                <a:latin typeface="Calleo-Trial"/>
                <a:cs typeface="Aharoni" panose="02010803020104030203" pitchFamily="2" charset="-79"/>
              </a:rPr>
              <a:t>для подростков 12-16 </a:t>
            </a:r>
            <a:r>
              <a:rPr lang="ru-RU" sz="2800" b="1" dirty="0">
                <a:solidFill>
                  <a:schemeClr val="tx1"/>
                </a:solidFill>
                <a:latin typeface="Calleo-Trial"/>
                <a:cs typeface="Aharoni" panose="02010803020104030203" pitchFamily="2" charset="-79"/>
              </a:rPr>
              <a:t>лет </a:t>
            </a:r>
            <a:r>
              <a:rPr lang="ru-RU" sz="2800" b="1" dirty="0" smtClean="0">
                <a:solidFill>
                  <a:schemeClr val="tx1"/>
                </a:solidFill>
                <a:latin typeface="Calleo-Trial"/>
                <a:cs typeface="Aharoni" panose="02010803020104030203" pitchFamily="2" charset="-79"/>
              </a:rPr>
              <a:t>в </a:t>
            </a:r>
            <a:r>
              <a:rPr lang="ru-RU" sz="2800" b="1" dirty="0">
                <a:solidFill>
                  <a:schemeClr val="tx1"/>
                </a:solidFill>
                <a:latin typeface="Calleo-Trial"/>
                <a:cs typeface="Aharoni" panose="02010803020104030203" pitchFamily="2" charset="-79"/>
              </a:rPr>
              <a:t>сфере конструирования, программирования и применения беспилотных летательных аппаратов.</a:t>
            </a:r>
          </a:p>
        </p:txBody>
      </p:sp>
    </p:spTree>
    <p:extLst>
      <p:ext uri="{BB962C8B-B14F-4D97-AF65-F5344CB8AC3E}">
        <p14:creationId xmlns:p14="http://schemas.microsoft.com/office/powerpoint/2010/main" val="214725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69" y="2223"/>
          <a:ext cx="1667" cy="2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" y="2223"/>
                        <a:ext cx="1667" cy="22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52800" y="124295"/>
            <a:ext cx="10658986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511" tIns="53741" rIns="107511" bIns="53741" anchor="b" anchorCtr="0">
            <a:noAutofit/>
          </a:bodyPr>
          <a:lstStyle/>
          <a:p>
            <a:pPr defTabSz="1366242" hangingPunct="0">
              <a:lnSpc>
                <a:spcPct val="100000"/>
              </a:lnSpc>
            </a:pPr>
            <a:r>
              <a:rPr lang="ru-RU" sz="3300" b="1" cap="all" dirty="0">
                <a:solidFill>
                  <a:srgbClr val="F9633B"/>
                </a:solidFill>
                <a:latin typeface="Calleo-Trial"/>
                <a:ea typeface="Gilroy Light"/>
                <a:cs typeface="Gilroy Light"/>
              </a:rPr>
              <a:t>Описание предлагаемого </a:t>
            </a:r>
            <a:r>
              <a:rPr lang="ru-RU" sz="3300" b="1" cap="all" dirty="0" smtClean="0">
                <a:solidFill>
                  <a:srgbClr val="F9633B"/>
                </a:solidFill>
                <a:latin typeface="Calleo-Trial"/>
                <a:ea typeface="Gilroy Light"/>
                <a:cs typeface="Gilroy Light"/>
              </a:rPr>
              <a:t>решения - </a:t>
            </a:r>
            <a:r>
              <a:rPr lang="en-US" sz="3300" b="1" cap="all" dirty="0" smtClean="0">
                <a:solidFill>
                  <a:srgbClr val="F9633B"/>
                </a:solidFill>
                <a:latin typeface="Calleo-Trial"/>
                <a:ea typeface="Gilroy Light"/>
                <a:cs typeface="Gilroy Light"/>
              </a:rPr>
              <a:t>TRL 7</a:t>
            </a:r>
            <a:endParaRPr lang="ru-RU" sz="3300" b="1" cap="all" dirty="0">
              <a:solidFill>
                <a:srgbClr val="F9633B"/>
              </a:solidFill>
              <a:latin typeface="Calleo-Trial"/>
              <a:ea typeface="Gilroy Light"/>
              <a:cs typeface="Gilroy Light"/>
            </a:endParaRPr>
          </a:p>
        </p:txBody>
      </p:sp>
      <p:cxnSp>
        <p:nvCxnSpPr>
          <p:cNvPr id="11" name="Google Shape;117;p5"/>
          <p:cNvCxnSpPr/>
          <p:nvPr/>
        </p:nvCxnSpPr>
        <p:spPr>
          <a:xfrm rot="10800000" flipH="1">
            <a:off x="352800" y="1218677"/>
            <a:ext cx="12096000" cy="222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2156" y="336320"/>
            <a:ext cx="1343589" cy="882357"/>
          </a:xfrm>
          <a:prstGeom prst="rect">
            <a:avLst/>
          </a:prstGeom>
        </p:spPr>
      </p:pic>
      <p:pic>
        <p:nvPicPr>
          <p:cNvPr id="22" name="Picture 40" descr="\\192.168.24.100\Sovm_dok\Н_О_В_А_Я\Фото\2023\ШКОЛА ИНЖЕНЕРОВ\Занятия\1-я Лекция\IMG_299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0" y="1393359"/>
            <a:ext cx="5206090" cy="339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8" descr="\\192.168.24.100\Sovm_dok\Н_О_В_А_Я\Фото\2023\ШКОЛА ИНЖЕНЕРОВ\16. 06 Съемка 20 лет МЕЧЕЛу\IMG_499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03" y="1393359"/>
            <a:ext cx="4867969" cy="324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\\192.168.24.100\Sovm_dok\Н_О_В_А_Я\Фото\2023\ШКОЛА ИНЖЕНЕРОВ\04.15 Запуск над острогом\IMG_354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0" y="4936297"/>
            <a:ext cx="4756229" cy="317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9" descr="\\192.168.24.100\Sovm_dok\Н_О_В_А_Я\Фото\2023\ШКОЛА ИНЖЕНЕРОВ\Занятия\04. 09 Занятия Компас\IMG_338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03" y="4790812"/>
            <a:ext cx="4784451" cy="314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793BF5C-BF80-4E25-98FA-1540AD46C215}"/>
              </a:ext>
            </a:extLst>
          </p:cNvPr>
          <p:cNvSpPr txBox="1"/>
          <p:nvPr/>
        </p:nvSpPr>
        <p:spPr>
          <a:xfrm>
            <a:off x="352800" y="8107115"/>
            <a:ext cx="12096000" cy="1323439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Calleo-Trial"/>
              </a:rPr>
              <a:t>На сегодняшний день первая группа (15 человек) прошла курс обучения по нескольким дисциплинам: 3</a:t>
            </a:r>
            <a:r>
              <a:rPr lang="en-US" sz="2000" b="1" dirty="0" smtClean="0">
                <a:solidFill>
                  <a:schemeClr val="tx1"/>
                </a:solidFill>
                <a:latin typeface="Calleo-Trial"/>
              </a:rPr>
              <a:t>D</a:t>
            </a:r>
            <a:r>
              <a:rPr lang="ru-RU" sz="2000" b="1" dirty="0" smtClean="0">
                <a:solidFill>
                  <a:schemeClr val="tx1"/>
                </a:solidFill>
                <a:latin typeface="Calleo-Trial"/>
              </a:rPr>
              <a:t>-моделирование, программирование, теория БПЛА, пилотирование. Вторая группа начнет обучение с сентября. В ноябре ребята поедут на «Инженерные каникулы» в ИрНИТУ.</a:t>
            </a:r>
            <a:endParaRPr lang="ru-RU" sz="2000" b="1" dirty="0">
              <a:solidFill>
                <a:schemeClr val="tx1"/>
              </a:solidFill>
              <a:latin typeface="Calleo-Trial"/>
            </a:endParaRPr>
          </a:p>
        </p:txBody>
      </p:sp>
    </p:spTree>
    <p:extLst>
      <p:ext uri="{BB962C8B-B14F-4D97-AF65-F5344CB8AC3E}">
        <p14:creationId xmlns:p14="http://schemas.microsoft.com/office/powerpoint/2010/main" val="150751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69" y="2223"/>
          <a:ext cx="1667" cy="2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" y="2223"/>
                        <a:ext cx="1667" cy="22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52800" y="124295"/>
            <a:ext cx="10658986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511" tIns="53741" rIns="107511" bIns="53741" anchor="b" anchorCtr="0">
            <a:noAutofit/>
          </a:bodyPr>
          <a:lstStyle/>
          <a:p>
            <a:pPr defTabSz="1366242" hangingPunct="0">
              <a:lnSpc>
                <a:spcPct val="100000"/>
              </a:lnSpc>
            </a:pPr>
            <a:r>
              <a:rPr lang="ru-RU" sz="3300" b="1" cap="all" dirty="0" smtClean="0">
                <a:solidFill>
                  <a:srgbClr val="F9633B"/>
                </a:solidFill>
                <a:latin typeface="Calleo-Trial"/>
                <a:ea typeface="Gilroy Light"/>
                <a:cs typeface="Gilroy Light"/>
              </a:rPr>
              <a:t>Образовательный курс</a:t>
            </a:r>
            <a:endParaRPr lang="ru-RU" sz="3300" b="1" cap="all" dirty="0">
              <a:solidFill>
                <a:srgbClr val="F9633B"/>
              </a:solidFill>
              <a:latin typeface="Calleo-Trial"/>
              <a:ea typeface="Gilroy Light"/>
              <a:cs typeface="Gilroy Light"/>
            </a:endParaRPr>
          </a:p>
        </p:txBody>
      </p:sp>
      <p:cxnSp>
        <p:nvCxnSpPr>
          <p:cNvPr id="11" name="Google Shape;117;p5"/>
          <p:cNvCxnSpPr/>
          <p:nvPr/>
        </p:nvCxnSpPr>
        <p:spPr>
          <a:xfrm rot="10800000" flipH="1">
            <a:off x="352800" y="1218677"/>
            <a:ext cx="12096000" cy="222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2156" y="336320"/>
            <a:ext cx="1343589" cy="882357"/>
          </a:xfrm>
          <a:prstGeom prst="rect">
            <a:avLst/>
          </a:prstGeom>
        </p:spPr>
      </p:pic>
      <p:sp>
        <p:nvSpPr>
          <p:cNvPr id="102" name="Прямоугольник 101">
            <a:extLst>
              <a:ext uri="{FF2B5EF4-FFF2-40B4-BE49-F238E27FC236}">
                <a16:creationId xmlns="" xmlns:a16="http://schemas.microsoft.com/office/drawing/2014/main" id="{34E7B8BA-EB31-4BBF-86DC-6CDBC54A9FD5}"/>
              </a:ext>
            </a:extLst>
          </p:cNvPr>
          <p:cNvSpPr/>
          <p:nvPr/>
        </p:nvSpPr>
        <p:spPr>
          <a:xfrm>
            <a:off x="7533619" y="1605599"/>
            <a:ext cx="2128762" cy="8681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ый треугольник 102">
            <a:extLst>
              <a:ext uri="{FF2B5EF4-FFF2-40B4-BE49-F238E27FC236}">
                <a16:creationId xmlns="" xmlns:a16="http://schemas.microsoft.com/office/drawing/2014/main" id="{47A7A590-1550-4FA0-8F0A-BF4786FF7DDB}"/>
              </a:ext>
            </a:extLst>
          </p:cNvPr>
          <p:cNvSpPr/>
          <p:nvPr/>
        </p:nvSpPr>
        <p:spPr>
          <a:xfrm>
            <a:off x="8458500" y="1516500"/>
            <a:ext cx="184217" cy="142577"/>
          </a:xfrm>
          <a:prstGeom prst="rtTriangl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3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ый треугольник 103">
            <a:extLst>
              <a:ext uri="{FF2B5EF4-FFF2-40B4-BE49-F238E27FC236}">
                <a16:creationId xmlns="" xmlns:a16="http://schemas.microsoft.com/office/drawing/2014/main" id="{E2E339BA-87AD-4DCA-A74B-62B55CD9EC8F}"/>
              </a:ext>
            </a:extLst>
          </p:cNvPr>
          <p:cNvSpPr/>
          <p:nvPr/>
        </p:nvSpPr>
        <p:spPr>
          <a:xfrm flipV="1">
            <a:off x="8458500" y="2145186"/>
            <a:ext cx="184217" cy="142577"/>
          </a:xfrm>
          <a:prstGeom prst="rtTriangl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3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ECDCC563-3853-4364-B31D-7BED959B5A5D}"/>
              </a:ext>
            </a:extLst>
          </p:cNvPr>
          <p:cNvSpPr txBox="1"/>
          <p:nvPr/>
        </p:nvSpPr>
        <p:spPr>
          <a:xfrm>
            <a:off x="6802118" y="2983783"/>
            <a:ext cx="292581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/>
                </a:solidFill>
              </a:rPr>
              <a:t>ЗАГОЛОВОК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069056FC-EBBD-494C-862A-370C22ADE328}"/>
              </a:ext>
            </a:extLst>
          </p:cNvPr>
          <p:cNvSpPr txBox="1"/>
          <p:nvPr/>
        </p:nvSpPr>
        <p:spPr>
          <a:xfrm>
            <a:off x="11567836" y="2771325"/>
            <a:ext cx="71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8" name="Овал 117">
            <a:extLst>
              <a:ext uri="{FF2B5EF4-FFF2-40B4-BE49-F238E27FC236}">
                <a16:creationId xmlns="" xmlns:a16="http://schemas.microsoft.com/office/drawing/2014/main" id="{250A39A1-05EB-42D1-B545-1E3EF0291623}"/>
              </a:ext>
            </a:extLst>
          </p:cNvPr>
          <p:cNvSpPr/>
          <p:nvPr/>
        </p:nvSpPr>
        <p:spPr>
          <a:xfrm>
            <a:off x="7973140" y="1656000"/>
            <a:ext cx="908272" cy="694500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TextBox 118">
            <a:extLst>
              <a:ext uri="{FF2B5EF4-FFF2-40B4-BE49-F238E27FC236}">
                <a16:creationId xmlns="" xmlns:a16="http://schemas.microsoft.com/office/drawing/2014/main" id="{A53974B1-0E35-4C54-8B34-73DFA39CFFB1}"/>
              </a:ext>
            </a:extLst>
          </p:cNvPr>
          <p:cNvSpPr txBox="1"/>
          <p:nvPr/>
        </p:nvSpPr>
        <p:spPr>
          <a:xfrm>
            <a:off x="8026318" y="1638000"/>
            <a:ext cx="71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0" name="Прямоугольник 119">
            <a:extLst>
              <a:ext uri="{FF2B5EF4-FFF2-40B4-BE49-F238E27FC236}">
                <a16:creationId xmlns="" xmlns:a16="http://schemas.microsoft.com/office/drawing/2014/main" id="{3AC09E60-631E-46B5-A377-4422A4564ED3}"/>
              </a:ext>
            </a:extLst>
          </p:cNvPr>
          <p:cNvSpPr/>
          <p:nvPr/>
        </p:nvSpPr>
        <p:spPr>
          <a:xfrm>
            <a:off x="710875" y="1516496"/>
            <a:ext cx="3631785" cy="590788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6000"/>
                  <a:lumOff val="4000"/>
                </a:schemeClr>
              </a:gs>
              <a:gs pos="100000">
                <a:schemeClr val="bg1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495300" dist="152400" sx="108000" sy="108000" algn="ctr" rotWithShape="0">
              <a:prstClr val="black">
                <a:alpha val="40000"/>
              </a:prstClr>
            </a:outerShdw>
            <a:reflection blurRad="44450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1" name="Прямоугольник 120">
            <a:extLst>
              <a:ext uri="{FF2B5EF4-FFF2-40B4-BE49-F238E27FC236}">
                <a16:creationId xmlns="" xmlns:a16="http://schemas.microsoft.com/office/drawing/2014/main" id="{D7BB2E70-2F91-4625-8C89-C6E9ABECD6FF}"/>
              </a:ext>
            </a:extLst>
          </p:cNvPr>
          <p:cNvSpPr/>
          <p:nvPr/>
        </p:nvSpPr>
        <p:spPr>
          <a:xfrm>
            <a:off x="3255748" y="1563613"/>
            <a:ext cx="1237456" cy="8685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7C1E4F62-DEC9-4BC9-A6AD-20014A5A6288}"/>
              </a:ext>
            </a:extLst>
          </p:cNvPr>
          <p:cNvSpPr txBox="1"/>
          <p:nvPr/>
        </p:nvSpPr>
        <p:spPr>
          <a:xfrm>
            <a:off x="684567" y="2771325"/>
            <a:ext cx="3481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Calleo-Trial"/>
              </a:rPr>
              <a:t>О</a:t>
            </a:r>
            <a:r>
              <a:rPr lang="ru-RU" sz="2800" b="1" dirty="0" smtClean="0">
                <a:solidFill>
                  <a:schemeClr val="accent1"/>
                </a:solidFill>
                <a:latin typeface="Calleo-Trial"/>
              </a:rPr>
              <a:t>бразовательный </a:t>
            </a:r>
          </a:p>
          <a:p>
            <a:pPr algn="ctr"/>
            <a:r>
              <a:rPr lang="ru-RU" sz="2800" b="1" dirty="0" smtClean="0">
                <a:solidFill>
                  <a:schemeClr val="accent1"/>
                </a:solidFill>
                <a:latin typeface="Calleo-Trial"/>
              </a:rPr>
              <a:t>Модуль </a:t>
            </a:r>
            <a:endParaRPr lang="ru-RU" sz="2800" b="1" dirty="0">
              <a:solidFill>
                <a:schemeClr val="accent1"/>
              </a:solidFill>
              <a:latin typeface="Calleo-Trial"/>
            </a:endParaRPr>
          </a:p>
          <a:p>
            <a:pPr algn="ctr"/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="" xmlns:a16="http://schemas.microsoft.com/office/drawing/2014/main" id="{AC77E176-A75D-427C-8C10-7A0E3695A0A3}"/>
              </a:ext>
            </a:extLst>
          </p:cNvPr>
          <p:cNvSpPr/>
          <p:nvPr/>
        </p:nvSpPr>
        <p:spPr>
          <a:xfrm>
            <a:off x="950897" y="4054941"/>
            <a:ext cx="2753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latin typeface="Calleo-Trial"/>
              </a:rPr>
              <a:t>- Конструирование</a:t>
            </a:r>
            <a:endParaRPr lang="ru-RU" sz="1800" b="1" dirty="0">
              <a:latin typeface="Calleo-Trial"/>
            </a:endParaRPr>
          </a:p>
          <a:p>
            <a:r>
              <a:rPr lang="ru-RU" sz="1800" b="1" dirty="0" smtClean="0">
                <a:latin typeface="Calleo-Trial"/>
              </a:rPr>
              <a:t>- 3</a:t>
            </a:r>
            <a:r>
              <a:rPr lang="en-US" sz="1800" b="1" dirty="0" smtClean="0">
                <a:latin typeface="Calleo-Trial"/>
              </a:rPr>
              <a:t>D - </a:t>
            </a:r>
            <a:r>
              <a:rPr lang="ru-RU" sz="1800" b="1" dirty="0" smtClean="0">
                <a:latin typeface="Calleo-Trial"/>
              </a:rPr>
              <a:t>моделирование</a:t>
            </a:r>
            <a:endParaRPr lang="ru-RU" sz="1800" b="1" dirty="0">
              <a:latin typeface="Calleo-Trial"/>
            </a:endParaRPr>
          </a:p>
          <a:p>
            <a:r>
              <a:rPr lang="ru-RU" sz="1800" b="1" dirty="0" smtClean="0">
                <a:latin typeface="Calleo-Trial"/>
              </a:rPr>
              <a:t>- Программирование</a:t>
            </a:r>
          </a:p>
          <a:p>
            <a:r>
              <a:rPr lang="ru-RU" sz="1800" b="1" dirty="0" smtClean="0">
                <a:latin typeface="Calleo-Trial"/>
              </a:rPr>
              <a:t>- Пилотирование</a:t>
            </a:r>
            <a:endParaRPr lang="ru-RU" sz="1800" b="1" dirty="0">
              <a:latin typeface="Calleo-Trial"/>
            </a:endParaRPr>
          </a:p>
        </p:txBody>
      </p:sp>
      <p:sp>
        <p:nvSpPr>
          <p:cNvPr id="127" name="Овал 126">
            <a:extLst>
              <a:ext uri="{FF2B5EF4-FFF2-40B4-BE49-F238E27FC236}">
                <a16:creationId xmlns="" xmlns:a16="http://schemas.microsoft.com/office/drawing/2014/main" id="{E7CE6C65-59FB-413E-B4BC-345D3CAD19E7}"/>
              </a:ext>
            </a:extLst>
          </p:cNvPr>
          <p:cNvSpPr/>
          <p:nvPr/>
        </p:nvSpPr>
        <p:spPr>
          <a:xfrm>
            <a:off x="2209168" y="1656000"/>
            <a:ext cx="432000" cy="432000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3CB614C6-B6E4-4BA7-92B0-BDDDF2083270}"/>
              </a:ext>
            </a:extLst>
          </p:cNvPr>
          <p:cNvSpPr txBox="1"/>
          <p:nvPr/>
        </p:nvSpPr>
        <p:spPr>
          <a:xfrm>
            <a:off x="3704397" y="172547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9" name="Прямоугольник 128">
            <a:extLst>
              <a:ext uri="{FF2B5EF4-FFF2-40B4-BE49-F238E27FC236}">
                <a16:creationId xmlns="" xmlns:a16="http://schemas.microsoft.com/office/drawing/2014/main" id="{3AC09E60-631E-46B5-A377-4422A4564ED3}"/>
              </a:ext>
            </a:extLst>
          </p:cNvPr>
          <p:cNvSpPr/>
          <p:nvPr/>
        </p:nvSpPr>
        <p:spPr>
          <a:xfrm>
            <a:off x="4584907" y="1516497"/>
            <a:ext cx="3631785" cy="590788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6000"/>
                  <a:lumOff val="4000"/>
                </a:schemeClr>
              </a:gs>
              <a:gs pos="100000">
                <a:schemeClr val="bg1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495300" dist="152400" sx="108000" sy="108000" algn="ctr" rotWithShape="0">
              <a:prstClr val="black">
                <a:alpha val="40000"/>
              </a:prstClr>
            </a:outerShdw>
            <a:reflection blurRad="44450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0" name="Прямоугольник 129">
            <a:extLst>
              <a:ext uri="{FF2B5EF4-FFF2-40B4-BE49-F238E27FC236}">
                <a16:creationId xmlns="" xmlns:a16="http://schemas.microsoft.com/office/drawing/2014/main" id="{3AC09E60-631E-46B5-A377-4422A4564ED3}"/>
              </a:ext>
            </a:extLst>
          </p:cNvPr>
          <p:cNvSpPr/>
          <p:nvPr/>
        </p:nvSpPr>
        <p:spPr>
          <a:xfrm>
            <a:off x="8458500" y="1516499"/>
            <a:ext cx="3631785" cy="590788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6000"/>
                  <a:lumOff val="4000"/>
                </a:schemeClr>
              </a:gs>
              <a:gs pos="100000">
                <a:schemeClr val="bg1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495300" dist="152400" sx="108000" sy="108000" algn="ctr" rotWithShape="0">
              <a:prstClr val="black">
                <a:alpha val="40000"/>
              </a:prstClr>
            </a:outerShdw>
            <a:reflection blurRad="44450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1" name="Овал 130">
            <a:extLst>
              <a:ext uri="{FF2B5EF4-FFF2-40B4-BE49-F238E27FC236}">
                <a16:creationId xmlns="" xmlns:a16="http://schemas.microsoft.com/office/drawing/2014/main" id="{E7CE6C65-59FB-413E-B4BC-345D3CAD19E7}"/>
              </a:ext>
            </a:extLst>
          </p:cNvPr>
          <p:cNvSpPr/>
          <p:nvPr/>
        </p:nvSpPr>
        <p:spPr>
          <a:xfrm>
            <a:off x="3658476" y="1740308"/>
            <a:ext cx="432000" cy="432000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рямоугольник 131">
            <a:extLst>
              <a:ext uri="{FF2B5EF4-FFF2-40B4-BE49-F238E27FC236}">
                <a16:creationId xmlns="" xmlns:a16="http://schemas.microsoft.com/office/drawing/2014/main" id="{D7BB2E70-2F91-4625-8C89-C6E9ABECD6FF}"/>
              </a:ext>
            </a:extLst>
          </p:cNvPr>
          <p:cNvSpPr/>
          <p:nvPr/>
        </p:nvSpPr>
        <p:spPr>
          <a:xfrm>
            <a:off x="7146450" y="1582667"/>
            <a:ext cx="1237456" cy="8685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3CB614C6-B6E4-4BA7-92B0-BDDDF2083270}"/>
              </a:ext>
            </a:extLst>
          </p:cNvPr>
          <p:cNvSpPr txBox="1"/>
          <p:nvPr/>
        </p:nvSpPr>
        <p:spPr>
          <a:xfrm>
            <a:off x="7595099" y="174453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4" name="Овал 133">
            <a:extLst>
              <a:ext uri="{FF2B5EF4-FFF2-40B4-BE49-F238E27FC236}">
                <a16:creationId xmlns="" xmlns:a16="http://schemas.microsoft.com/office/drawing/2014/main" id="{E7CE6C65-59FB-413E-B4BC-345D3CAD19E7}"/>
              </a:ext>
            </a:extLst>
          </p:cNvPr>
          <p:cNvSpPr/>
          <p:nvPr/>
        </p:nvSpPr>
        <p:spPr>
          <a:xfrm>
            <a:off x="7549178" y="1759362"/>
            <a:ext cx="432000" cy="432000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>
            <a:extLst>
              <a:ext uri="{FF2B5EF4-FFF2-40B4-BE49-F238E27FC236}">
                <a16:creationId xmlns="" xmlns:a16="http://schemas.microsoft.com/office/drawing/2014/main" id="{D7BB2E70-2F91-4625-8C89-C6E9ABECD6FF}"/>
              </a:ext>
            </a:extLst>
          </p:cNvPr>
          <p:cNvSpPr/>
          <p:nvPr/>
        </p:nvSpPr>
        <p:spPr>
          <a:xfrm>
            <a:off x="11211344" y="1605187"/>
            <a:ext cx="1237456" cy="8685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3CB614C6-B6E4-4BA7-92B0-BDDDF2083270}"/>
              </a:ext>
            </a:extLst>
          </p:cNvPr>
          <p:cNvSpPr txBox="1"/>
          <p:nvPr/>
        </p:nvSpPr>
        <p:spPr>
          <a:xfrm>
            <a:off x="11659993" y="176705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3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7" name="Овал 136">
            <a:extLst>
              <a:ext uri="{FF2B5EF4-FFF2-40B4-BE49-F238E27FC236}">
                <a16:creationId xmlns="" xmlns:a16="http://schemas.microsoft.com/office/drawing/2014/main" id="{E7CE6C65-59FB-413E-B4BC-345D3CAD19E7}"/>
              </a:ext>
            </a:extLst>
          </p:cNvPr>
          <p:cNvSpPr/>
          <p:nvPr/>
        </p:nvSpPr>
        <p:spPr>
          <a:xfrm>
            <a:off x="11614072" y="1781882"/>
            <a:ext cx="432000" cy="432000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9" name="Рисунок 138">
            <a:extLst>
              <a:ext uri="{FF2B5EF4-FFF2-40B4-BE49-F238E27FC236}">
                <a16:creationId xmlns:a16="http://schemas.microsoft.com/office/drawing/2014/main" xmlns="" id="{BBFAD70E-984A-E240-90BC-7E06798EC6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97" y="1767050"/>
            <a:ext cx="777915" cy="552478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7C1E4F62-DEC9-4BC9-A6AD-20014A5A6288}"/>
              </a:ext>
            </a:extLst>
          </p:cNvPr>
          <p:cNvSpPr txBox="1"/>
          <p:nvPr/>
        </p:nvSpPr>
        <p:spPr>
          <a:xfrm>
            <a:off x="4660199" y="2771325"/>
            <a:ext cx="3481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  <a:latin typeface="Calleo-Trial"/>
              </a:rPr>
              <a:t>Оборудование</a:t>
            </a:r>
            <a:endParaRPr lang="ru-RU" sz="2800" b="1" dirty="0">
              <a:solidFill>
                <a:schemeClr val="accent1"/>
              </a:solidFill>
              <a:latin typeface="Calleo-Trial"/>
            </a:endParaRPr>
          </a:p>
        </p:txBody>
      </p:sp>
      <p:pic>
        <p:nvPicPr>
          <p:cNvPr id="141" name="Рисунок 140">
            <a:extLst>
              <a:ext uri="{FF2B5EF4-FFF2-40B4-BE49-F238E27FC236}">
                <a16:creationId xmlns:a16="http://schemas.microsoft.com/office/drawing/2014/main" xmlns="" id="{E59E690C-804A-EF46-A5FF-4901740E1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28" y="1628210"/>
            <a:ext cx="752514" cy="660434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="" xmlns:a16="http://schemas.microsoft.com/office/drawing/2014/main" id="{7C1E4F62-DEC9-4BC9-A6AD-20014A5A6288}"/>
              </a:ext>
            </a:extLst>
          </p:cNvPr>
          <p:cNvSpPr txBox="1"/>
          <p:nvPr/>
        </p:nvSpPr>
        <p:spPr>
          <a:xfrm>
            <a:off x="8483969" y="2555881"/>
            <a:ext cx="3481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  <a:latin typeface="Calleo-Trial"/>
              </a:rPr>
              <a:t>Обучение </a:t>
            </a:r>
            <a:r>
              <a:rPr lang="ru-RU" sz="2800" b="1" dirty="0">
                <a:solidFill>
                  <a:schemeClr val="accent1"/>
                </a:solidFill>
                <a:latin typeface="Calleo-Trial"/>
              </a:rPr>
              <a:t>специалистов</a:t>
            </a:r>
          </a:p>
        </p:txBody>
      </p:sp>
      <p:pic>
        <p:nvPicPr>
          <p:cNvPr id="143" name="Рисунок 142">
            <a:extLst>
              <a:ext uri="{FF2B5EF4-FFF2-40B4-BE49-F238E27FC236}">
                <a16:creationId xmlns:a16="http://schemas.microsoft.com/office/drawing/2014/main" xmlns="" id="{067D320F-9F7D-EE41-8196-C7F06B8481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412" y="1696243"/>
            <a:ext cx="752514" cy="641383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AC77E176-A75D-427C-8C10-7A0E3695A0A3}"/>
              </a:ext>
            </a:extLst>
          </p:cNvPr>
          <p:cNvSpPr/>
          <p:nvPr/>
        </p:nvSpPr>
        <p:spPr>
          <a:xfrm>
            <a:off x="4841599" y="4054940"/>
            <a:ext cx="30936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latin typeface="Calleo-Trial"/>
              </a:rPr>
              <a:t>- Квадрокоптеры</a:t>
            </a:r>
            <a:endParaRPr lang="ru-RU" sz="1800" b="1" dirty="0">
              <a:latin typeface="Calleo-Trial"/>
            </a:endParaRPr>
          </a:p>
          <a:p>
            <a:r>
              <a:rPr lang="ru-RU" sz="1800" b="1" dirty="0" smtClean="0">
                <a:latin typeface="Calleo-Trial"/>
              </a:rPr>
              <a:t>- Компьютерный класс</a:t>
            </a:r>
            <a:endParaRPr lang="ru-RU" sz="1800" b="1" dirty="0">
              <a:latin typeface="Calleo-Trial"/>
            </a:endParaRPr>
          </a:p>
          <a:p>
            <a:r>
              <a:rPr lang="ru-RU" sz="1800" b="1" dirty="0" smtClean="0">
                <a:latin typeface="Calleo-Trial"/>
              </a:rPr>
              <a:t>- Интерактивная панель</a:t>
            </a:r>
          </a:p>
          <a:p>
            <a:r>
              <a:rPr lang="ru-RU" sz="1800" b="1" dirty="0" smtClean="0">
                <a:latin typeface="Calleo-Trial"/>
              </a:rPr>
              <a:t>- </a:t>
            </a:r>
            <a:r>
              <a:rPr lang="en-US" sz="1800" b="1" dirty="0" smtClean="0">
                <a:latin typeface="Calleo-Trial"/>
              </a:rPr>
              <a:t>3D</a:t>
            </a:r>
            <a:r>
              <a:rPr lang="ru-RU" sz="1800" b="1" dirty="0" smtClean="0">
                <a:latin typeface="Calleo-Trial"/>
              </a:rPr>
              <a:t> – принтер</a:t>
            </a:r>
          </a:p>
          <a:p>
            <a:r>
              <a:rPr lang="ru-RU" sz="1800" b="1" dirty="0" smtClean="0">
                <a:latin typeface="Calleo-Trial"/>
              </a:rPr>
              <a:t>-</a:t>
            </a:r>
            <a:r>
              <a:rPr lang="ru-RU" sz="1800" dirty="0" smtClean="0">
                <a:latin typeface="Calleo-Trial"/>
              </a:rPr>
              <a:t> </a:t>
            </a:r>
            <a:r>
              <a:rPr lang="en-US" sz="1800" b="1" dirty="0" smtClean="0">
                <a:latin typeface="Calleo-Trial"/>
              </a:rPr>
              <a:t>3D</a:t>
            </a:r>
            <a:r>
              <a:rPr lang="ru-RU" sz="1800" b="1" dirty="0" smtClean="0">
                <a:latin typeface="Calleo-Trial"/>
              </a:rPr>
              <a:t> </a:t>
            </a:r>
            <a:r>
              <a:rPr lang="ru-RU" sz="1800" b="1" dirty="0">
                <a:latin typeface="Calleo-Trial"/>
              </a:rPr>
              <a:t>- </a:t>
            </a:r>
            <a:r>
              <a:rPr lang="ru-RU" sz="1800" b="1" dirty="0" smtClean="0">
                <a:latin typeface="Calleo-Trial"/>
              </a:rPr>
              <a:t>сканер</a:t>
            </a:r>
            <a:endParaRPr lang="ru-RU" sz="1800" b="1" dirty="0">
              <a:latin typeface="Calleo-Trial"/>
            </a:endParaRPr>
          </a:p>
          <a:p>
            <a:pPr marL="285750" indent="-285750">
              <a:buFontTx/>
              <a:buChar char="-"/>
            </a:pPr>
            <a:endParaRPr lang="ru-RU" sz="1800" b="1" dirty="0">
              <a:latin typeface="Calleo-Trial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AC77E176-A75D-427C-8C10-7A0E3695A0A3}"/>
              </a:ext>
            </a:extLst>
          </p:cNvPr>
          <p:cNvSpPr/>
          <p:nvPr/>
        </p:nvSpPr>
        <p:spPr>
          <a:xfrm>
            <a:off x="8831766" y="4207340"/>
            <a:ext cx="30936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latin typeface="Calleo-Trial"/>
              </a:rPr>
              <a:t>Разработана методика обучения специалистов</a:t>
            </a:r>
            <a:endParaRPr lang="ru-RU" sz="1800" b="1" dirty="0">
              <a:latin typeface="Calleo-Trial"/>
            </a:endParaRPr>
          </a:p>
          <a:p>
            <a:pPr marL="285750" indent="-285750">
              <a:buFontTx/>
              <a:buChar char="-"/>
            </a:pPr>
            <a:endParaRPr lang="ru-RU" sz="1800" b="1" dirty="0">
              <a:latin typeface="Calleo-Trial"/>
            </a:endParaRPr>
          </a:p>
        </p:txBody>
      </p:sp>
    </p:spTree>
    <p:extLst>
      <p:ext uri="{BB962C8B-B14F-4D97-AF65-F5344CB8AC3E}">
        <p14:creationId xmlns:p14="http://schemas.microsoft.com/office/powerpoint/2010/main" val="359758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" y="1666927"/>
            <a:ext cx="5202842" cy="361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010" y="1398653"/>
            <a:ext cx="3751579" cy="375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69" y="2223"/>
          <a:ext cx="1667" cy="2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Слайд think-cell" r:id="rId7" imgW="360" imgH="360" progId="">
                  <p:embed/>
                </p:oleObj>
              </mc:Choice>
              <mc:Fallback>
                <p:oleObj name="Слайд think-cell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" y="2223"/>
                        <a:ext cx="1667" cy="22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52800" y="124295"/>
            <a:ext cx="10658986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511" tIns="53741" rIns="107511" bIns="53741" anchor="b" anchorCtr="0">
            <a:noAutofit/>
          </a:bodyPr>
          <a:lstStyle/>
          <a:p>
            <a:pPr defTabSz="1366242" hangingPunct="0">
              <a:lnSpc>
                <a:spcPct val="100000"/>
              </a:lnSpc>
            </a:pPr>
            <a:r>
              <a:rPr lang="ru-RU" sz="3300" b="1" cap="all" dirty="0">
                <a:solidFill>
                  <a:srgbClr val="F9633B"/>
                </a:solidFill>
                <a:latin typeface="Calleo-Trial"/>
                <a:ea typeface="Gilroy Light"/>
                <a:cs typeface="Gilroy Light"/>
              </a:rPr>
              <a:t> Анализ конкурентов</a:t>
            </a:r>
          </a:p>
        </p:txBody>
      </p:sp>
      <p:cxnSp>
        <p:nvCxnSpPr>
          <p:cNvPr id="11" name="Google Shape;117;p5"/>
          <p:cNvCxnSpPr/>
          <p:nvPr/>
        </p:nvCxnSpPr>
        <p:spPr>
          <a:xfrm rot="10800000" flipH="1">
            <a:off x="335484" y="1114528"/>
            <a:ext cx="12096000" cy="222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6562" y="258338"/>
            <a:ext cx="1343589" cy="88235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D34FF10-9242-0741-9A61-11AEF4B50391}"/>
              </a:ext>
            </a:extLst>
          </p:cNvPr>
          <p:cNvSpPr txBox="1"/>
          <p:nvPr/>
        </p:nvSpPr>
        <p:spPr>
          <a:xfrm>
            <a:off x="1125535" y="4881959"/>
            <a:ext cx="3262268" cy="400110"/>
          </a:xfrm>
          <a:prstGeom prst="rect">
            <a:avLst/>
          </a:prstGeom>
          <a:solidFill>
            <a:srgbClr val="F9633B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ea typeface="Gilroy Light"/>
                <a:cs typeface="Gilroy Light"/>
                <a:sym typeface="Gilroy Light"/>
              </a:rPr>
              <a:t>Преимущества</a:t>
            </a:r>
            <a:endParaRPr lang="ru-RU" sz="2000" dirty="0">
              <a:solidFill>
                <a:schemeClr val="bg1"/>
              </a:solidFill>
              <a:ea typeface="Gilroy Light"/>
              <a:cs typeface="Gilroy Light"/>
              <a:sym typeface="Gilroy Light"/>
            </a:endParaRPr>
          </a:p>
        </p:txBody>
      </p:sp>
      <p:pic>
        <p:nvPicPr>
          <p:cNvPr id="37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799" y="2046067"/>
            <a:ext cx="2768266" cy="276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D34FF10-9242-0741-9A61-11AEF4B50391}"/>
              </a:ext>
            </a:extLst>
          </p:cNvPr>
          <p:cNvSpPr txBox="1"/>
          <p:nvPr/>
        </p:nvSpPr>
        <p:spPr>
          <a:xfrm>
            <a:off x="4769665" y="4881959"/>
            <a:ext cx="3262268" cy="400110"/>
          </a:xfrm>
          <a:prstGeom prst="rect">
            <a:avLst/>
          </a:prstGeom>
          <a:solidFill>
            <a:srgbClr val="F9633B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ea typeface="Gilroy Light"/>
                <a:cs typeface="Gilroy Light"/>
                <a:sym typeface="Gilroy Light"/>
              </a:rPr>
              <a:t>Преимущества</a:t>
            </a:r>
            <a:endParaRPr lang="ru-RU" sz="2000" dirty="0">
              <a:solidFill>
                <a:schemeClr val="bg1"/>
              </a:solidFill>
              <a:ea typeface="Gilroy Light"/>
              <a:cs typeface="Gilroy Light"/>
              <a:sym typeface="Gilroy Ligh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D34FF10-9242-0741-9A61-11AEF4B50391}"/>
              </a:ext>
            </a:extLst>
          </p:cNvPr>
          <p:cNvSpPr txBox="1"/>
          <p:nvPr/>
        </p:nvSpPr>
        <p:spPr>
          <a:xfrm>
            <a:off x="8734798" y="4881959"/>
            <a:ext cx="3262268" cy="400110"/>
          </a:xfrm>
          <a:prstGeom prst="rect">
            <a:avLst/>
          </a:prstGeom>
          <a:solidFill>
            <a:srgbClr val="F9633B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ea typeface="Gilroy Light"/>
                <a:cs typeface="Gilroy Light"/>
                <a:sym typeface="Gilroy Light"/>
              </a:rPr>
              <a:t>Преимущества</a:t>
            </a:r>
            <a:endParaRPr lang="ru-RU" sz="2000" dirty="0">
              <a:solidFill>
                <a:schemeClr val="bg1"/>
              </a:solidFill>
              <a:ea typeface="Gilroy Light"/>
              <a:cs typeface="Gilroy Light"/>
              <a:sym typeface="Gilroy Light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3AC09E60-631E-46B5-A377-4422A4564ED3}"/>
              </a:ext>
            </a:extLst>
          </p:cNvPr>
          <p:cNvSpPr/>
          <p:nvPr/>
        </p:nvSpPr>
        <p:spPr>
          <a:xfrm>
            <a:off x="1125536" y="5282069"/>
            <a:ext cx="3262268" cy="384741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6000"/>
                  <a:lumOff val="4000"/>
                </a:schemeClr>
              </a:gs>
              <a:gs pos="100000">
                <a:schemeClr val="bg1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495300" dist="152400" sx="108000" sy="108000" algn="ctr" rotWithShape="0">
              <a:prstClr val="black">
                <a:alpha val="40000"/>
              </a:prstClr>
            </a:outerShdw>
            <a:reflection blurRad="44450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3AC09E60-631E-46B5-A377-4422A4564ED3}"/>
              </a:ext>
            </a:extLst>
          </p:cNvPr>
          <p:cNvSpPr/>
          <p:nvPr/>
        </p:nvSpPr>
        <p:spPr>
          <a:xfrm>
            <a:off x="4769666" y="5282068"/>
            <a:ext cx="3262268" cy="384741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6000"/>
                  <a:lumOff val="4000"/>
                </a:schemeClr>
              </a:gs>
              <a:gs pos="100000">
                <a:schemeClr val="bg1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495300" dist="152400" sx="108000" sy="108000" algn="ctr" rotWithShape="0">
              <a:prstClr val="black">
                <a:alpha val="40000"/>
              </a:prstClr>
            </a:outerShdw>
            <a:reflection blurRad="44450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3AC09E60-631E-46B5-A377-4422A4564ED3}"/>
              </a:ext>
            </a:extLst>
          </p:cNvPr>
          <p:cNvSpPr/>
          <p:nvPr/>
        </p:nvSpPr>
        <p:spPr>
          <a:xfrm>
            <a:off x="8734798" y="5282067"/>
            <a:ext cx="3262268" cy="384741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6000"/>
                  <a:lumOff val="4000"/>
                </a:schemeClr>
              </a:gs>
              <a:gs pos="100000">
                <a:schemeClr val="bg1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495300" dist="152400" sx="108000" sy="108000" algn="ctr" rotWithShape="0">
              <a:prstClr val="black">
                <a:alpha val="40000"/>
              </a:prstClr>
            </a:outerShdw>
            <a:reflection blurRad="44450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AC77E176-A75D-427C-8C10-7A0E3695A0A3}"/>
              </a:ext>
            </a:extLst>
          </p:cNvPr>
          <p:cNvSpPr/>
          <p:nvPr/>
        </p:nvSpPr>
        <p:spPr>
          <a:xfrm>
            <a:off x="1371811" y="5491855"/>
            <a:ext cx="2304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Географическая расположенность </a:t>
            </a:r>
            <a:endParaRPr lang="ru-RU" sz="1600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AC77E176-A75D-427C-8C10-7A0E3695A0A3}"/>
              </a:ext>
            </a:extLst>
          </p:cNvPr>
          <p:cNvSpPr/>
          <p:nvPr/>
        </p:nvSpPr>
        <p:spPr>
          <a:xfrm>
            <a:off x="5248373" y="5522764"/>
            <a:ext cx="23048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Бесплатный курс</a:t>
            </a:r>
          </a:p>
          <a:p>
            <a:r>
              <a:rPr lang="ru-RU" sz="1600" dirty="0" smtClean="0"/>
              <a:t>Подростки в реальном времени могут заниматься сборкой, моделированием, получать навыки пилотирования</a:t>
            </a:r>
            <a:endParaRPr lang="ru-RU" sz="1600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AC77E176-A75D-427C-8C10-7A0E3695A0A3}"/>
              </a:ext>
            </a:extLst>
          </p:cNvPr>
          <p:cNvSpPr/>
          <p:nvPr/>
        </p:nvSpPr>
        <p:spPr>
          <a:xfrm>
            <a:off x="9213506" y="5649896"/>
            <a:ext cx="2304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Получение и развитие инженерных навыков</a:t>
            </a:r>
            <a:endParaRPr lang="ru-RU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93BF5C-BF80-4E25-98FA-1540AD46C215}"/>
              </a:ext>
            </a:extLst>
          </p:cNvPr>
          <p:cNvSpPr txBox="1"/>
          <p:nvPr/>
        </p:nvSpPr>
        <p:spPr>
          <a:xfrm>
            <a:off x="681990" y="1215070"/>
            <a:ext cx="3929924" cy="830997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leo-Trial"/>
              </a:rPr>
              <a:t>Кванториум (областные центры)</a:t>
            </a:r>
            <a:endParaRPr lang="ru-RU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leo-T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793BF5C-BF80-4E25-98FA-1540AD46C215}"/>
              </a:ext>
            </a:extLst>
          </p:cNvPr>
          <p:cNvSpPr txBox="1"/>
          <p:nvPr/>
        </p:nvSpPr>
        <p:spPr>
          <a:xfrm>
            <a:off x="4611914" y="1210122"/>
            <a:ext cx="3929924" cy="46166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leo-Trial"/>
              </a:rPr>
              <a:t>Онлайн- курсы</a:t>
            </a:r>
            <a:endParaRPr lang="ru-RU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leo-T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793BF5C-BF80-4E25-98FA-1540AD46C215}"/>
              </a:ext>
            </a:extLst>
          </p:cNvPr>
          <p:cNvSpPr txBox="1"/>
          <p:nvPr/>
        </p:nvSpPr>
        <p:spPr>
          <a:xfrm>
            <a:off x="8541838" y="1192851"/>
            <a:ext cx="3929924" cy="830997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leo-Trial"/>
              </a:rPr>
              <a:t>Кружки разных направлений</a:t>
            </a:r>
            <a:endParaRPr lang="ru-RU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leo-Trial"/>
            </a:endParaRPr>
          </a:p>
        </p:txBody>
      </p:sp>
    </p:spTree>
    <p:extLst>
      <p:ext uri="{BB962C8B-B14F-4D97-AF65-F5344CB8AC3E}">
        <p14:creationId xmlns:p14="http://schemas.microsoft.com/office/powerpoint/2010/main" val="275213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69" y="2223"/>
          <a:ext cx="1667" cy="2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" y="2223"/>
                        <a:ext cx="1667" cy="22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52800" y="124295"/>
            <a:ext cx="10658986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511" tIns="53741" rIns="107511" bIns="53741" anchor="b" anchorCtr="0">
            <a:noAutofit/>
          </a:bodyPr>
          <a:lstStyle/>
          <a:p>
            <a:pPr defTabSz="1366242" hangingPunct="0">
              <a:lnSpc>
                <a:spcPct val="100000"/>
              </a:lnSpc>
            </a:pPr>
            <a:r>
              <a:rPr lang="ru-RU" sz="3300" cap="all" dirty="0">
                <a:solidFill>
                  <a:srgbClr val="F9633B"/>
                </a:solidFill>
                <a:latin typeface="Calleo-Trial"/>
                <a:ea typeface="Gilroy Light"/>
                <a:cs typeface="Gilroy Light"/>
              </a:rPr>
              <a:t>Команда проекта </a:t>
            </a:r>
          </a:p>
        </p:txBody>
      </p:sp>
      <p:cxnSp>
        <p:nvCxnSpPr>
          <p:cNvPr id="11" name="Google Shape;117;p5"/>
          <p:cNvCxnSpPr/>
          <p:nvPr/>
        </p:nvCxnSpPr>
        <p:spPr>
          <a:xfrm rot="10800000" flipH="1">
            <a:off x="352800" y="1218677"/>
            <a:ext cx="12096000" cy="222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2156" y="336320"/>
            <a:ext cx="1343589" cy="882357"/>
          </a:xfrm>
          <a:prstGeom prst="rect">
            <a:avLst/>
          </a:prstGeom>
        </p:spPr>
      </p:pic>
      <p:pic>
        <p:nvPicPr>
          <p:cNvPr id="19" name="Picture 3" descr="C:\Users\Пользователь\Desktop\Рисунок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7" y="1703527"/>
            <a:ext cx="1757949" cy="229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3DCB2EF-1FA1-C1C4-F5C4-391D6E1A74AA}"/>
              </a:ext>
            </a:extLst>
          </p:cNvPr>
          <p:cNvSpPr txBox="1"/>
          <p:nvPr/>
        </p:nvSpPr>
        <p:spPr>
          <a:xfrm>
            <a:off x="2323607" y="2692867"/>
            <a:ext cx="20742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+mj-lt"/>
              </a:rPr>
              <a:t>Руководитель  </a:t>
            </a:r>
          </a:p>
          <a:p>
            <a:r>
              <a:rPr lang="ru-RU" sz="2000" dirty="0">
                <a:solidFill>
                  <a:schemeClr val="tx1"/>
                </a:solidFill>
                <a:latin typeface="+mj-lt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роекта, директор МКУК «Нижнеилимская ЦМБ имени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j-lt"/>
              </a:rPr>
              <a:t>А. Н. Радищева»</a:t>
            </a: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86E7829-41EE-19B2-8C99-E9B149613248}"/>
              </a:ext>
            </a:extLst>
          </p:cNvPr>
          <p:cNvSpPr txBox="1"/>
          <p:nvPr/>
        </p:nvSpPr>
        <p:spPr>
          <a:xfrm>
            <a:off x="2349251" y="1703527"/>
            <a:ext cx="18112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Меснянкина</a:t>
            </a:r>
          </a:p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Татьяна Михайловна</a:t>
            </a:r>
            <a:endParaRPr lang="ru-RU" sz="2000" b="1" dirty="0">
              <a:solidFill>
                <a:srgbClr val="F9633B"/>
              </a:solidFill>
              <a:latin typeface="+mj-lt"/>
            </a:endParaRPr>
          </a:p>
        </p:txBody>
      </p:sp>
      <p:pic>
        <p:nvPicPr>
          <p:cNvPr id="22" name="Picture 6" descr="https://www.levober.ru/pub/img/QA/89/preview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412" y="1793832"/>
            <a:ext cx="1998521" cy="207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86E7829-41EE-19B2-8C99-E9B149613248}"/>
              </a:ext>
            </a:extLst>
          </p:cNvPr>
          <p:cNvSpPr txBox="1"/>
          <p:nvPr/>
        </p:nvSpPr>
        <p:spPr>
          <a:xfrm>
            <a:off x="6892012" y="1739286"/>
            <a:ext cx="20637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Загайнова</a:t>
            </a:r>
          </a:p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Анна </a:t>
            </a:r>
          </a:p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Илларионовна</a:t>
            </a:r>
            <a:endParaRPr lang="ru-RU" sz="2000" b="1" dirty="0">
              <a:solidFill>
                <a:srgbClr val="F9633B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3DCB2EF-1FA1-C1C4-F5C4-391D6E1A74AA}"/>
              </a:ext>
            </a:extLst>
          </p:cNvPr>
          <p:cNvSpPr txBox="1"/>
          <p:nvPr/>
        </p:nvSpPr>
        <p:spPr>
          <a:xfrm>
            <a:off x="6892012" y="2708201"/>
            <a:ext cx="20637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+mj-lt"/>
              </a:rPr>
              <a:t>Методолог </a:t>
            </a:r>
          </a:p>
          <a:p>
            <a:r>
              <a:rPr lang="ru-RU" sz="2000" dirty="0">
                <a:solidFill>
                  <a:schemeClr val="tx1"/>
                </a:solidFill>
                <a:latin typeface="+mj-lt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роекта, </a:t>
            </a:r>
            <a:r>
              <a:rPr lang="ru-RU" sz="2000" dirty="0"/>
              <a:t>руководитель группы разработчиков</a:t>
            </a: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Picture 9" descr="C:\Users\Пользователь\Desktop\Рисунок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861" y="1703527"/>
            <a:ext cx="1760295" cy="225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86E7829-41EE-19B2-8C99-E9B149613248}"/>
              </a:ext>
            </a:extLst>
          </p:cNvPr>
          <p:cNvSpPr txBox="1"/>
          <p:nvPr/>
        </p:nvSpPr>
        <p:spPr>
          <a:xfrm>
            <a:off x="10962155" y="1704219"/>
            <a:ext cx="16387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9633B"/>
                </a:solidFill>
                <a:latin typeface="+mj-lt"/>
              </a:rPr>
              <a:t>П</a:t>
            </a:r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алкевич </a:t>
            </a:r>
          </a:p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Ольга </a:t>
            </a:r>
          </a:p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Язеповна</a:t>
            </a:r>
            <a:endParaRPr lang="ru-RU" sz="2000" b="1" dirty="0">
              <a:solidFill>
                <a:srgbClr val="F9633B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3DCB2EF-1FA1-C1C4-F5C4-391D6E1A74AA}"/>
              </a:ext>
            </a:extLst>
          </p:cNvPr>
          <p:cNvSpPr txBox="1"/>
          <p:nvPr/>
        </p:nvSpPr>
        <p:spPr>
          <a:xfrm>
            <a:off x="10962156" y="2692867"/>
            <a:ext cx="16543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+mj-lt"/>
              </a:rPr>
              <a:t>Методолог </a:t>
            </a:r>
          </a:p>
          <a:p>
            <a:r>
              <a:rPr lang="ru-RU" sz="2000" dirty="0">
                <a:solidFill>
                  <a:schemeClr val="tx1"/>
                </a:solidFill>
                <a:latin typeface="+mj-lt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роекта, </a:t>
            </a:r>
            <a:r>
              <a:rPr lang="ru-RU" sz="2000" dirty="0"/>
              <a:t>руководитель группы разработчиков</a:t>
            </a:r>
            <a:endParaRPr lang="ru-RU" sz="2000" dirty="0">
              <a:solidFill>
                <a:schemeClr val="tx1"/>
              </a:solidFill>
            </a:endParaRPr>
          </a:p>
          <a:p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5D7EA4DD-3B9D-2C41-AA65-E2CD2903D68A}"/>
              </a:ext>
            </a:extLst>
          </p:cNvPr>
          <p:cNvCxnSpPr>
            <a:cxnSpLocks/>
          </p:cNvCxnSpPr>
          <p:nvPr/>
        </p:nvCxnSpPr>
        <p:spPr>
          <a:xfrm>
            <a:off x="719328" y="4963411"/>
            <a:ext cx="11362944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14" descr="C:\Users\Пользователь\Desktop\_MG_6164 — копия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44" y="5745695"/>
            <a:ext cx="1583779" cy="257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86E7829-41EE-19B2-8C99-E9B149613248}"/>
              </a:ext>
            </a:extLst>
          </p:cNvPr>
          <p:cNvSpPr txBox="1"/>
          <p:nvPr/>
        </p:nvSpPr>
        <p:spPr>
          <a:xfrm>
            <a:off x="5744323" y="5750269"/>
            <a:ext cx="1966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Кузнецова</a:t>
            </a:r>
          </a:p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Ольга</a:t>
            </a:r>
          </a:p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Александровна</a:t>
            </a:r>
            <a:endParaRPr lang="ru-RU" sz="2000" b="1" dirty="0">
              <a:solidFill>
                <a:srgbClr val="F9633B"/>
              </a:solidFill>
              <a:latin typeface="+mj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3DCB2EF-1FA1-C1C4-F5C4-391D6E1A74AA}"/>
              </a:ext>
            </a:extLst>
          </p:cNvPr>
          <p:cNvSpPr txBox="1"/>
          <p:nvPr/>
        </p:nvSpPr>
        <p:spPr>
          <a:xfrm>
            <a:off x="5744323" y="6720204"/>
            <a:ext cx="19660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schemeClr val="tx1"/>
                </a:solidFill>
                <a:latin typeface="+mj-lt"/>
              </a:rPr>
              <a:t>Организатор </a:t>
            </a:r>
          </a:p>
          <a:p>
            <a:pPr lvl="0"/>
            <a:r>
              <a:rPr lang="ru-RU" sz="2000" dirty="0" smtClean="0">
                <a:solidFill>
                  <a:schemeClr val="tx1"/>
                </a:solidFill>
                <a:latin typeface="+mj-lt"/>
              </a:rPr>
              <a:t>треков </a:t>
            </a:r>
            <a:r>
              <a:rPr lang="ru-RU" sz="2000" dirty="0">
                <a:solidFill>
                  <a:schemeClr val="tx1"/>
                </a:solidFill>
                <a:latin typeface="+mj-lt"/>
              </a:rPr>
              <a:t>и мероприятий </a:t>
            </a:r>
            <a:endParaRPr lang="ru-RU" sz="2000" dirty="0" smtClean="0">
              <a:solidFill>
                <a:schemeClr val="tx1"/>
              </a:solidFill>
              <a:latin typeface="+mj-lt"/>
            </a:endParaRPr>
          </a:p>
          <a:p>
            <a:pPr lvl="0"/>
            <a:r>
              <a:rPr lang="ru-RU" sz="2000" dirty="0" smtClean="0">
                <a:solidFill>
                  <a:schemeClr val="tx1"/>
                </a:solidFill>
                <a:latin typeface="+mj-lt"/>
              </a:rPr>
              <a:t>по </a:t>
            </a:r>
            <a:r>
              <a:rPr lang="ru-RU" sz="2000" dirty="0">
                <a:solidFill>
                  <a:schemeClr val="tx1"/>
                </a:solidFill>
                <a:latin typeface="+mj-lt"/>
              </a:rPr>
              <a:t>проекту, графический </a:t>
            </a: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дизайнер</a:t>
            </a: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1" name="Picture 5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6" y="5729047"/>
            <a:ext cx="1757949" cy="261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186E7829-41EE-19B2-8C99-E9B149613248}"/>
              </a:ext>
            </a:extLst>
          </p:cNvPr>
          <p:cNvSpPr txBox="1"/>
          <p:nvPr/>
        </p:nvSpPr>
        <p:spPr>
          <a:xfrm>
            <a:off x="2217497" y="5731682"/>
            <a:ext cx="19430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Осенкова</a:t>
            </a:r>
          </a:p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Марина</a:t>
            </a:r>
          </a:p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Николаевна</a:t>
            </a:r>
            <a:endParaRPr lang="ru-RU" sz="2000" b="1" dirty="0">
              <a:solidFill>
                <a:srgbClr val="F9633B"/>
              </a:solidFill>
              <a:latin typeface="+mj-lt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83DCB2EF-1FA1-C1C4-F5C4-391D6E1A74AA}"/>
              </a:ext>
            </a:extLst>
          </p:cNvPr>
          <p:cNvSpPr txBox="1"/>
          <p:nvPr/>
        </p:nvSpPr>
        <p:spPr>
          <a:xfrm>
            <a:off x="2293075" y="6741815"/>
            <a:ext cx="18674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SzPts val="2200"/>
            </a:pPr>
            <a:r>
              <a:rPr lang="ru-RU" sz="2000" dirty="0" smtClean="0">
                <a:solidFill>
                  <a:schemeClr val="tx1"/>
                </a:solidFill>
              </a:rPr>
              <a:t>Пиар-менеджер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E43B8783-816D-4F44-9320-B2086B329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2234" t="-1" r="16218" b="-11379"/>
          <a:stretch/>
        </p:blipFill>
        <p:spPr>
          <a:xfrm>
            <a:off x="7587023" y="5879169"/>
            <a:ext cx="5392341" cy="31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A0988CC9-0412-9E44-A2A1-49F79630F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21062" b="9684"/>
          <a:stretch/>
        </p:blipFill>
        <p:spPr>
          <a:xfrm>
            <a:off x="10232379" y="7478066"/>
            <a:ext cx="2361489" cy="2014150"/>
          </a:xfrm>
          <a:prstGeom prst="rect">
            <a:avLst/>
          </a:prstGeom>
        </p:spPr>
      </p:pic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69" y="2223"/>
          <a:ext cx="1667" cy="2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Слайд think-cell" r:id="rId7" imgW="360" imgH="360" progId="">
                  <p:embed/>
                </p:oleObj>
              </mc:Choice>
              <mc:Fallback>
                <p:oleObj name="Слайд think-cell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" y="2223"/>
                        <a:ext cx="1667" cy="22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52800" y="124295"/>
            <a:ext cx="10658986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511" tIns="53741" rIns="107511" bIns="53741" anchor="b" anchorCtr="0">
            <a:noAutofit/>
          </a:bodyPr>
          <a:lstStyle/>
          <a:p>
            <a:pPr defTabSz="1366242" hangingPunct="0">
              <a:lnSpc>
                <a:spcPct val="100000"/>
              </a:lnSpc>
            </a:pPr>
            <a:r>
              <a:rPr lang="ru-RU" sz="3300" cap="all" dirty="0">
                <a:solidFill>
                  <a:srgbClr val="F9633B"/>
                </a:solidFill>
                <a:latin typeface="Calleo-Trial"/>
                <a:ea typeface="Gilroy Light"/>
                <a:cs typeface="Gilroy Light"/>
              </a:rPr>
              <a:t>Команда проекта </a:t>
            </a:r>
          </a:p>
        </p:txBody>
      </p:sp>
      <p:cxnSp>
        <p:nvCxnSpPr>
          <p:cNvPr id="11" name="Google Shape;117;p5"/>
          <p:cNvCxnSpPr/>
          <p:nvPr/>
        </p:nvCxnSpPr>
        <p:spPr>
          <a:xfrm rot="10800000" flipH="1">
            <a:off x="352800" y="1218677"/>
            <a:ext cx="12096000" cy="222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62156" y="336320"/>
            <a:ext cx="1343589" cy="882357"/>
          </a:xfrm>
          <a:prstGeom prst="rect">
            <a:avLst/>
          </a:prstGeom>
        </p:spPr>
      </p:pic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5D7EA4DD-3B9D-2C41-AA65-E2CD2903D68A}"/>
              </a:ext>
            </a:extLst>
          </p:cNvPr>
          <p:cNvCxnSpPr>
            <a:cxnSpLocks/>
          </p:cNvCxnSpPr>
          <p:nvPr/>
        </p:nvCxnSpPr>
        <p:spPr>
          <a:xfrm>
            <a:off x="719328" y="4963411"/>
            <a:ext cx="11362944" cy="0"/>
          </a:xfrm>
          <a:prstGeom prst="line">
            <a:avLst/>
          </a:prstGeom>
          <a:ln cap="rnd">
            <a:solidFill>
              <a:srgbClr val="81837D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159" y="1787245"/>
            <a:ext cx="2061925" cy="219659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86E7829-41EE-19B2-8C99-E9B149613248}"/>
              </a:ext>
            </a:extLst>
          </p:cNvPr>
          <p:cNvSpPr txBox="1"/>
          <p:nvPr/>
        </p:nvSpPr>
        <p:spPr>
          <a:xfrm>
            <a:off x="10630083" y="1526973"/>
            <a:ext cx="20747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9633B"/>
                </a:solidFill>
                <a:latin typeface="+mj-lt"/>
              </a:rPr>
              <a:t>Валеев Александр Константинович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3DCB2EF-1FA1-C1C4-F5C4-391D6E1A74AA}"/>
              </a:ext>
            </a:extLst>
          </p:cNvPr>
          <p:cNvSpPr txBox="1"/>
          <p:nvPr/>
        </p:nvSpPr>
        <p:spPr>
          <a:xfrm>
            <a:off x="10630084" y="2542636"/>
            <a:ext cx="19637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2200"/>
            </a:pP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Преподаватель ИрНИТУ, сотрудник </a:t>
            </a:r>
            <a:r>
              <a:rPr lang="ru-RU" sz="2000" dirty="0" smtClean="0">
                <a:latin typeface="+mj-lt"/>
              </a:rPr>
              <a:t>конструкторского-технологического ИРНИТУ</a:t>
            </a:r>
            <a:endParaRPr lang="ru-RU" sz="2000" dirty="0">
              <a:latin typeface="+mj-lt"/>
            </a:endParaRPr>
          </a:p>
          <a:p>
            <a:pPr lvl="0">
              <a:buSzPts val="2200"/>
            </a:pP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2" name="Picture 4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62" y="1559533"/>
            <a:ext cx="2053438" cy="268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7" y="1559533"/>
            <a:ext cx="1810730" cy="265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86E7829-41EE-19B2-8C99-E9B149613248}"/>
              </a:ext>
            </a:extLst>
          </p:cNvPr>
          <p:cNvSpPr txBox="1"/>
          <p:nvPr/>
        </p:nvSpPr>
        <p:spPr>
          <a:xfrm>
            <a:off x="6400800" y="1526974"/>
            <a:ext cx="17459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Артёмчик</a:t>
            </a:r>
          </a:p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Максим</a:t>
            </a:r>
          </a:p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Сергеевич</a:t>
            </a:r>
            <a:endParaRPr lang="ru-RU" sz="2000" b="1" dirty="0">
              <a:solidFill>
                <a:srgbClr val="F9633B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86E7829-41EE-19B2-8C99-E9B149613248}"/>
              </a:ext>
            </a:extLst>
          </p:cNvPr>
          <p:cNvSpPr txBox="1"/>
          <p:nvPr/>
        </p:nvSpPr>
        <p:spPr>
          <a:xfrm>
            <a:off x="2221117" y="1526974"/>
            <a:ext cx="19956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9633B"/>
                </a:solidFill>
                <a:latin typeface="+mj-lt"/>
              </a:rPr>
              <a:t>Меснянкина </a:t>
            </a:r>
            <a:endParaRPr lang="ru-RU" sz="2000" b="1" dirty="0" smtClean="0">
              <a:solidFill>
                <a:srgbClr val="F9633B"/>
              </a:solidFill>
              <a:latin typeface="+mj-lt"/>
            </a:endParaRPr>
          </a:p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Вера</a:t>
            </a:r>
          </a:p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Владимировна</a:t>
            </a:r>
            <a:endParaRPr lang="ru-RU" sz="2000" b="1" dirty="0">
              <a:solidFill>
                <a:srgbClr val="F9633B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3DCB2EF-1FA1-C1C4-F5C4-391D6E1A74AA}"/>
              </a:ext>
            </a:extLst>
          </p:cNvPr>
          <p:cNvSpPr txBox="1"/>
          <p:nvPr/>
        </p:nvSpPr>
        <p:spPr>
          <a:xfrm>
            <a:off x="2221116" y="2431898"/>
            <a:ext cx="19956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+mj-lt"/>
              </a:rPr>
              <a:t>Преподаватель, руководитель направления «3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D</a:t>
            </a: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 – моделирование»</a:t>
            </a: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3DCB2EF-1FA1-C1C4-F5C4-391D6E1A74AA}"/>
              </a:ext>
            </a:extLst>
          </p:cNvPr>
          <p:cNvSpPr txBox="1"/>
          <p:nvPr/>
        </p:nvSpPr>
        <p:spPr>
          <a:xfrm>
            <a:off x="6411432" y="2542637"/>
            <a:ext cx="215672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+mj-lt"/>
              </a:rPr>
              <a:t>Преподаватель, </a:t>
            </a:r>
            <a:r>
              <a:rPr lang="ru-RU" sz="2000" dirty="0">
                <a:solidFill>
                  <a:schemeClr val="tx1"/>
                </a:solidFill>
                <a:latin typeface="+mj-lt"/>
              </a:rPr>
              <a:t>руководитель направления </a:t>
            </a: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«Программирование»</a:t>
            </a: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endParaRPr lang="ru-RU" sz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0" y="5576776"/>
            <a:ext cx="1833821" cy="231194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86E7829-41EE-19B2-8C99-E9B149613248}"/>
              </a:ext>
            </a:extLst>
          </p:cNvPr>
          <p:cNvSpPr txBox="1"/>
          <p:nvPr/>
        </p:nvSpPr>
        <p:spPr>
          <a:xfrm>
            <a:off x="2221116" y="5346538"/>
            <a:ext cx="20747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Гусева</a:t>
            </a:r>
          </a:p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Елена</a:t>
            </a:r>
          </a:p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Александровна</a:t>
            </a:r>
            <a:endParaRPr lang="ru-RU" sz="2000" b="1" dirty="0">
              <a:solidFill>
                <a:srgbClr val="F9633B"/>
              </a:solidFill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3DCB2EF-1FA1-C1C4-F5C4-391D6E1A74AA}"/>
              </a:ext>
            </a:extLst>
          </p:cNvPr>
          <p:cNvSpPr txBox="1"/>
          <p:nvPr/>
        </p:nvSpPr>
        <p:spPr>
          <a:xfrm>
            <a:off x="2362570" y="6331424"/>
            <a:ext cx="17918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2200"/>
            </a:pPr>
            <a:r>
              <a:rPr lang="ru-RU" sz="2000" dirty="0" smtClean="0">
                <a:solidFill>
                  <a:schemeClr val="tx1"/>
                </a:solidFill>
              </a:rPr>
              <a:t>Преподаватель ИрНИТУ, </a:t>
            </a:r>
            <a:r>
              <a:rPr lang="ru-RU" sz="2000" dirty="0"/>
              <a:t>кандидат технических наук, доцент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1" name="Picture 5" descr="C:\Users\Пользователь\Desktop\просекина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160" y="5315156"/>
            <a:ext cx="1907468" cy="257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C:\Users\Пользователь\Desktop\просекин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62" y="5346538"/>
            <a:ext cx="1951819" cy="254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86E7829-41EE-19B2-8C99-E9B149613248}"/>
              </a:ext>
            </a:extLst>
          </p:cNvPr>
          <p:cNvSpPr txBox="1"/>
          <p:nvPr/>
        </p:nvSpPr>
        <p:spPr>
          <a:xfrm>
            <a:off x="6299181" y="5346537"/>
            <a:ext cx="20747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Просекин</a:t>
            </a:r>
          </a:p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Михаил</a:t>
            </a:r>
          </a:p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Юрьевич</a:t>
            </a:r>
            <a:endParaRPr lang="ru-RU" sz="2000" b="1" dirty="0">
              <a:solidFill>
                <a:srgbClr val="F9633B"/>
              </a:solidFill>
              <a:latin typeface="+mj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86E7829-41EE-19B2-8C99-E9B149613248}"/>
              </a:ext>
            </a:extLst>
          </p:cNvPr>
          <p:cNvSpPr txBox="1"/>
          <p:nvPr/>
        </p:nvSpPr>
        <p:spPr>
          <a:xfrm>
            <a:off x="10574576" y="5359173"/>
            <a:ext cx="20747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Просекина</a:t>
            </a:r>
          </a:p>
          <a:p>
            <a:r>
              <a:rPr lang="ru-RU" sz="2000" b="1" dirty="0" smtClean="0">
                <a:solidFill>
                  <a:srgbClr val="F9633B"/>
                </a:solidFill>
                <a:latin typeface="+mj-lt"/>
              </a:rPr>
              <a:t>Ирина Геннадьевна</a:t>
            </a:r>
            <a:endParaRPr lang="ru-RU" sz="2000" b="1" dirty="0">
              <a:solidFill>
                <a:srgbClr val="F9633B"/>
              </a:solidFill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3DCB2EF-1FA1-C1C4-F5C4-391D6E1A74AA}"/>
              </a:ext>
            </a:extLst>
          </p:cNvPr>
          <p:cNvSpPr txBox="1"/>
          <p:nvPr/>
        </p:nvSpPr>
        <p:spPr>
          <a:xfrm>
            <a:off x="6321783" y="6331424"/>
            <a:ext cx="22463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2200"/>
            </a:pPr>
            <a:r>
              <a:rPr lang="ru-RU" sz="2000" dirty="0"/>
              <a:t>К</a:t>
            </a:r>
            <a:r>
              <a:rPr lang="ru-RU" sz="2000" dirty="0" smtClean="0"/>
              <a:t>андидат </a:t>
            </a:r>
            <a:r>
              <a:rPr lang="ru-RU" sz="2000" dirty="0"/>
              <a:t>физико-математических наук, генеральный директор компании «</a:t>
            </a:r>
            <a:r>
              <a:rPr lang="ru-RU" sz="2000" dirty="0" err="1"/>
              <a:t>ИнСитиЛаб</a:t>
            </a:r>
            <a:r>
              <a:rPr lang="ru-RU" sz="2000" dirty="0" smtClean="0"/>
              <a:t>»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0574576" y="6374836"/>
            <a:ext cx="20747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Преподаватель ИГУ, </a:t>
            </a:r>
          </a:p>
          <a:p>
            <a:r>
              <a:rPr lang="ru-RU" sz="2000" dirty="0" smtClean="0"/>
              <a:t>кандидат </a:t>
            </a:r>
            <a:r>
              <a:rPr lang="ru-RU" sz="2000" dirty="0"/>
              <a:t>физико-математических наук</a:t>
            </a:r>
          </a:p>
        </p:txBody>
      </p:sp>
    </p:spTree>
    <p:extLst>
      <p:ext uri="{BB962C8B-B14F-4D97-AF65-F5344CB8AC3E}">
        <p14:creationId xmlns:p14="http://schemas.microsoft.com/office/powerpoint/2010/main" val="72994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69" y="2223"/>
          <a:ext cx="1667" cy="2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" y="2223"/>
                        <a:ext cx="1667" cy="22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52800" y="124295"/>
            <a:ext cx="10658986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511" tIns="53741" rIns="107511" bIns="53741" anchor="b" anchorCtr="0">
            <a:noAutofit/>
          </a:bodyPr>
          <a:lstStyle/>
          <a:p>
            <a:pPr defTabSz="1366242" hangingPunct="0">
              <a:lnSpc>
                <a:spcPct val="100000"/>
              </a:lnSpc>
            </a:pPr>
            <a:r>
              <a:rPr lang="ru-RU" sz="3300" b="1" cap="all" dirty="0">
                <a:solidFill>
                  <a:srgbClr val="F9633B"/>
                </a:solidFill>
                <a:latin typeface="Calleo-Trial"/>
                <a:ea typeface="Gilroy Light"/>
                <a:cs typeface="Gilroy Light"/>
              </a:rPr>
              <a:t>Результаты акселератора</a:t>
            </a:r>
          </a:p>
        </p:txBody>
      </p:sp>
      <p:cxnSp>
        <p:nvCxnSpPr>
          <p:cNvPr id="11" name="Google Shape;117;p5"/>
          <p:cNvCxnSpPr/>
          <p:nvPr/>
        </p:nvCxnSpPr>
        <p:spPr>
          <a:xfrm rot="10800000" flipH="1">
            <a:off x="352800" y="1218677"/>
            <a:ext cx="12096000" cy="222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25870FE-C2DD-F94A-8C4A-2BE80A985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2156" y="336320"/>
            <a:ext cx="1343589" cy="88235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352800" y="1844099"/>
            <a:ext cx="103006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800" dirty="0" smtClean="0">
                <a:latin typeface="Calleo-Trial"/>
              </a:rPr>
              <a:t> Стратегия масштабирования проекта</a:t>
            </a:r>
            <a:endParaRPr lang="ru-RU" sz="2800" dirty="0">
              <a:latin typeface="Calleo-Trial"/>
            </a:endParaRPr>
          </a:p>
          <a:p>
            <a:pPr>
              <a:buFontTx/>
              <a:buChar char="-"/>
            </a:pPr>
            <a:r>
              <a:rPr lang="ru-RU" sz="2800" dirty="0" smtClean="0">
                <a:latin typeface="Calleo-Trial"/>
              </a:rPr>
              <a:t> Запрос на письма поддержки от НТИ</a:t>
            </a:r>
          </a:p>
          <a:p>
            <a:r>
              <a:rPr lang="ru-RU" dirty="0" smtClean="0"/>
              <a:t>- </a:t>
            </a:r>
            <a:r>
              <a:rPr lang="ru-RU" sz="2800" dirty="0" smtClean="0">
                <a:latin typeface="Calleo-Trial"/>
              </a:rPr>
              <a:t>Запрос на экспертизу и экспертные оценки проекта</a:t>
            </a:r>
            <a:endParaRPr lang="ru-RU" sz="2800" dirty="0">
              <a:latin typeface="Calleo-Trial"/>
            </a:endParaRPr>
          </a:p>
        </p:txBody>
      </p:sp>
    </p:spTree>
    <p:extLst>
      <p:ext uri="{BB962C8B-B14F-4D97-AF65-F5344CB8AC3E}">
        <p14:creationId xmlns:p14="http://schemas.microsoft.com/office/powerpoint/2010/main" val="344389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Архи 2023">
  <a:themeElements>
    <a:clrScheme name="Архи 2025">
      <a:dk1>
        <a:srgbClr val="211E1E"/>
      </a:dk1>
      <a:lt1>
        <a:srgbClr val="FFFFFF"/>
      </a:lt1>
      <a:dk2>
        <a:srgbClr val="F8633A"/>
      </a:dk2>
      <a:lt2>
        <a:srgbClr val="E7E6E6"/>
      </a:lt2>
      <a:accent1>
        <a:srgbClr val="F8633A"/>
      </a:accent1>
      <a:accent2>
        <a:srgbClr val="80837D"/>
      </a:accent2>
      <a:accent3>
        <a:srgbClr val="FEFEFE"/>
      </a:accent3>
      <a:accent4>
        <a:srgbClr val="211E1E"/>
      </a:accent4>
      <a:accent5>
        <a:srgbClr val="F76339"/>
      </a:accent5>
      <a:accent6>
        <a:srgbClr val="817D79"/>
      </a:accent6>
      <a:hlink>
        <a:srgbClr val="F8633A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Архи 2023" id="{7B8F6B7E-5808-8247-8D63-AC903D2AEEF8}" vid="{C26D26CF-877B-DA47-88CF-6504CCD6EFB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1203</TotalTime>
  <Words>596</Words>
  <Application>Microsoft Office PowerPoint</Application>
  <PresentationFormat>A3 (297x420 мм)</PresentationFormat>
  <Paragraphs>178</Paragraphs>
  <Slides>13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Архи 2023</vt:lpstr>
      <vt:lpstr>Слайд think-cell</vt:lpstr>
      <vt:lpstr>Взлетаем!  Беспилотники в сельских библиотеках </vt:lpstr>
      <vt:lpstr>Целевая аудитория и решаемая проблема</vt:lpstr>
      <vt:lpstr>Цель проекта </vt:lpstr>
      <vt:lpstr>Описание предлагаемого решения - TRL 7</vt:lpstr>
      <vt:lpstr>Образовательный курс</vt:lpstr>
      <vt:lpstr> Анализ конкурентов</vt:lpstr>
      <vt:lpstr>Команда проекта </vt:lpstr>
      <vt:lpstr>Команда проекта </vt:lpstr>
      <vt:lpstr>Результаты акселератора</vt:lpstr>
      <vt:lpstr>Дорожная карта</vt:lpstr>
      <vt:lpstr>ЗАПРОС НА ПОДДЕРЖКУ</vt:lpstr>
      <vt:lpstr>Стейкхолдеры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Архипелаг презентация</dc:title>
  <dc:creator>Microsoft Office User</dc:creator>
  <cp:lastModifiedBy>Metodist_CB</cp:lastModifiedBy>
  <cp:revision>35</cp:revision>
  <dcterms:created xsi:type="dcterms:W3CDTF">2023-07-06T08:04:04Z</dcterms:created>
  <dcterms:modified xsi:type="dcterms:W3CDTF">2023-08-04T09:26:21Z</dcterms:modified>
</cp:coreProperties>
</file>