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97" r:id="rId6"/>
    <p:sldId id="258" r:id="rId7"/>
    <p:sldId id="262" r:id="rId8"/>
    <p:sldId id="263" r:id="rId9"/>
    <p:sldId id="264" r:id="rId10"/>
    <p:sldId id="286" r:id="rId11"/>
    <p:sldId id="283" r:id="rId12"/>
    <p:sldId id="274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ira Sans" panose="020B0604020202020204" charset="0"/>
      <p:regular r:id="rId19"/>
      <p:bold r:id="rId20"/>
      <p:italic r:id="rId21"/>
      <p:boldItalic r:id="rId22"/>
    </p:embeddedFont>
    <p:embeddedFont>
      <p:font typeface="Fira Sans Light" panose="020B0604020202020204" charset="0"/>
      <p:regular r:id="rId23"/>
      <p:bold r:id="rId24"/>
      <p:italic r:id="rId25"/>
      <p:boldItalic r:id="rId26"/>
    </p:embeddedFont>
    <p:embeddedFont>
      <p:font typeface="Fira Sans SemiBol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0F8F6A-D15E-43C1-B007-3B23E40AB50D}">
  <a:tblStyle styleId="{240F8F6A-D15E-43C1-B007-3B23E40AB5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4A7306-8F47-4233-94C0-01888A0BC2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b3033bf72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b3033bf72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b3033bf72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b3033bf72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98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51500" y="751925"/>
            <a:ext cx="3426900" cy="363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92600" y="4392000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749500" y="1761875"/>
            <a:ext cx="4350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49500" y="3018575"/>
            <a:ext cx="4350300" cy="36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8392600" y="4392000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690625" y="751550"/>
            <a:ext cx="2702100" cy="3640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2283500" y="-25"/>
            <a:ext cx="6860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035000" y="751500"/>
            <a:ext cx="5357400" cy="363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/>
            </a:lvl1pPr>
            <a:lvl2pPr marL="914400" lvl="1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2pPr>
            <a:lvl3pPr marL="1371600" lvl="2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3pPr>
            <a:lvl4pPr marL="1828800" lvl="3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4pPr>
            <a:lvl5pPr marL="2286000" lvl="4" indent="-457200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-2000" y="76175"/>
            <a:ext cx="7515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“</a:t>
            </a:r>
            <a:endParaRPr sz="7200">
              <a:solidFill>
                <a:schemeClr val="l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20985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3144470" y="1664175"/>
            <a:ext cx="20985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3123206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5494913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title only">
  <p:cSld name="TITLE_ONLY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751500" y="751550"/>
            <a:ext cx="7641300" cy="3640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751500" y="4482500"/>
            <a:ext cx="7641300" cy="31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▪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●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media/id/5c717bea55643b00b5d27f34/5-prichin-pit-2-l-vody-kajdyi-den-5dd65ee0710eb34d51c31f5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A68CC66-3C77-4503-9843-781DF156F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304632"/>
            <a:ext cx="3748492" cy="3639600"/>
          </a:xfrm>
        </p:spPr>
        <p:txBody>
          <a:bodyPr/>
          <a:lstStyle/>
          <a:p>
            <a:br>
              <a:rPr lang="ru-RU" sz="1600" b="1" dirty="0"/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чем счетчик калорий: ИИ распознает состав тарелки и определяет, достаточно ли нутриентов вы потребляете в течение дня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/>
            </a:br>
            <a:br>
              <a:rPr lang="en-US" sz="1600" b="1" dirty="0"/>
            </a:br>
            <a:endParaRPr lang="ru-RU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2FFE57-D9DA-40E6-B394-FC3D5E599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269" y="1879472"/>
            <a:ext cx="4004053" cy="26677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F188E1-B112-4582-BF6A-8754C16C8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23478"/>
            <a:ext cx="5864860" cy="13107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3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- МОДЕЛЬ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7" name="Google Shape;557;p43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558" name="Google Shape;558;p43"/>
          <p:cNvSpPr txBox="1"/>
          <p:nvPr/>
        </p:nvSpPr>
        <p:spPr>
          <a:xfrm>
            <a:off x="2216330" y="752825"/>
            <a:ext cx="1472100" cy="1491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ДЕЯТЕЛЬНОСТЬ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Разработка и обновление мобильного приложения</a:t>
            </a:r>
            <a:endParaRPr sz="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59" name="Google Shape;559;p43"/>
          <p:cNvSpPr txBox="1"/>
          <p:nvPr/>
        </p:nvSpPr>
        <p:spPr>
          <a:xfrm>
            <a:off x="2216330" y="2244488"/>
            <a:ext cx="1472100" cy="1491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РЕСУРСЫ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КОМАНДА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MVP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0" name="Google Shape;560;p43"/>
          <p:cNvSpPr txBox="1"/>
          <p:nvPr/>
        </p:nvSpPr>
        <p:spPr>
          <a:xfrm>
            <a:off x="3688586" y="752825"/>
            <a:ext cx="1472100" cy="29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УНИКАЛЬНОСТЬ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Умный ИИ помощник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1" name="Google Shape;561;p43"/>
          <p:cNvSpPr txBox="1"/>
          <p:nvPr/>
        </p:nvSpPr>
        <p:spPr>
          <a:xfrm>
            <a:off x="5160841" y="752825"/>
            <a:ext cx="1472100" cy="1491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ЦЕННОСТЬ</a:t>
            </a:r>
            <a:endParaRPr lang="ru-RU" sz="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Уникальный подсчёт калорий и умный ИИ помощник 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2" name="Google Shape;562;p43"/>
          <p:cNvSpPr txBox="1"/>
          <p:nvPr/>
        </p:nvSpPr>
        <p:spPr>
          <a:xfrm>
            <a:off x="5160841" y="2244488"/>
            <a:ext cx="1472100" cy="1491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КАНАЛЫ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Мобильное приложение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3" name="Google Shape;563;p43"/>
          <p:cNvSpPr txBox="1"/>
          <p:nvPr/>
        </p:nvSpPr>
        <p:spPr>
          <a:xfrm>
            <a:off x="6633096" y="752825"/>
            <a:ext cx="1472100" cy="29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КЛИЕНТЫ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Для мужчин: 10 × (вес в кг) + 6.25 × (рост в см) - 5 × (возраст в годах) + 5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</a:pPr>
            <a:endParaRPr lang="ru-RU"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Для женщин: 10 × (вес в кг) + 6.25 × (рост в см) - 5 × (возраст в годах) - 161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4" name="Google Shape;564;p43"/>
          <p:cNvSpPr txBox="1"/>
          <p:nvPr/>
        </p:nvSpPr>
        <p:spPr>
          <a:xfrm>
            <a:off x="744075" y="752825"/>
            <a:ext cx="1472100" cy="29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ПАРТНЕРЫ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 lang="ru-RU" sz="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РИТЕЙЛЫ</a:t>
            </a:r>
            <a:endParaRPr sz="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5" name="Google Shape;565;p43"/>
          <p:cNvSpPr txBox="1"/>
          <p:nvPr/>
        </p:nvSpPr>
        <p:spPr>
          <a:xfrm>
            <a:off x="744075" y="3736150"/>
            <a:ext cx="3680700" cy="115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ЗАТРАТЫ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АРЕНДА СЕРВЕРА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РАЗРАБОТКА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6" name="Google Shape;566;p43"/>
          <p:cNvSpPr txBox="1"/>
          <p:nvPr/>
        </p:nvSpPr>
        <p:spPr>
          <a:xfrm>
            <a:off x="4424713" y="3736150"/>
            <a:ext cx="3680700" cy="115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ДОХОДЫ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ПОДПИСКА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7" name="Google Shape;567;p43"/>
          <p:cNvSpPr/>
          <p:nvPr/>
        </p:nvSpPr>
        <p:spPr>
          <a:xfrm>
            <a:off x="4132632" y="3813545"/>
            <a:ext cx="215901" cy="214638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68" name="Google Shape;568;p43"/>
          <p:cNvSpPr/>
          <p:nvPr/>
        </p:nvSpPr>
        <p:spPr>
          <a:xfrm>
            <a:off x="6341631" y="829028"/>
            <a:ext cx="215257" cy="19323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69" name="Google Shape;569;p43"/>
          <p:cNvSpPr/>
          <p:nvPr/>
        </p:nvSpPr>
        <p:spPr>
          <a:xfrm>
            <a:off x="1932866" y="829015"/>
            <a:ext cx="207088" cy="20707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0" name="Google Shape;570;p43"/>
          <p:cNvSpPr/>
          <p:nvPr/>
        </p:nvSpPr>
        <p:spPr>
          <a:xfrm>
            <a:off x="8608585" y="543301"/>
            <a:ext cx="197012" cy="20770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71" name="Google Shape;571;p43"/>
          <p:cNvGrpSpPr/>
          <p:nvPr/>
        </p:nvGrpSpPr>
        <p:grpSpPr>
          <a:xfrm>
            <a:off x="7795502" y="3813547"/>
            <a:ext cx="233502" cy="171203"/>
            <a:chOff x="4610450" y="3703750"/>
            <a:chExt cx="453050" cy="332175"/>
          </a:xfrm>
        </p:grpSpPr>
        <p:sp>
          <p:nvSpPr>
            <p:cNvPr id="572" name="Google Shape;572;p4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3" name="Google Shape;573;p4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74" name="Google Shape;574;p43"/>
          <p:cNvSpPr/>
          <p:nvPr/>
        </p:nvSpPr>
        <p:spPr>
          <a:xfrm>
            <a:off x="3402793" y="829032"/>
            <a:ext cx="209587" cy="2096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75" name="Google Shape;575;p43"/>
          <p:cNvGrpSpPr/>
          <p:nvPr/>
        </p:nvGrpSpPr>
        <p:grpSpPr>
          <a:xfrm>
            <a:off x="4896306" y="827208"/>
            <a:ext cx="188198" cy="239803"/>
            <a:chOff x="1958100" y="4985350"/>
            <a:chExt cx="365150" cy="465275"/>
          </a:xfrm>
        </p:grpSpPr>
        <p:sp>
          <p:nvSpPr>
            <p:cNvPr id="576" name="Google Shape;576;p43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7" name="Google Shape;577;p43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8" name="Google Shape;578;p43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9" name="Google Shape;579;p43"/>
          <p:cNvGrpSpPr/>
          <p:nvPr/>
        </p:nvGrpSpPr>
        <p:grpSpPr>
          <a:xfrm>
            <a:off x="3326609" y="2334870"/>
            <a:ext cx="283238" cy="257429"/>
            <a:chOff x="4562200" y="4968250"/>
            <a:chExt cx="549550" cy="499475"/>
          </a:xfrm>
        </p:grpSpPr>
        <p:sp>
          <p:nvSpPr>
            <p:cNvPr id="580" name="Google Shape;580;p43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2" name="Google Shape;582;p43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3" name="Google Shape;583;p43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4" name="Google Shape;584;p43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5" name="Google Shape;585;p43"/>
          <p:cNvGrpSpPr/>
          <p:nvPr/>
        </p:nvGrpSpPr>
        <p:grpSpPr>
          <a:xfrm>
            <a:off x="7737828" y="827204"/>
            <a:ext cx="278200" cy="266861"/>
            <a:chOff x="5241175" y="4959100"/>
            <a:chExt cx="539775" cy="517775"/>
          </a:xfrm>
        </p:grpSpPr>
        <p:sp>
          <p:nvSpPr>
            <p:cNvPr id="586" name="Google Shape;586;p4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7" name="Google Shape;587;p4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8" name="Google Shape;588;p4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9" name="Google Shape;589;p4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0" name="Google Shape;590;p4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1" name="Google Shape;591;p4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2" name="Google Shape;592;p43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593" name="Google Shape;593;p43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4" name="Google Shape;594;p4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0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2" name="Google Shape;482;p40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483" name="Google Shape;483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86" name="Google Shape;486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88" name="Google Shape;488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89" name="Google Shape;489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91" name="Google Shape;491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92" name="Google Shape;492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5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94" name="Google Shape;494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95" name="Google Shape;495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6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97" name="Google Shape;497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98" name="Google Shape;498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500" name="Google Shape;500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501" name="Google Shape;501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503" name="Google Shape;503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2023 -</a:t>
            </a:r>
            <a:r>
              <a:rPr lang="en-US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MVP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4" name="Google Shape;504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2024 - пилот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5" name="Google Shape;505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2025 – расширение линейки услуг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6" name="Google Shape;506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2024 - </a:t>
            </a: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грант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7" name="Google Shape;507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2025 – первые продажи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8" name="Google Shape;508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2026- масштабирование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509" name="Google Shape;509;p40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510" name="Google Shape;510;p4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КОНТАКТЫ</a:t>
            </a:r>
            <a:br>
              <a:rPr lang="ru-RU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dv-siren@yandex.ru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1ED1F4-7B7E-48D1-8AAF-2934FA65A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5486"/>
            <a:ext cx="5863501" cy="13076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ctrTitle"/>
          </p:nvPr>
        </p:nvSpPr>
        <p:spPr>
          <a:xfrm>
            <a:off x="491304" y="172225"/>
            <a:ext cx="4350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1"/>
          </p:nvPr>
        </p:nvSpPr>
        <p:spPr>
          <a:xfrm>
            <a:off x="467544" y="1476365"/>
            <a:ext cx="3960440" cy="36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Ежедневный расчет КБЖУ важен для многих девушек, которые хотят поддерживать себя в форме. Так же, как и следить за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водным балансом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уже давно не нужно считать в уме стаканы выпитой воды или искать питательную ценность того или иного продукта, нашу жизнь облегчают различные программы и приложения.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EFFF87-AC68-4C45-A376-83A6A6371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258" y="1147180"/>
            <a:ext cx="4501742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035000" y="751500"/>
            <a:ext cx="5357400" cy="363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КАСДЕВ</a:t>
            </a:r>
          </a:p>
          <a:p>
            <a:pPr marL="0" lv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команда провела исследование и глубинные интервью, по результатом которых выявлены следующие проблемы:</a:t>
            </a:r>
          </a:p>
          <a:p>
            <a:pPr lvl="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с подсчетом калорий</a:t>
            </a:r>
          </a:p>
          <a:p>
            <a:pPr lvl="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с построением правильного рациона питания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рецептов с готовым КБЖУ на любой вкус как для мясоедов, так и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вегетарианцов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веганов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971600" y="539086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611560" y="1059582"/>
            <a:ext cx="44916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с калькулятором калорий на основе ИИ аналитики</a:t>
            </a:r>
          </a:p>
          <a:p>
            <a:pPr marL="88900" lv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Удобство в использовании</a:t>
            </a:r>
          </a:p>
          <a:p>
            <a:pPr marL="8890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Приятный интерфейс</a:t>
            </a:r>
          </a:p>
          <a:p>
            <a:pPr marL="8890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 с другими устройствами: фитнес-браслеты, спортивные часы, обмен данными с другими приложениями</a:t>
            </a:r>
          </a:p>
          <a:p>
            <a:pPr marL="8890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уведомлений (не лишними будут настраиваемые напоминания о приемах пищи и воды)</a:t>
            </a:r>
          </a:p>
          <a:p>
            <a:pPr marL="8890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плюс - наличие мотивационных сообщений и небольших статей внутри приложения</a:t>
            </a:r>
          </a:p>
          <a:p>
            <a:pPr marL="88900" lv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pSp>
        <p:nvGrpSpPr>
          <p:cNvPr id="135" name="Google Shape;135;p18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36" name="Google Shape;136;p1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A5EB88-44B0-42B9-BE58-292446E3E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42592"/>
            <a:ext cx="2376264" cy="42265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 idx="4294967295"/>
          </p:nvPr>
        </p:nvSpPr>
        <p:spPr>
          <a:xfrm>
            <a:off x="1043608" y="119853"/>
            <a:ext cx="4190700" cy="8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-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MVP</a:t>
            </a:r>
            <a:endParaRPr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F2EB3-BA16-41F5-A12B-7F21C1AC9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75606"/>
            <a:ext cx="1805926" cy="32121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28FC7-26C8-47C1-AC5E-92E1AB0F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958" y="1220122"/>
            <a:ext cx="1836273" cy="326762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D4455B-3E26-4889-B245-7550E3FADD3F}"/>
              </a:ext>
            </a:extLst>
          </p:cNvPr>
          <p:cNvSpPr/>
          <p:nvPr/>
        </p:nvSpPr>
        <p:spPr>
          <a:xfrm>
            <a:off x="5593357" y="448091"/>
            <a:ext cx="2664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есть все необходимые функции: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приемов пищи.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сканера штрих-кода продукта.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добавить свои личные рецепты.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виден на главном экране в редактируемом формате.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функция добавления физической активности. Для этого просто нужно выбрать любимые упражнения из списка.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дня можно оценить баланс КБЖУ по диаграмме.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КБЖУ, в приложении можно отследить такие показатели, как холестерин, натрий, сахар.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фотографировать свои продукты и блюда и вести дневник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166242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215974" y="207295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 idx="4294967295"/>
          </p:nvPr>
        </p:nvSpPr>
        <p:spPr>
          <a:xfrm>
            <a:off x="1187624" y="207295"/>
            <a:ext cx="7342584" cy="8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ТЕХНОЛОГИЯ</a:t>
            </a:r>
            <a:endParaRPr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294967295"/>
          </p:nvPr>
        </p:nvSpPr>
        <p:spPr>
          <a:xfrm>
            <a:off x="685800" y="2161437"/>
            <a:ext cx="7054552" cy="17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ИСКУССТВЕННОГО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 </a:t>
            </a:r>
            <a:b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ctrTitle" idx="4294967295"/>
          </p:nvPr>
        </p:nvSpPr>
        <p:spPr>
          <a:xfrm>
            <a:off x="827584" y="0"/>
            <a:ext cx="3466200" cy="169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КОНКУРЕНТЫ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Google Shape;160;p19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pSp>
        <p:nvGrpSpPr>
          <p:cNvPr id="161" name="Google Shape;161;p19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62" name="Google Shape;162;p1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CE016F-C006-4295-9726-3FB367654D73}"/>
              </a:ext>
            </a:extLst>
          </p:cNvPr>
          <p:cNvSpPr/>
          <p:nvPr/>
        </p:nvSpPr>
        <p:spPr>
          <a:xfrm>
            <a:off x="2286000" y="220241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IPhone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YAZIO для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YAZIO для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IPhone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Lifesum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IPhone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Lifesum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вода для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IPhone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Моя вода для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WaterBalance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WaterBalance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IPhone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558504" y="1851670"/>
            <a:ext cx="4684596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система наград за выполнение суточной нормы водного баланса. Это дополнительно мотивирует следить за собой.</a:t>
            </a: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напоминаний. Если вы забыли и не ввели информацию по количеству выпитой жидкости, то обязательно получите об этом напоминалку.</a:t>
            </a: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увлекательных советов по водному балансу и факты о воде.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pSp>
        <p:nvGrpSpPr>
          <p:cNvPr id="175" name="Google Shape;175;p20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76" name="Google Shape;176;p2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 l="37863" t="11229" r="18226"/>
          <a:stretch/>
        </p:blipFill>
        <p:spPr>
          <a:xfrm>
            <a:off x="5690400" y="751500"/>
            <a:ext cx="2702100" cy="3639601"/>
          </a:xfrm>
          <a:prstGeom prst="rect">
            <a:avLst/>
          </a:prstGeom>
          <a:noFill/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683568" y="1707654"/>
            <a:ext cx="7060860" cy="2262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Конверсия в покупку просто фантастическая, такими показателями может похвастаться пара десятков продуктов в мире. Приложение имеет месячный оборот в ~$4 МЛН при трафике всего в ~150К пользователей! </a:t>
            </a:r>
          </a:p>
          <a:p>
            <a:pPr marL="0" lv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Первое, что бросается в глаза, так это тарификация подписок:</a:t>
            </a:r>
          </a:p>
          <a:p>
            <a:pPr marL="0" lv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999,99 Евро за годовую подписку</a:t>
            </a: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599,99 Евро за месячную подписку</a:t>
            </a: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27,49 Евро за месячную подписку с 14-дневным триал периодом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grpSp>
        <p:nvGrpSpPr>
          <p:cNvPr id="191" name="Google Shape;191;p21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92" name="Google Shape;192;p2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8BED6B7-E04E-422D-A510-8919139F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987574"/>
            <a:ext cx="4491600" cy="3963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ontes template">
  <a:themeElements>
    <a:clrScheme name="Custom 347">
      <a:dk1>
        <a:srgbClr val="03153B"/>
      </a:dk1>
      <a:lt1>
        <a:srgbClr val="FFFFFF"/>
      </a:lt1>
      <a:dk2>
        <a:srgbClr val="DFE2E9"/>
      </a:dk2>
      <a:lt2>
        <a:srgbClr val="6C7588"/>
      </a:lt2>
      <a:accent1>
        <a:srgbClr val="F36232"/>
      </a:accent1>
      <a:accent2>
        <a:srgbClr val="32A707"/>
      </a:accent2>
      <a:accent3>
        <a:srgbClr val="AFE435"/>
      </a:accent3>
      <a:accent4>
        <a:srgbClr val="9287E6"/>
      </a:accent4>
      <a:accent5>
        <a:srgbClr val="B5BDFD"/>
      </a:accent5>
      <a:accent6>
        <a:srgbClr val="FF703B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</TotalTime>
  <Words>465</Words>
  <Application>Microsoft Office PowerPoint</Application>
  <PresentationFormat>Экран (16:9)</PresentationFormat>
  <Paragraphs>103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Fira Sans</vt:lpstr>
      <vt:lpstr>Times New Roman</vt:lpstr>
      <vt:lpstr>Arial</vt:lpstr>
      <vt:lpstr>Fira Sans Light</vt:lpstr>
      <vt:lpstr>Calibri</vt:lpstr>
      <vt:lpstr>Fira Sans SemiBold</vt:lpstr>
      <vt:lpstr>Leontes template</vt:lpstr>
      <vt:lpstr> МОБИЛЬНОЕ ПРИЛОЖЕНИЕ  Больше чем счетчик калорий: ИИ распознает состав тарелки и определяет, достаточно ли нутриентов вы потребляете в течение дня    </vt:lpstr>
      <vt:lpstr>ПРОБЛЕМА</vt:lpstr>
      <vt:lpstr>Презентация PowerPoint</vt:lpstr>
      <vt:lpstr>РЕШЕНИЕ</vt:lpstr>
      <vt:lpstr>ПРОДУКТ - MVP</vt:lpstr>
      <vt:lpstr>ЦИФРОВАЯ ТЕХНОЛОГИЯ</vt:lpstr>
      <vt:lpstr>КОНКУРЕНТЫ</vt:lpstr>
      <vt:lpstr>ПРЕИМУЩЕСТВА</vt:lpstr>
      <vt:lpstr>РЫНОК</vt:lpstr>
      <vt:lpstr>БИЗНЕС - МОДЕЛЬ</vt:lpstr>
      <vt:lpstr>ДОРОЖНАЯ КАРТА</vt:lpstr>
      <vt:lpstr>КОНТАКТЫ  dv-siren@yandex.ru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Виктория Скрыльникова</cp:lastModifiedBy>
  <cp:revision>15</cp:revision>
  <dcterms:modified xsi:type="dcterms:W3CDTF">2023-12-07T22:37:53Z</dcterms:modified>
</cp:coreProperties>
</file>