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96" r:id="rId3"/>
    <p:sldId id="294" r:id="rId4"/>
    <p:sldId id="295" r:id="rId5"/>
    <p:sldId id="297" r:id="rId6"/>
    <p:sldId id="299" r:id="rId7"/>
    <p:sldId id="300" r:id="rId8"/>
    <p:sldId id="301" r:id="rId9"/>
    <p:sldId id="302" r:id="rId10"/>
    <p:sldId id="298" r:id="rId11"/>
  </p:sldIdLst>
  <p:sldSz cx="12168188" cy="6840538"/>
  <p:notesSz cx="6858000" cy="9144000"/>
  <p:defaultTextStyle>
    <a:defPPr>
      <a:defRPr lang="ru-RU"/>
    </a:defPPr>
    <a:lvl1pPr marL="0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748" userDrawn="1">
          <p15:clr>
            <a:srgbClr val="547EBF"/>
          </p15:clr>
        </p15:guide>
        <p15:guide id="3" orient="horz" pos="3742" userDrawn="1">
          <p15:clr>
            <a:srgbClr val="547EBF"/>
          </p15:clr>
        </p15:guide>
        <p15:guide id="4" orient="horz" pos="1021" userDrawn="1">
          <p15:clr>
            <a:srgbClr val="547EBF"/>
          </p15:clr>
        </p15:guide>
        <p15:guide id="5" orient="horz" pos="3629" userDrawn="1">
          <p15:clr>
            <a:srgbClr val="547EBF"/>
          </p15:clr>
        </p15:guide>
        <p15:guide id="6" pos="3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6F6"/>
    <a:srgbClr val="006DF2"/>
    <a:srgbClr val="9F70AD"/>
    <a:srgbClr val="164194"/>
    <a:srgbClr val="6D7886"/>
    <a:srgbClr val="9460A4"/>
    <a:srgbClr val="858889"/>
    <a:srgbClr val="51C6EC"/>
    <a:srgbClr val="D9D9D9"/>
    <a:srgbClr val="952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2" autoAdjust="0"/>
    <p:restoredTop sz="94016" autoAdjust="0"/>
  </p:normalViewPr>
  <p:slideViewPr>
    <p:cSldViewPr snapToGrid="0" snapToObjects="1">
      <p:cViewPr varScale="1">
        <p:scale>
          <a:sx n="115" d="100"/>
          <a:sy n="115" d="100"/>
        </p:scale>
        <p:origin x="324" y="114"/>
      </p:cViewPr>
      <p:guideLst>
        <p:guide orient="horz" pos="748"/>
        <p:guide orient="horz" pos="3742"/>
        <p:guide orient="horz" pos="1021"/>
        <p:guide orient="horz" pos="3629"/>
        <p:guide pos="38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20" d="100"/>
          <a:sy n="120" d="100"/>
        </p:scale>
        <p:origin x="37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FEEBB-B15E-C549-A0FA-995F86C9DA48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D4C55-FBD9-6F4F-B00C-88E3331C1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3491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CEFFF-8571-E348-94EE-E8154671201E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B4521-F593-574E-9920-BC8C890C5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0330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4213" y="1143000"/>
            <a:ext cx="54895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B4521-F593-574E-9920-BC8C890C5CA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0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46781" y="1540770"/>
            <a:ext cx="9126141" cy="22769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>
                <a:latin typeface="Fedra Sans Pro" panose="020B0504040000020004" pitchFamily="34" charset="0"/>
              </a:defRPr>
            </a:lvl1pPr>
          </a:lstStyle>
          <a:p>
            <a:r>
              <a:rPr lang="ru-RU" dirty="0" smtClean="0"/>
              <a:t>ОБРАЗЕЦ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6781" y="3745574"/>
            <a:ext cx="9126141" cy="1218312"/>
          </a:xfrm>
        </p:spPr>
        <p:txBody>
          <a:bodyPr>
            <a:normAutofit/>
          </a:bodyPr>
          <a:lstStyle>
            <a:lvl1pPr marL="0" indent="0" algn="l">
              <a:buNone/>
              <a:defRPr sz="2400" b="0">
                <a:latin typeface="Fedra Sans Pro Light" panose="020B0304040000020004" pitchFamily="34" charset="0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0" hasCustomPrompt="1"/>
          </p:nvPr>
        </p:nvSpPr>
        <p:spPr>
          <a:xfrm>
            <a:off x="1046781" y="5220191"/>
            <a:ext cx="9126141" cy="490143"/>
          </a:xfrm>
        </p:spPr>
        <p:txBody>
          <a:bodyPr anchor="b">
            <a:normAutofit/>
          </a:bodyPr>
          <a:lstStyle>
            <a:lvl1pPr marL="0" indent="0" algn="l" defTabSz="912114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lang="ru-RU" sz="1400" b="0" i="0" kern="1200" dirty="0">
                <a:solidFill>
                  <a:schemeClr val="tx1"/>
                </a:solidFill>
                <a:latin typeface="Fedra Sans Pro" panose="020B0504040000020004" pitchFamily="34" charset="0"/>
                <a:ea typeface="Fedra Sans Pro" panose="020B0504040000020004" pitchFamily="34" charset="0"/>
                <a:cs typeface="Fedra Sans Pro" panose="020B0504040000020004" pitchFamily="34" charset="0"/>
              </a:defRPr>
            </a:lvl1pPr>
          </a:lstStyle>
          <a:p>
            <a:r>
              <a:rPr lang="ru-RU" sz="140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Докладчик</a:t>
            </a:r>
            <a:r>
              <a:rPr lang="en-US" sz="140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/>
            </a:r>
            <a:br>
              <a:rPr lang="en-US" sz="140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</a:br>
            <a:r>
              <a:rPr lang="ru-RU" sz="140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Должность</a:t>
            </a:r>
            <a:r>
              <a:rPr lang="ru-RU" sz="1400" baseline="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 докладчика</a:t>
            </a:r>
            <a:endParaRPr lang="ru-RU" sz="1400" dirty="0">
              <a:effectLst/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48" y="456036"/>
            <a:ext cx="3924557" cy="1596126"/>
          </a:xfrm>
          <a:prstGeom prst="rect">
            <a:avLst/>
          </a:prstGeom>
        </p:spPr>
        <p:txBody>
          <a:bodyPr anchor="b"/>
          <a:lstStyle>
            <a:lvl1pPr>
              <a:defRPr sz="3192"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065" y="984911"/>
            <a:ext cx="6160145" cy="4861216"/>
          </a:xfrm>
        </p:spPr>
        <p:txBody>
          <a:bodyPr/>
          <a:lstStyle>
            <a:lvl1pPr>
              <a:defRPr sz="3192">
                <a:latin typeface="Fedra Sans Pro Light" panose="020B0304040000020004" pitchFamily="34" charset="0"/>
              </a:defRPr>
            </a:lvl1pPr>
            <a:lvl2pPr>
              <a:defRPr sz="2793">
                <a:latin typeface="Fedra Sans Pro Light" panose="020B0304040000020004" pitchFamily="34" charset="0"/>
              </a:defRPr>
            </a:lvl2pPr>
            <a:lvl3pPr>
              <a:defRPr sz="2394">
                <a:latin typeface="Fedra Sans Pro Light" panose="020B0304040000020004" pitchFamily="34" charset="0"/>
              </a:defRPr>
            </a:lvl3pPr>
            <a:lvl4pPr>
              <a:defRPr sz="1995">
                <a:latin typeface="Fedra Sans Pro Light" panose="020B0304040000020004" pitchFamily="34" charset="0"/>
              </a:defRPr>
            </a:lvl4pPr>
            <a:lvl5pPr>
              <a:defRPr sz="1995">
                <a:latin typeface="Fedra Sans Pro Light" panose="020B0304040000020004" pitchFamily="34" charset="0"/>
              </a:defRPr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148" y="2052161"/>
            <a:ext cx="3924557" cy="3801883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smtClean="0"/>
              <a:t>/ </a:t>
            </a:r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 и подпис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6263" y="1056031"/>
            <a:ext cx="2644457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262" y="3810000"/>
            <a:ext cx="2664777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52801" y="1056031"/>
            <a:ext cx="2621798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83300" y="1056031"/>
            <a:ext cx="2651760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860788" y="1056031"/>
            <a:ext cx="2659699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9782" y="3810000"/>
            <a:ext cx="2634298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90602" y="3810000"/>
            <a:ext cx="2654618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8"/>
          </p:nvPr>
        </p:nvSpPr>
        <p:spPr>
          <a:xfrm>
            <a:off x="8859520" y="3810000"/>
            <a:ext cx="2660968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dirty="0" smtClean="0"/>
              <a:t>/ </a:t>
            </a: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5" name="Прямая соединительная линия 24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.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smtClean="0"/>
              <a:t>/ </a:t>
            </a:r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07859" y="364195"/>
            <a:ext cx="2623766" cy="5797040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563" y="364195"/>
            <a:ext cx="7719194" cy="5797040"/>
          </a:xfrm>
        </p:spPr>
        <p:txBody>
          <a:bodyPr vert="eaVert"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smtClean="0"/>
              <a:t>/ </a:t>
            </a:r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тём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046781" y="1540770"/>
            <a:ext cx="9126141" cy="22769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>
                <a:solidFill>
                  <a:schemeClr val="bg1"/>
                </a:solidFill>
                <a:latin typeface="Fedra Sans Pro" panose="020B0504040000020004" pitchFamily="34" charset="0"/>
              </a:defRPr>
            </a:lvl1pPr>
          </a:lstStyle>
          <a:p>
            <a:r>
              <a:rPr lang="ru-RU" dirty="0" smtClean="0"/>
              <a:t>ОБРАЗЕЦ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6781" y="3745574"/>
            <a:ext cx="9126141" cy="121831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Fedra Sans Pro Light" panose="020B0304040000020004" pitchFamily="34" charset="0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13" name="Текст 21"/>
          <p:cNvSpPr>
            <a:spLocks noGrp="1"/>
          </p:cNvSpPr>
          <p:nvPr>
            <p:ph type="body" sz="quarter" idx="10" hasCustomPrompt="1"/>
          </p:nvPr>
        </p:nvSpPr>
        <p:spPr>
          <a:xfrm>
            <a:off x="1046780" y="5220191"/>
            <a:ext cx="9126141" cy="490143"/>
          </a:xfr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Fedra Sans Pro Light" panose="020B0304040000020004" pitchFamily="34" charset="0"/>
              </a:defRPr>
            </a:lvl1pPr>
          </a:lstStyle>
          <a:p>
            <a:r>
              <a:rPr lang="ru-RU" sz="140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Докладчик</a:t>
            </a:r>
            <a:r>
              <a:rPr lang="en-US" sz="140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/>
            </a:r>
            <a:br>
              <a:rPr lang="en-US" sz="140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</a:br>
            <a:r>
              <a:rPr lang="ru-RU" sz="140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Должность</a:t>
            </a:r>
            <a:r>
              <a:rPr lang="ru-RU" sz="1400" baseline="0" dirty="0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 </a:t>
            </a:r>
            <a:r>
              <a:rPr lang="ru-RU" sz="1400" baseline="0" dirty="0" err="1" smtClean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доклдчика</a:t>
            </a:r>
            <a:endParaRPr lang="ru-RU" sz="1400" dirty="0">
              <a:effectLst/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3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576264" y="981636"/>
            <a:ext cx="10944224" cy="5096435"/>
          </a:xfrm>
        </p:spPr>
        <p:txBody>
          <a:bodyPr/>
          <a:lstStyle>
            <a:lvl1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2pPr>
            <a:lvl3pPr>
              <a:defRPr b="1" i="0">
                <a:latin typeface="Fedra Sans Pro Bold" panose="020B0804040000020004" pitchFamily="34" charset="0"/>
                <a:ea typeface="Fedra Sans Pro Bold" panose="020B0804040000020004" pitchFamily="34" charset="0"/>
                <a:cs typeface="Fedra Sans Pro Bold" panose="020B0804040000020004" pitchFamily="34" charset="0"/>
              </a:defRPr>
            </a:lvl3pPr>
            <a:lvl4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4pPr>
            <a:lvl5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smtClean="0"/>
              <a:t>/ </a:t>
            </a:r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225" y="1705385"/>
            <a:ext cx="10495062" cy="2845473"/>
          </a:xfrm>
          <a:prstGeom prst="rect">
            <a:avLst/>
          </a:prstGeom>
        </p:spPr>
        <p:txBody>
          <a:bodyPr anchor="b"/>
          <a:lstStyle>
            <a:lvl1pPr>
              <a:defRPr sz="5985">
                <a:latin typeface="Montserrat" panose="00000500000000000000" pitchFamily="2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225" y="4577778"/>
            <a:ext cx="10495062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-52"/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smtClean="0"/>
              <a:t>/ </a:t>
            </a:r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563" y="1820976"/>
            <a:ext cx="5171480" cy="4340259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0145" y="1820976"/>
            <a:ext cx="5171480" cy="4340259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smtClean="0"/>
              <a:t>/ </a:t>
            </a:r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49" y="1676882"/>
            <a:ext cx="5147713" cy="821814"/>
          </a:xfrm>
        </p:spPr>
        <p:txBody>
          <a:bodyPr anchor="b"/>
          <a:lstStyle>
            <a:lvl1pPr marL="0" indent="0">
              <a:buNone/>
              <a:defRPr sz="2394" b="0">
                <a:latin typeface="Fedra Sans Pro Bold" panose="020B0804040000020004" pitchFamily="34" charset="0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149" y="2498697"/>
            <a:ext cx="5147713" cy="3675206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0145" y="1676882"/>
            <a:ext cx="5173065" cy="821814"/>
          </a:xfrm>
        </p:spPr>
        <p:txBody>
          <a:bodyPr anchor="b"/>
          <a:lstStyle>
            <a:lvl1pPr marL="0" indent="0">
              <a:buNone/>
              <a:defRPr sz="2394" b="0">
                <a:latin typeface="Fedra Sans Pro Bold" panose="020B0804040000020004" pitchFamily="34" charset="0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0145" y="2498697"/>
            <a:ext cx="5173065" cy="3675206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smtClean="0"/>
              <a:t>/ </a:t>
            </a:r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dirty="0" smtClean="0"/>
              <a:t>/ </a:t>
            </a:r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ём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bg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smtClean="0"/>
              <a:t>/ </a:t>
            </a:r>
            <a:r>
              <a:rPr lang="ru-RU" smtClean="0"/>
              <a:t>Название презентации</a:t>
            </a:r>
            <a:endParaRPr lang="ru-R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bg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edra Sans Pro Bold" panose="020B08040400000200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1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742" y="1645878"/>
            <a:ext cx="10495062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86418" y="402449"/>
            <a:ext cx="10494962" cy="453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12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73" r:id="rId9"/>
    <p:sldLayoutId id="2147483668" r:id="rId10"/>
    <p:sldLayoutId id="2147483669" r:id="rId11"/>
    <p:sldLayoutId id="2147483670" r:id="rId12"/>
    <p:sldLayoutId id="2147483671" r:id="rId13"/>
  </p:sldLayoutIdLst>
  <p:hf hd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Fedra Sans Alt Pro" charset="0"/>
          <a:ea typeface="Fedra Sans Alt Pro" charset="0"/>
          <a:cs typeface="Fedra Sans Alt Pro" charset="0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54">
          <p15:clr>
            <a:srgbClr val="F26B43"/>
          </p15:clr>
        </p15:guide>
        <p15:guide id="2" pos="3832">
          <p15:clr>
            <a:srgbClr val="F26B43"/>
          </p15:clr>
        </p15:guide>
        <p15:guide id="3" pos="363">
          <p15:clr>
            <a:srgbClr val="F26B43"/>
          </p15:clr>
        </p15:guide>
        <p15:guide id="4" orient="horz" pos="454">
          <p15:clr>
            <a:srgbClr val="F26B43"/>
          </p15:clr>
        </p15:guide>
        <p15:guide id="5" orient="horz" pos="3992">
          <p15:clr>
            <a:srgbClr val="F26B43"/>
          </p15:clr>
        </p15:guide>
        <p15:guide id="6" pos="72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ctrTitle"/>
          </p:nvPr>
        </p:nvSpPr>
        <p:spPr>
          <a:xfrm>
            <a:off x="1046781" y="1540770"/>
            <a:ext cx="10290003" cy="2276995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Fedra Sans Pro" panose="020B0504040000020004" pitchFamily="34" charset="0"/>
              </a:rPr>
              <a:t>Капсул</a:t>
            </a:r>
            <a:r>
              <a:rPr lang="ru-RU" dirty="0" smtClean="0"/>
              <a:t>ы с водой</a:t>
            </a:r>
            <a:endParaRPr lang="ru-RU" dirty="0">
              <a:latin typeface="Fedra Sans Pro" panose="020B0504040000020004" pitchFamily="34" charset="0"/>
            </a:endParaRPr>
          </a:p>
        </p:txBody>
      </p:sp>
      <p:sp>
        <p:nvSpPr>
          <p:cNvPr id="21" name="Подзаголовок 2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Подзаголовок </a:t>
            </a:r>
            <a:endParaRPr lang="ru-RU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665" y="1151389"/>
            <a:ext cx="868269" cy="2122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81" y="1030521"/>
            <a:ext cx="2287002" cy="66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9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водой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96094" y="451745"/>
            <a:ext cx="11024393" cy="1327179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Montserrat"/>
                <a:ea typeface="Montserrat"/>
                <a:cs typeface="Montserrat"/>
                <a:sym typeface="Montserrat"/>
              </a:rPr>
              <a:t>Контакты </a:t>
            </a:r>
            <a:br>
              <a:rPr lang="ru-RU" sz="36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3600" dirty="0" smtClean="0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sz="36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3600" dirty="0" smtClean="0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sz="3600" dirty="0" smtClean="0">
                <a:latin typeface="Montserrat"/>
                <a:ea typeface="Montserrat"/>
                <a:cs typeface="Montserrat"/>
                <a:sym typeface="Montserrat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905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водой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4777" y="451745"/>
            <a:ext cx="11024393" cy="2283142"/>
          </a:xfrm>
        </p:spPr>
        <p:txBody>
          <a:bodyPr>
            <a:normAutofit/>
          </a:bodyPr>
          <a:lstStyle/>
          <a:p>
            <a:r>
              <a:rPr lang="ru-RU" sz="3600" kern="0" dirty="0">
                <a:solidFill>
                  <a:srgbClr val="5B9BD5"/>
                </a:solidFill>
                <a:latin typeface="Montserrat"/>
                <a:ea typeface="Montserrat"/>
                <a:cs typeface="Montserrat"/>
                <a:sym typeface="Montserrat"/>
              </a:rPr>
              <a:t>Что делает проект</a:t>
            </a:r>
            <a:r>
              <a:rPr lang="ru-RU" sz="3600" kern="0" dirty="0" smtClean="0">
                <a:solidFill>
                  <a:srgbClr val="5B9BD5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Суть нашего проекта заключается в создании  капсул с водой, которые животные смогут принимать, когда у них отсутствует доступ к воде</a:t>
            </a:r>
            <a:br>
              <a:rPr lang="ru-RU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Пока что наш проект находится на стадии чётко выявленной проблемы и сформулированного решения</a:t>
            </a:r>
            <a:r>
              <a:rPr lang="en-US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то есть на стадии идеи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357" y="2734887"/>
            <a:ext cx="1623008" cy="29177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15" y="2734887"/>
            <a:ext cx="3616099" cy="28180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574" y="2892130"/>
            <a:ext cx="2374586" cy="222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7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водой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9592" y="270295"/>
            <a:ext cx="11024393" cy="678786"/>
          </a:xfrm>
        </p:spPr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70AD47"/>
                </a:solidFill>
                <a:latin typeface="Montserrat"/>
                <a:ea typeface="Montserrat"/>
                <a:cs typeface="Montserrat"/>
                <a:sym typeface="Montserrat"/>
              </a:rPr>
              <a:t>Проблема</a:t>
            </a:r>
            <a:r>
              <a:rPr lang="ru-RU" sz="6000" b="1" kern="0" dirty="0">
                <a:solidFill>
                  <a:srgbClr val="70AD47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6000" b="1" kern="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/>
            </a:r>
            <a:br>
              <a:rPr lang="ru-RU" sz="6000" b="1" kern="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endParaRPr lang="ru-RU" kern="0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592" y="1288473"/>
            <a:ext cx="11382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Мы выделили несколько проблем, которые решает наш проект: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Обезвоживание у животных во время ЧС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</a:t>
            </a:r>
            <a:r>
              <a:rPr lang="ru-RU" sz="2400" dirty="0" smtClean="0"/>
              <a:t>роблема </a:t>
            </a:r>
            <a:r>
              <a:rPr lang="ru-RU" sz="2400" dirty="0"/>
              <a:t>голодающих животных (которые потерялись по время ЧС</a:t>
            </a:r>
            <a:r>
              <a:rPr lang="ru-RU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Проблема </a:t>
            </a:r>
            <a:r>
              <a:rPr lang="ru-RU" sz="2400" dirty="0"/>
              <a:t>сложности кормления животных витаминами в заповедниках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62" y="2488361"/>
            <a:ext cx="6002884" cy="377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1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водой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96094" y="451745"/>
            <a:ext cx="11024393" cy="346277"/>
          </a:xfrm>
        </p:spPr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Решение </a:t>
            </a:r>
            <a:b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96093" y="1147156"/>
            <a:ext cx="11199913" cy="3107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Капсулы с водой: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smtClean="0"/>
              <a:t>С чистой водой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smtClean="0"/>
              <a:t>С </a:t>
            </a:r>
            <a:r>
              <a:rPr lang="ru-RU" sz="3200" dirty="0" err="1" smtClean="0"/>
              <a:t>ароматизаторами</a:t>
            </a:r>
            <a:endParaRPr lang="ru-RU" sz="3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smtClean="0"/>
              <a:t>С подсластителями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smtClean="0"/>
              <a:t>С витаминами</a:t>
            </a:r>
          </a:p>
          <a:p>
            <a:pPr marL="342900" indent="-342900">
              <a:buAutoNum type="arabicParenR"/>
            </a:pPr>
            <a:endParaRPr lang="ru-RU" dirty="0" smtClean="0"/>
          </a:p>
          <a:p>
            <a:pPr marL="342900" indent="-342900">
              <a:buAutoNum type="arabicParenR"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657" y="36736"/>
            <a:ext cx="3705528" cy="3477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37" y="4061069"/>
            <a:ext cx="1535563" cy="14411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45" y="3680221"/>
            <a:ext cx="3913338" cy="26101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54" y="3603556"/>
            <a:ext cx="3033965" cy="23561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551" y="956983"/>
            <a:ext cx="3178578" cy="261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2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водой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76417" y="451745"/>
            <a:ext cx="11024393" cy="356529"/>
          </a:xfrm>
        </p:spPr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Рынок </a:t>
            </a:r>
            <a:r>
              <a:rPr lang="ru-RU" sz="5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5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76417" y="808274"/>
            <a:ext cx="1126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Сформулированная целевая аудитория:</a:t>
            </a:r>
          </a:p>
          <a:p>
            <a:r>
              <a:rPr lang="ru-RU" sz="2000" dirty="0"/>
              <a:t>Различные спасательные службы, МЧС, волонтёры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6417" y="1579419"/>
            <a:ext cx="9844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Волонтёрские компании для животных в Тюмени: минимум 10 организаций </a:t>
            </a:r>
          </a:p>
          <a:p>
            <a:r>
              <a:rPr lang="ru-RU" sz="2000" dirty="0"/>
              <a:t>Станции МЧС: минимум 10 станций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930" y="2028306"/>
            <a:ext cx="3940233" cy="39402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92" y="2287305"/>
            <a:ext cx="3438646" cy="3438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43" y="2287305"/>
            <a:ext cx="2308382" cy="346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2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водой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96095" y="629092"/>
            <a:ext cx="11024393" cy="3754495"/>
          </a:xfrm>
        </p:spPr>
        <p:txBody>
          <a:bodyPr>
            <a:normAutofit fontScale="90000"/>
          </a:bodyPr>
          <a:lstStyle/>
          <a:p>
            <a:r>
              <a:rPr lang="ru-RU" sz="3600" kern="0" dirty="0" smtClean="0">
                <a:solidFill>
                  <a:srgbClr val="70AD47"/>
                </a:solidFill>
                <a:latin typeface="Montserrat"/>
                <a:ea typeface="Montserrat"/>
                <a:cs typeface="Montserrat"/>
                <a:sym typeface="Montserrat"/>
              </a:rPr>
              <a:t>Конкуренты</a:t>
            </a:r>
            <a:r>
              <a:rPr lang="ru-RU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2700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 данный момент наши прямые конкуренты нашей продукции – это простое ведро с водой и шприц</a:t>
            </a:r>
            <a:br>
              <a:rPr lang="ru-RU" sz="2700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700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en-US" sz="2700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2700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Наши плюсы:</a:t>
            </a:r>
            <a:br>
              <a:rPr lang="ru-RU" sz="2700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36178" y="2103119"/>
            <a:ext cx="109442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Компактность</a:t>
            </a:r>
            <a:endParaRPr lang="en-US" sz="2400" kern="0" dirty="0" smtClean="0">
              <a:solidFill>
                <a:srgbClr val="000000"/>
              </a:solidFill>
              <a:ea typeface="Montserrat"/>
              <a:cs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Универсальность</a:t>
            </a:r>
            <a:endParaRPr lang="en-US" sz="2400" kern="0" dirty="0" smtClean="0">
              <a:solidFill>
                <a:srgbClr val="000000"/>
              </a:solidFill>
              <a:ea typeface="Montserrat"/>
              <a:cs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Экономичность</a:t>
            </a:r>
            <a:endParaRPr lang="en-US" sz="2400" kern="0" dirty="0" smtClean="0">
              <a:solidFill>
                <a:srgbClr val="000000"/>
              </a:solidFill>
              <a:ea typeface="Montserrat"/>
              <a:cs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Практичность</a:t>
            </a:r>
            <a:endParaRPr lang="en-US" sz="2400" kern="0" dirty="0" smtClean="0">
              <a:solidFill>
                <a:srgbClr val="000000"/>
              </a:solidFill>
              <a:ea typeface="Montserrat"/>
              <a:cs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kern="0" dirty="0" err="1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Экологичность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554" y="1494624"/>
            <a:ext cx="4200552" cy="37444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897" y="1822585"/>
            <a:ext cx="5137340" cy="341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6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водой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Экономика сейчас</a:t>
            </a:r>
            <a:b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прогноз на ближайшее время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71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водой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96094" y="451746"/>
            <a:ext cx="11024393" cy="678786"/>
          </a:xfrm>
        </p:spPr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5B9BD5"/>
                </a:solidFill>
                <a:latin typeface="Montserrat"/>
                <a:ea typeface="Montserrat"/>
                <a:cs typeface="Montserrat"/>
                <a:sym typeface="Montserrat"/>
              </a:rPr>
              <a:t>Стратегия </a:t>
            </a:r>
            <a:r>
              <a:rPr lang="ru-RU" sz="3600" kern="0" dirty="0" smtClean="0">
                <a:solidFill>
                  <a:srgbClr val="5B9BD5"/>
                </a:solidFill>
                <a:latin typeface="Montserrat"/>
                <a:ea typeface="Montserrat"/>
                <a:cs typeface="Montserrat"/>
                <a:sym typeface="Montserrat"/>
              </a:rPr>
              <a:t>развития</a:t>
            </a:r>
            <a:r>
              <a:rPr lang="ru-RU" sz="5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5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96094" y="1064029"/>
            <a:ext cx="102273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kern="0" dirty="0">
                <a:solidFill>
                  <a:srgbClr val="5B9BD5"/>
                </a:solidFill>
                <a:latin typeface="Montserrat"/>
                <a:ea typeface="Montserrat"/>
                <a:cs typeface="Montserrat"/>
              </a:rPr>
              <a:t>До декабря </a:t>
            </a:r>
            <a:r>
              <a:rPr lang="ru-RU" sz="3200" kern="0" dirty="0" smtClean="0">
                <a:solidFill>
                  <a:srgbClr val="5B9BD5"/>
                </a:solidFill>
                <a:latin typeface="Montserrat"/>
                <a:ea typeface="Montserrat"/>
                <a:cs typeface="Montserrat"/>
              </a:rPr>
              <a:t>2023 года: </a:t>
            </a:r>
            <a:endParaRPr lang="ru-RU" sz="3200" kern="0" dirty="0">
              <a:solidFill>
                <a:srgbClr val="5B9BD5"/>
              </a:solidFill>
              <a:latin typeface="Montserrat"/>
              <a:ea typeface="Montserrat"/>
              <a:cs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представить полностью сформулированное решение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представить </a:t>
            </a:r>
            <a:r>
              <a:rPr lang="ru-RU" sz="2000" dirty="0"/>
              <a:t>прототип </a:t>
            </a:r>
            <a:r>
              <a:rPr lang="ru-RU" sz="2000" dirty="0" smtClean="0"/>
              <a:t>продукта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получить одобрение инвесторов (по возможности)</a:t>
            </a:r>
          </a:p>
          <a:p>
            <a:r>
              <a:rPr lang="ru-RU" sz="3200" kern="0" dirty="0">
                <a:solidFill>
                  <a:srgbClr val="5B9BD5"/>
                </a:solidFill>
                <a:latin typeface="Montserrat"/>
                <a:ea typeface="Montserrat"/>
                <a:cs typeface="Montserrat"/>
              </a:rPr>
              <a:t>До мая </a:t>
            </a:r>
            <a:r>
              <a:rPr lang="ru-RU" sz="3200" kern="0" dirty="0" smtClean="0">
                <a:solidFill>
                  <a:srgbClr val="5B9BD5"/>
                </a:solidFill>
                <a:latin typeface="Montserrat"/>
                <a:ea typeface="Montserrat"/>
                <a:cs typeface="Montserrat"/>
              </a:rPr>
              <a:t>2024 года: </a:t>
            </a:r>
            <a:endParaRPr lang="ru-RU" sz="3200" kern="0" dirty="0">
              <a:solidFill>
                <a:srgbClr val="5B9BD5"/>
              </a:solidFill>
              <a:latin typeface="Montserrat"/>
              <a:ea typeface="Montserrat"/>
              <a:cs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доработать продукт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повысить технологичность его производства </a:t>
            </a:r>
          </a:p>
          <a:p>
            <a:r>
              <a:rPr lang="ru-RU" sz="3200" kern="0" dirty="0">
                <a:solidFill>
                  <a:srgbClr val="5B9BD5"/>
                </a:solidFill>
                <a:latin typeface="Montserrat"/>
                <a:ea typeface="Montserrat"/>
                <a:cs typeface="Montserrat"/>
              </a:rPr>
              <a:t>До 2030 года: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/>
              <a:t>популизировать</a:t>
            </a:r>
            <a:r>
              <a:rPr lang="ru-RU" sz="2000" dirty="0" smtClean="0"/>
              <a:t> наш продукт в СНГ пространстве, а далее и в других странах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Пустить наш продукт в массовое производство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9486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Fedra Sans Pro" panose="020B0504040000020004" pitchFamily="34" charset="0"/>
              </a:rPr>
              <a:t>Капсул</a:t>
            </a:r>
            <a:r>
              <a:rPr lang="ru-RU" dirty="0"/>
              <a:t>ы с водой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6952" y="0"/>
            <a:ext cx="11024393" cy="861666"/>
          </a:xfrm>
        </p:spPr>
        <p:txBody>
          <a:bodyPr>
            <a:normAutofit/>
          </a:bodyPr>
          <a:lstStyle/>
          <a:p>
            <a:r>
              <a:rPr lang="ru-RU" sz="3600" kern="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Команда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29645" y="861666"/>
            <a:ext cx="3638151" cy="92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Веснин Владислав Станиславович</a:t>
            </a:r>
          </a:p>
          <a:p>
            <a:r>
              <a:rPr lang="ru-RU" dirty="0" smtClean="0"/>
              <a:t>Лидер/Генератор идей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958830" y="861666"/>
            <a:ext cx="3374967" cy="92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Антонов Александр Андреевич</a:t>
            </a:r>
          </a:p>
          <a:p>
            <a:r>
              <a:rPr lang="ru-RU" dirty="0" smtClean="0"/>
              <a:t>Проектировщик/Координатор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629645" y="3404019"/>
            <a:ext cx="3084022" cy="92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Гумерова</a:t>
            </a:r>
            <a:r>
              <a:rPr lang="ru-RU" dirty="0" smtClean="0"/>
              <a:t> </a:t>
            </a:r>
            <a:r>
              <a:rPr lang="ru-RU" dirty="0" err="1" smtClean="0"/>
              <a:t>Даяна</a:t>
            </a:r>
            <a:r>
              <a:rPr lang="ru-RU" dirty="0" smtClean="0"/>
              <a:t> </a:t>
            </a:r>
            <a:r>
              <a:rPr lang="ru-RU" dirty="0" err="1" smtClean="0"/>
              <a:t>Дамировна</a:t>
            </a:r>
            <a:endParaRPr lang="ru-RU" dirty="0" smtClean="0"/>
          </a:p>
          <a:p>
            <a:r>
              <a:rPr lang="ru-RU" dirty="0" smtClean="0"/>
              <a:t>Исследователь/</a:t>
            </a:r>
            <a:r>
              <a:rPr lang="ru-RU" dirty="0" err="1" smtClean="0"/>
              <a:t>Мотиватор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958830" y="3403323"/>
            <a:ext cx="3257637" cy="92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Шевелев Арсений Сергеевич</a:t>
            </a:r>
          </a:p>
          <a:p>
            <a:r>
              <a:rPr lang="ru-RU" dirty="0" smtClean="0"/>
              <a:t>Исполнитель/</a:t>
            </a:r>
            <a:r>
              <a:rPr lang="ru-RU" dirty="0" err="1" smtClean="0"/>
              <a:t>Реализатор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06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ИУ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489"/>
      </a:accent1>
      <a:accent2>
        <a:srgbClr val="007EB2"/>
      </a:accent2>
      <a:accent3>
        <a:srgbClr val="4F5356"/>
      </a:accent3>
      <a:accent4>
        <a:srgbClr val="119BAF"/>
      </a:accent4>
      <a:accent5>
        <a:srgbClr val="68243A"/>
      </a:accent5>
      <a:accent6>
        <a:srgbClr val="42BC98"/>
      </a:accent6>
      <a:hlink>
        <a:srgbClr val="CBCFCE"/>
      </a:hlink>
      <a:folHlink>
        <a:srgbClr val="954F72"/>
      </a:folHlink>
    </a:clrScheme>
    <a:fontScheme name="Другая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9050">
          <a:solidFill>
            <a:srgbClr val="9460A4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latin typeface="Montserrat" panose="00000500000000000000" pitchFamily="2" charset="-52"/>
            <a:ea typeface="Fedra Sans Alt Pro Light" charset="0"/>
            <a:cs typeface="Fedra Sans Alt Pro Light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6929</TotalTime>
  <Words>292</Words>
  <Application>Microsoft Office PowerPoint</Application>
  <PresentationFormat>Произвольный</PresentationFormat>
  <Paragraphs>66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Arial Black</vt:lpstr>
      <vt:lpstr>Calibri</vt:lpstr>
      <vt:lpstr>Fedra Sans Alt Pro</vt:lpstr>
      <vt:lpstr>Fedra Sans Alt Pro Light</vt:lpstr>
      <vt:lpstr>Fedra Sans Pro</vt:lpstr>
      <vt:lpstr>Fedra Sans Pro Bold</vt:lpstr>
      <vt:lpstr>Fedra Sans Pro Light</vt:lpstr>
      <vt:lpstr>Montserrat</vt:lpstr>
      <vt:lpstr>Тема Office</vt:lpstr>
      <vt:lpstr>Капсулы с водой</vt:lpstr>
      <vt:lpstr>Что делает проект? Суть нашего проекта заключается в создании  капсул с водой, которые животные смогут принимать, когда у них отсутствует доступ к воде  Пока что наш проект находится на стадии чётко выявленной проблемы и сформулированного решения, то есть на стадии идеи</vt:lpstr>
      <vt:lpstr>Проблема  </vt:lpstr>
      <vt:lpstr>Решение   </vt:lpstr>
      <vt:lpstr>Рынок  </vt:lpstr>
      <vt:lpstr>Конкуренты На данный момент наши прямые конкуренты нашей продукции – это простое ведро с водой и шприц  Наши плюсы:         </vt:lpstr>
      <vt:lpstr>Экономика сейчас и прогноз на ближайшее время</vt:lpstr>
      <vt:lpstr>Стратегия развития </vt:lpstr>
      <vt:lpstr>Команда</vt:lpstr>
      <vt:lpstr>Контакты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vlad</cp:lastModifiedBy>
  <cp:revision>206</cp:revision>
  <cp:lastPrinted>2021-05-14T10:36:39Z</cp:lastPrinted>
  <dcterms:created xsi:type="dcterms:W3CDTF">2021-05-14T09:45:42Z</dcterms:created>
  <dcterms:modified xsi:type="dcterms:W3CDTF">2023-10-27T17:49:36Z</dcterms:modified>
</cp:coreProperties>
</file>