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5" r:id="rId6"/>
    <p:sldId id="260" r:id="rId7"/>
    <p:sldId id="276" r:id="rId8"/>
    <p:sldId id="277" r:id="rId9"/>
    <p:sldId id="278" r:id="rId10"/>
    <p:sldId id="281" r:id="rId11"/>
    <p:sldId id="263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pos="361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633B"/>
    <a:srgbClr val="211F1F"/>
    <a:srgbClr val="81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6405"/>
  </p:normalViewPr>
  <p:slideViewPr>
    <p:cSldViewPr snapToGrid="0" snapToObjects="1">
      <p:cViewPr varScale="1">
        <p:scale>
          <a:sx n="70" d="100"/>
          <a:sy n="70" d="100"/>
        </p:scale>
        <p:origin x="564" y="72"/>
      </p:cViewPr>
      <p:guideLst>
        <p:guide orient="horz" pos="2160"/>
        <p:guide pos="982"/>
        <p:guide orient="horz" pos="981"/>
        <p:guide orient="horz" pos="3952"/>
        <p:guide pos="7174"/>
        <p:guide pos="3613"/>
        <p:guide pos="3840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endParaRPr lang="ru-RU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0491425846962949"/>
          <c:y val="0.128191"/>
          <c:w val="0.79508574153037115"/>
          <c:h val="0.7496850000000023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2A900"/>
            </a:solidFill>
            <a:ln w="12700" cap="flat">
              <a:noFill/>
              <a:miter lim="400000"/>
            </a:ln>
            <a:effectLst/>
          </c:spPr>
          <c:invertIfNegative val="1"/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83760</c:v>
                </c:pt>
                <c:pt idx="1">
                  <c:v>645000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5C-6246-90A8-53ED7FDC3A9E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c14:spPr>
              </c14:invertSolidFillFmt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BFBFBF"/>
            </a:solidFill>
            <a:ln w="12700" cap="flat">
              <a:noFill/>
              <a:miter lim="400000"/>
            </a:ln>
            <a:effectLst/>
          </c:spPr>
          <c:invertIfNegative val="1"/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43568</c:v>
                </c:pt>
                <c:pt idx="1">
                  <c:v>97786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5C-6246-90A8-53ED7FDC3A9E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62952320"/>
        <c:axId val="262954280"/>
      </c:barChart>
      <c:catAx>
        <c:axId val="262952320"/>
        <c:scaling>
          <c:orientation val="minMax"/>
        </c:scaling>
        <c:delete val="1"/>
        <c:axPos val="b"/>
        <c:numFmt formatCode="General" sourceLinked="0"/>
        <c:majorTickMark val="none"/>
        <c:minorTickMark val="cross"/>
        <c:tickLblPos val="low"/>
        <c:crossAx val="262954280"/>
        <c:crosses val="autoZero"/>
        <c:auto val="1"/>
        <c:lblAlgn val="ctr"/>
        <c:lblOffset val="100"/>
        <c:noMultiLvlLbl val="1"/>
      </c:catAx>
      <c:valAx>
        <c:axId val="262954280"/>
        <c:scaling>
          <c:orientation val="minMax"/>
        </c:scaling>
        <c:delete val="1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/>
              <a:lstStyle/>
              <a:p>
                <a:pPr>
                  <a:defRPr i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r>
                  <a:rPr lang="ru-RU" b="0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тыс.руб</a:t>
                </a:r>
                <a:r>
                  <a:rPr lang="ru-RU" b="0" i="1" dirty="0">
                    <a:solidFill>
                      <a:schemeClr val="accent1">
                        <a:lumMod val="50000"/>
                      </a:schemeClr>
                    </a:solidFill>
                  </a:rPr>
                  <a:t>.</a:t>
                </a:r>
              </a:p>
            </c:rich>
          </c:tx>
          <c:layout/>
          <c:overlay val="1"/>
        </c:title>
        <c:numFmt formatCode="#,##0" sourceLinked="0"/>
        <c:majorTickMark val="none"/>
        <c:minorTickMark val="cross"/>
        <c:tickLblPos val="nextTo"/>
        <c:crossAx val="262952320"/>
        <c:crosses val="autoZero"/>
        <c:crossBetween val="between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7.8512600000000404E-2"/>
          <c:y val="5.0000000000000131E-3"/>
          <c:w val="0.87726599999999999"/>
          <c:h val="0.110856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>
            <a:defRPr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latin typeface="Montserrat" pitchFamily="2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2628E-53DA-441B-B18A-3E0FC3941D22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BD98A-8204-4373-86C1-AD2B6FB53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7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d268100f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d268100f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2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B82F33-EDE1-9642-926E-FC97F4D96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81BB52D-A377-204D-BFB8-CDE1E4EB4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6872AB-9EF6-E841-A23F-3F5A4E0F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2384F1-95FC-D943-93CD-51BF52B9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58D556F-FA3D-1C4B-9794-D9940FF9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AAC8D9-0B14-CD40-91A8-5015C153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FF3B234-2DCC-4742-9996-D364E2A6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19B123-97F2-274E-8926-464FCB3F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78A326D-6DE9-D249-8DB0-8CABC243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5F7967-0BA4-714A-BA7F-DA980419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8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32FD552-180C-B847-8140-23A0188E7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A159AAE-DEDD-9E45-9BE0-0EC4D6E8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B7F6B3-19CC-1248-BEF3-8B08B1F3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18875D-B762-3344-84BB-CEE777DD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15059F-C104-7347-A29A-6C38050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12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6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0106B6-E2F2-6C4C-ACFB-D643DCE4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2815F4-BDCD-9541-8879-1633ECF5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D3DF23-3B7C-C849-92BD-F90A32B2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1DDD51-4F09-A240-9F69-FC182994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241794-8502-FC4E-A48B-0E6F67C1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4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8CB50F-0785-8E48-8454-C25CEFF6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8820D09-B78C-2B40-AA8F-ADBD1480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50A284-956E-6D49-808E-D9179131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F68B5B2-90E8-E34E-B030-50405E5F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D91912-46F8-EA47-863F-308EC771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6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DC1A5E-52E1-A740-B0C0-38F0D697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FDE98F-6380-E946-8A39-DB28F9050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FAF57E6-8859-3049-A4B7-85F34A639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FD61951-3C9B-EA45-84EF-B9767753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7609FC-C8F1-2647-BB86-7DC4DF6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73987DA-F658-5E4C-AF78-04F2B0F1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6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50B139-BA2A-A943-A65A-411A6EF6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C57479-4F1B-064A-9EB3-451E6FFD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863ABE9-B7DE-A848-9C3A-917AAA4AB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8A2642B-EED4-114B-A2D8-F21D116B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0EDC37D-ABDD-AF49-AD4B-CD65130A7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9CB0957-5554-9C4E-98FD-7F949F8F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BB8208E-41A4-994B-B187-113B0ECB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ACE7BBA-93CA-9042-A8A7-3E76673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4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7B609-4973-714B-A156-A43D9EF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1D972C8-652B-F34E-BFC7-D2D4BB47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53EE1AB-B37D-5149-8C17-5B45C4D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A4C623-58E0-874F-83F5-AA105822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9DCEFE6-ECB9-0044-91B0-1DC5B4E1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8322E01-5EF3-8C45-AAF8-8C1B2BCD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C4B2AB9-9AAF-3F49-908B-2D9041F1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7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6B86FE-26DF-F54E-A941-93C717FF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A5ADDF-6EF8-C44D-9C08-DAC22EB1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0D37AD-11B4-FD48-B804-3DB9318A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257F10-C976-1747-B375-0EC7D778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5C67E5C-3C48-7646-BC5E-4301D65D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221DED-EAC5-BE4C-A500-D4F082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C673D9-7A10-044B-82F9-2F01F556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CA091AB-50EA-9146-B86F-B73723ADA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8E92EDA-E858-3645-B34C-94CBCA88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A8CF516-6359-8741-BCD6-CF25BA8E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FD66FE7-FF8D-EB4B-9139-25915D9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C5DD21-9ECB-A84D-97A1-FFE732D9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B118B-4042-8848-ABA9-DCC8B9FA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4B4A2C6-5030-BF4E-9DE7-2122D9A9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77B039-F07D-914C-931A-BB0F7684F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FF3D28-0A9F-9E43-BEF8-0CEBEBEEA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CA550B-2DE1-D842-86BD-A0AB158CF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96FBDE-10EE-3749-A761-473EC2D6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416" y="1631915"/>
            <a:ext cx="9144000" cy="2107572"/>
          </a:xfrm>
        </p:spPr>
        <p:txBody>
          <a:bodyPr>
            <a:normAutofit/>
          </a:bodyPr>
          <a:lstStyle/>
          <a:p>
            <a:pPr algn="l"/>
            <a:r>
              <a:rPr lang="ru-RU" sz="4400" b="1" i="1" dirty="0"/>
              <a:t>Образовательный </a:t>
            </a: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>проект </a:t>
            </a:r>
            <a:br>
              <a:rPr lang="ru-RU" sz="4400" b="1" i="1" dirty="0" smtClean="0"/>
            </a:br>
            <a:r>
              <a:rPr lang="ru-RU" sz="4400" b="1" i="1" dirty="0" smtClean="0"/>
              <a:t>«</a:t>
            </a:r>
            <a:r>
              <a:rPr lang="ru-RU" sz="4400" b="1" i="1" dirty="0" err="1" smtClean="0"/>
              <a:t>Дроны</a:t>
            </a:r>
            <a:r>
              <a:rPr lang="ru-RU" sz="4400" b="1" i="1" dirty="0" smtClean="0"/>
              <a:t>»</a:t>
            </a:r>
            <a:endParaRPr lang="ru-RU" sz="102800" b="1" i="1" dirty="0">
              <a:latin typeface="Calleo-Trial SemiBold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477AD8C-F4BF-8245-9D39-440EB7437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934" y="3979555"/>
            <a:ext cx="7142131" cy="81400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dirty="0"/>
              <a:t>ФГБОУ ВО «Дальневосточный государственный аграрный университет</a:t>
            </a:r>
            <a:r>
              <a:rPr lang="ru-RU" sz="1600" b="1" dirty="0" smtClean="0"/>
              <a:t>», </a:t>
            </a:r>
          </a:p>
          <a:p>
            <a:pPr algn="l">
              <a:lnSpc>
                <a:spcPct val="100000"/>
              </a:lnSpc>
            </a:pPr>
            <a:r>
              <a:rPr lang="ru-RU" sz="1600" b="1" dirty="0" smtClean="0">
                <a:latin typeface="Calleo-Trial" pitchFamily="2" charset="0"/>
              </a:rPr>
              <a:t>г. Благовещенск, Амурская область</a:t>
            </a:r>
            <a:endParaRPr lang="ru-RU" sz="1600" dirty="0">
              <a:effectLst/>
              <a:latin typeface="Calleo-Trial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6" y="760931"/>
            <a:ext cx="2391719" cy="1178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3FF8509-A34A-C04E-9379-1856C97EF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78" y="829550"/>
            <a:ext cx="7357860" cy="396401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0BF422E0-A4CF-C94F-9211-E4BFF18D97E1}"/>
              </a:ext>
            </a:extLst>
          </p:cNvPr>
          <p:cNvCxnSpPr/>
          <p:nvPr/>
        </p:nvCxnSpPr>
        <p:spPr>
          <a:xfrm>
            <a:off x="914397" y="4019515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5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Autofit/>
          </a:bodyPr>
          <a:lstStyle/>
          <a:p>
            <a:r>
              <a:rPr lang="ru-RU" sz="2800" b="1" dirty="0" smtClean="0">
                <a:latin typeface="Calleo-Trial SemiBold" pitchFamily="2" charset="0"/>
              </a:rPr>
              <a:t>Запросы</a:t>
            </a:r>
            <a:endParaRPr lang="ru-RU" sz="2800" b="1" dirty="0">
              <a:latin typeface="Calleo-Trial SemiBold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solidFill>
                  <a:srgbClr val="FFFFFF"/>
                </a:solidFill>
                <a:latin typeface="Calleo-Trial" pitchFamily="2" charset="0"/>
              </a:rPr>
              <a:t>10</a:t>
            </a:fld>
            <a:endParaRPr lang="ru-RU" sz="1000" dirty="0">
              <a:solidFill>
                <a:srgbClr val="FFFFFF"/>
              </a:solidFill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40147" y="242668"/>
            <a:ext cx="1279609" cy="62537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761410" y="1529311"/>
            <a:ext cx="4743226" cy="20235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FFFFFF"/>
                </a:solidFill>
                <a:latin typeface="Calleo-Trial" pitchFamily="2" charset="0"/>
              </a:rPr>
              <a:t>Также как граница обучения кадров предполагает независимые способы реализации благоприятных перспектив. А также некоторые особенности внутренней политики обнародованы. Не следует, и сфера нашей активности обеспечивает актуальность экономической целесообразности принимаемых решений.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475487" y="3280459"/>
            <a:ext cx="300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Ремонт лаборатории</a:t>
            </a:r>
            <a:endParaRPr lang="ru-RU" sz="3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44F6852-1A53-B147-A946-EB000D185435}"/>
              </a:ext>
            </a:extLst>
          </p:cNvPr>
          <p:cNvSpPr txBox="1"/>
          <p:nvPr/>
        </p:nvSpPr>
        <p:spPr>
          <a:xfrm>
            <a:off x="3794923" y="3228201"/>
            <a:ext cx="6018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Приобретение учебного и производственного оборудования</a:t>
            </a:r>
            <a:endParaRPr lang="ru-RU" sz="3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62F7F067-A806-3E4A-BD79-9FF748062E7B}"/>
              </a:ext>
            </a:extLst>
          </p:cNvPr>
          <p:cNvCxnSpPr>
            <a:cxnSpLocks/>
          </p:cNvCxnSpPr>
          <p:nvPr/>
        </p:nvCxnSpPr>
        <p:spPr>
          <a:xfrm>
            <a:off x="0" y="3144346"/>
            <a:ext cx="6096000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E34BC56B-B566-B24B-9EE3-7325B801D09B}"/>
              </a:ext>
            </a:extLst>
          </p:cNvPr>
          <p:cNvCxnSpPr>
            <a:cxnSpLocks/>
          </p:cNvCxnSpPr>
          <p:nvPr/>
        </p:nvCxnSpPr>
        <p:spPr>
          <a:xfrm>
            <a:off x="6096000" y="6049280"/>
            <a:ext cx="6096000" cy="0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510CE2E4-05F5-F74B-A420-4FD8C3B94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-2551" t="-1" r="19129" b="-23958"/>
          <a:stretch/>
        </p:blipFill>
        <p:spPr>
          <a:xfrm>
            <a:off x="6442046" y="5066380"/>
            <a:ext cx="5582990" cy="1600337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9B414475-41F6-684E-949F-BBBE3FDCF680}"/>
              </a:ext>
            </a:extLst>
          </p:cNvPr>
          <p:cNvCxnSpPr>
            <a:cxnSpLocks/>
          </p:cNvCxnSpPr>
          <p:nvPr/>
        </p:nvCxnSpPr>
        <p:spPr>
          <a:xfrm>
            <a:off x="6096000" y="3144346"/>
            <a:ext cx="1646381" cy="0"/>
          </a:xfrm>
          <a:prstGeom prst="line">
            <a:avLst/>
          </a:prstGeom>
          <a:ln w="12700" cap="rnd">
            <a:solidFill>
              <a:srgbClr val="FFFFFF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475488" y="1006827"/>
            <a:ext cx="11244268" cy="1224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достижения амбициозной цели проекта </a:t>
            </a:r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сформировать региональную экосистему для подготовки специалистов по БАС, включающую в себя все имеющиеся образовательные и технологические ресурсы для качественной профессиональной подготовки  </a:t>
            </a:r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специалистов – необходимы инвестиции в проект.</a:t>
            </a:r>
          </a:p>
          <a:p>
            <a:pPr algn="ctr"/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7034486" y="5510369"/>
            <a:ext cx="4685270" cy="450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Calleo-Trial SemiBold" pitchFamily="2" charset="0"/>
              </a:rPr>
              <a:t>12 840 тыс. рублей</a:t>
            </a:r>
            <a:endParaRPr lang="ru-RU" sz="2800" b="1" dirty="0">
              <a:latin typeface="Calleo-Tria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6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Результаты акселератора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11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974415B0-6E14-754F-AA9C-5DD6BEC38DCC}"/>
              </a:ext>
            </a:extLst>
          </p:cNvPr>
          <p:cNvSpPr txBox="1">
            <a:spLocks/>
          </p:cNvSpPr>
          <p:nvPr/>
        </p:nvSpPr>
        <p:spPr>
          <a:xfrm>
            <a:off x="1097759" y="1287786"/>
            <a:ext cx="10234134" cy="5374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Calleo-Trial" pitchFamily="2" charset="0"/>
              </a:rPr>
              <a:t>1.Проработка с </a:t>
            </a:r>
            <a:r>
              <a:rPr lang="ru-RU" sz="2400" dirty="0" err="1" smtClean="0">
                <a:latin typeface="Calleo-Trial" pitchFamily="2" charset="0"/>
              </a:rPr>
              <a:t>трекером</a:t>
            </a:r>
            <a:r>
              <a:rPr lang="ru-RU" sz="2400" dirty="0" smtClean="0">
                <a:latin typeface="Calleo-Trial" pitchFamily="2" charset="0"/>
              </a:rPr>
              <a:t> деталей и перспектив проекта.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leo-Trial" pitchFamily="2" charset="0"/>
              </a:rPr>
              <a:t>2.Проработка с экспертами финансовой модели, источников дополнительного инвестирования проекта, развития с помощью проекта академического предпринимательства вуза, дорожной карты развития проекта.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leo-Trial" pitchFamily="2" charset="0"/>
              </a:rPr>
              <a:t>3.Возможность оценить проект с учетом обозначенных на Архипелаге 2023 треков развития отрасли БПЛА на федеральном и региональном уровне.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leo-Trial" pitchFamily="2" charset="0"/>
              </a:rPr>
              <a:t>4.Большая «подпитка» идеями по развитию собственного проекта и создания новых проектов в образовательной сфере.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leo-Trial" pitchFamily="2" charset="0"/>
              </a:rPr>
              <a:t>5.Предварительная договоренность о сотрудничестве: ДВФУ, Центр беспилотных технологий, Государственный университет по землеустройству, колледж г. Уссурийск, Томский политехнический университет.  </a:t>
            </a:r>
            <a:endParaRPr lang="ru-RU" sz="2400" dirty="0">
              <a:latin typeface="Calleo-Trial" pitchFamily="2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5D7EA4DD-3B9D-2C41-AA65-E2CD2903D68A}"/>
              </a:ext>
            </a:extLst>
          </p:cNvPr>
          <p:cNvCxnSpPr>
            <a:cxnSpLocks/>
          </p:cNvCxnSpPr>
          <p:nvPr/>
        </p:nvCxnSpPr>
        <p:spPr>
          <a:xfrm>
            <a:off x="5702713" y="3144346"/>
            <a:ext cx="648928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0988CC9-0412-9E44-A2A1-49F79630F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1062" b="9684"/>
          <a:stretch/>
        </p:blipFill>
        <p:spPr>
          <a:xfrm>
            <a:off x="7197951" y="2633611"/>
            <a:ext cx="4722977" cy="40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5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7326" y="765494"/>
            <a:ext cx="1772831" cy="8664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8FBE748A-9D00-0B4B-920E-6355E6C9D5E6}"/>
              </a:ext>
            </a:extLst>
          </p:cNvPr>
          <p:cNvSpPr txBox="1">
            <a:spLocks/>
          </p:cNvSpPr>
          <p:nvPr/>
        </p:nvSpPr>
        <p:spPr>
          <a:xfrm>
            <a:off x="753416" y="1631915"/>
            <a:ext cx="9144000" cy="592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 smtClean="0">
                <a:solidFill>
                  <a:schemeClr val="bg1"/>
                </a:solidFill>
                <a:latin typeface="Calleo-Trial SemiBold" pitchFamily="2" charset="0"/>
              </a:rPr>
              <a:t>Контакты</a:t>
            </a:r>
            <a:endParaRPr lang="ru-RU" sz="102800" b="1" dirty="0">
              <a:solidFill>
                <a:schemeClr val="bg1"/>
              </a:solidFill>
              <a:latin typeface="Calleo-Trial SemiBold" pitchFamily="2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A1A8458-D821-CE43-B832-C3E7424A1D9D}"/>
              </a:ext>
            </a:extLst>
          </p:cNvPr>
          <p:cNvSpPr txBox="1">
            <a:spLocks/>
          </p:cNvSpPr>
          <p:nvPr/>
        </p:nvSpPr>
        <p:spPr>
          <a:xfrm>
            <a:off x="694892" y="2498336"/>
            <a:ext cx="6947853" cy="331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</a:rPr>
              <a:t>Белугина Лилия Валерьевна,</a:t>
            </a:r>
            <a:r>
              <a:rPr lang="en-US" sz="2000" dirty="0" smtClean="0">
                <a:solidFill>
                  <a:schemeClr val="bg1"/>
                </a:solidFill>
                <a:latin typeface="Calleo-Trial" pitchFamily="2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</a:rPr>
              <a:t>директор Агротехнологического колледжа ФГБОУ ВО Дальневосточный ГАУ, 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</a:rPr>
              <a:t>Амурская область, г. Благовещенск, 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</a:rPr>
              <a:t>ул. Политехническая, 86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</a:rPr>
              <a:t>Телефон 89622851175,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leo-Trial" pitchFamily="2" charset="0"/>
              </a:rPr>
              <a:t>E-mail</a:t>
            </a:r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latin typeface="Calleo-Trial" pitchFamily="2" charset="0"/>
              </a:rPr>
              <a:t>fspo@dalgau.ru</a:t>
            </a:r>
            <a:endParaRPr lang="ru-RU" sz="2000" dirty="0" smtClean="0">
              <a:solidFill>
                <a:schemeClr val="bg1"/>
              </a:solidFill>
              <a:latin typeface="Calleo-Trial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 dirty="0">
              <a:solidFill>
                <a:schemeClr val="bg1"/>
              </a:solidFill>
              <a:latin typeface="Calleo-Trial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BED30316-73F9-834F-BEDA-FF7CF22719F9}"/>
              </a:ext>
            </a:extLst>
          </p:cNvPr>
          <p:cNvCxnSpPr/>
          <p:nvPr/>
        </p:nvCxnSpPr>
        <p:spPr>
          <a:xfrm>
            <a:off x="914397" y="4019515"/>
            <a:ext cx="0" cy="663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C48D43D-4E39-0246-BB9E-93E9B13C12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r="23147"/>
          <a:stretch/>
        </p:blipFill>
        <p:spPr>
          <a:xfrm>
            <a:off x="5249113" y="1012371"/>
            <a:ext cx="6078623" cy="46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5D8E388-BB88-A547-9FCF-E16D27C6B7CD}"/>
              </a:ext>
            </a:extLst>
          </p:cNvPr>
          <p:cNvSpPr/>
          <p:nvPr/>
        </p:nvSpPr>
        <p:spPr>
          <a:xfrm>
            <a:off x="4184114" y="1587397"/>
            <a:ext cx="1783492" cy="4665122"/>
          </a:xfrm>
          <a:prstGeom prst="rect">
            <a:avLst/>
          </a:prstGeom>
          <a:solidFill>
            <a:srgbClr val="F96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279" y="417043"/>
            <a:ext cx="4685270" cy="450420"/>
          </a:xfrm>
        </p:spPr>
        <p:txBody>
          <a:bodyPr anchor="t">
            <a:noAutofit/>
          </a:bodyPr>
          <a:lstStyle/>
          <a:p>
            <a:r>
              <a:rPr lang="ru-RU" sz="2800" b="1" dirty="0" smtClean="0">
                <a:latin typeface="Calleo-Trial SemiBold" pitchFamily="2" charset="0"/>
              </a:rPr>
              <a:t>Целевая аудитория </a:t>
            </a:r>
            <a:endParaRPr lang="ru-RU" sz="2800" b="1" dirty="0">
              <a:latin typeface="Calleo-Trial SemiBold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2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518615" y="1556059"/>
            <a:ext cx="3244299" cy="4696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/>
              <a:t>Проблема:</a:t>
            </a:r>
            <a:r>
              <a:rPr lang="ru-RU" sz="2400" b="1" i="1" dirty="0"/>
              <a:t> отсутствие специалистов, способных профессионально эксплуатировать БАС для разных отраслей экономики в регионе</a:t>
            </a:r>
            <a:endParaRPr lang="en-US" sz="2400" b="1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E65D3BE-F7C2-314D-8474-71BA72811917}"/>
              </a:ext>
            </a:extLst>
          </p:cNvPr>
          <p:cNvSpPr/>
          <p:nvPr/>
        </p:nvSpPr>
        <p:spPr>
          <a:xfrm>
            <a:off x="6006131" y="1587397"/>
            <a:ext cx="1783492" cy="4665122"/>
          </a:xfrm>
          <a:prstGeom prst="rect">
            <a:avLst/>
          </a:prstGeom>
          <a:solidFill>
            <a:srgbClr val="818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0DDAC09-C9CB-3B42-9CB9-F3F10EBF50B6}"/>
              </a:ext>
            </a:extLst>
          </p:cNvPr>
          <p:cNvSpPr/>
          <p:nvPr/>
        </p:nvSpPr>
        <p:spPr>
          <a:xfrm>
            <a:off x="7789623" y="1587397"/>
            <a:ext cx="1783492" cy="46651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E8B66FA-78C0-6243-A431-7D19554EB924}"/>
              </a:ext>
            </a:extLst>
          </p:cNvPr>
          <p:cNvSpPr/>
          <p:nvPr/>
        </p:nvSpPr>
        <p:spPr>
          <a:xfrm>
            <a:off x="9329353" y="1587397"/>
            <a:ext cx="1783492" cy="4665122"/>
          </a:xfrm>
          <a:prstGeom prst="rect">
            <a:avLst/>
          </a:prstGeom>
          <a:solidFill>
            <a:srgbClr val="21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474A2EFA-3D4F-EA40-9D9B-3D05E630FE0A}"/>
              </a:ext>
            </a:extLst>
          </p:cNvPr>
          <p:cNvSpPr txBox="1">
            <a:spLocks/>
          </p:cNvSpPr>
          <p:nvPr/>
        </p:nvSpPr>
        <p:spPr>
          <a:xfrm rot="16200000">
            <a:off x="3866362" y="3728428"/>
            <a:ext cx="2163922" cy="383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211F1F"/>
                </a:solidFill>
                <a:latin typeface="Calleo-Trial" pitchFamily="2" charset="0"/>
              </a:rPr>
              <a:t>Работодатели</a:t>
            </a:r>
            <a:endParaRPr lang="ru-RU" sz="24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27488009-3B2D-1B44-AB78-36052F2BE86F}"/>
              </a:ext>
            </a:extLst>
          </p:cNvPr>
          <p:cNvSpPr txBox="1">
            <a:spLocks/>
          </p:cNvSpPr>
          <p:nvPr/>
        </p:nvSpPr>
        <p:spPr>
          <a:xfrm rot="16200000">
            <a:off x="4350362" y="3663502"/>
            <a:ext cx="4325418" cy="383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211F1F"/>
                </a:solidFill>
                <a:latin typeface="Calleo-Trial" pitchFamily="2" charset="0"/>
              </a:rPr>
              <a:t>Потенциальный работники – специалисты БАС</a:t>
            </a:r>
            <a:endParaRPr lang="ru-RU" sz="24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5E5975A-CD55-AB4A-B214-FB7D8B216DF0}"/>
              </a:ext>
            </a:extLst>
          </p:cNvPr>
          <p:cNvSpPr txBox="1">
            <a:spLocks/>
          </p:cNvSpPr>
          <p:nvPr/>
        </p:nvSpPr>
        <p:spPr>
          <a:xfrm rot="16200000">
            <a:off x="6729527" y="3644314"/>
            <a:ext cx="3597674" cy="383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211F1F"/>
                </a:solidFill>
                <a:latin typeface="Calleo-Trial" pitchFamily="2" charset="0"/>
              </a:rPr>
              <a:t>Родители школьников</a:t>
            </a:r>
            <a:endParaRPr lang="ru-RU" sz="24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76E13240-0769-8B4D-9240-8177A5DB4382}"/>
              </a:ext>
            </a:extLst>
          </p:cNvPr>
          <p:cNvSpPr txBox="1">
            <a:spLocks/>
          </p:cNvSpPr>
          <p:nvPr/>
        </p:nvSpPr>
        <p:spPr>
          <a:xfrm rot="16200000">
            <a:off x="8212459" y="3657139"/>
            <a:ext cx="4094329" cy="383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FFFFFF"/>
                </a:solidFill>
                <a:latin typeface="Calleo-Trial" pitchFamily="2" charset="0"/>
              </a:rPr>
              <a:t>Региональные органы власти</a:t>
            </a:r>
            <a:endParaRPr lang="ru-RU" sz="2400" dirty="0">
              <a:solidFill>
                <a:srgbClr val="FFFFFF"/>
              </a:solidFill>
              <a:latin typeface="Calleo-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2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Решение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3B9AA1D-E3F6-7341-88A2-48904FF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893" y="6252519"/>
            <a:ext cx="591066" cy="365125"/>
          </a:xfrm>
        </p:spPr>
        <p:txBody>
          <a:bodyPr/>
          <a:lstStyle/>
          <a:p>
            <a:fld id="{E874710E-ECD1-44D7-A66B-98F8BBEF131C}" type="slidenum">
              <a:rPr lang="ru-RU" sz="1000" smtClean="0">
                <a:latin typeface="Calleo-Trial" pitchFamily="2" charset="0"/>
              </a:rPr>
              <a:t>3</a:t>
            </a:fld>
            <a:endParaRPr lang="ru-RU" sz="1000" dirty="0">
              <a:latin typeface="Calleo-Trial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60660" y="1272639"/>
            <a:ext cx="9270680" cy="1224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Амбициозная цель проекта – сформировать региональную экосистему для подготовки специалистов по БАС, включающую в себя все имеющиеся образовательные и технологические ресурсы для качественной профессиональной подготовки  специалистов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33BA0538-3C8D-9A4D-AAFF-F3838EB71CDC}"/>
              </a:ext>
            </a:extLst>
          </p:cNvPr>
          <p:cNvCxnSpPr/>
          <p:nvPr/>
        </p:nvCxnSpPr>
        <p:spPr>
          <a:xfrm>
            <a:off x="0" y="5243602"/>
            <a:ext cx="12192000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8">
            <a:extLst>
              <a:ext uri="{FF2B5EF4-FFF2-40B4-BE49-F238E27FC236}">
                <a16:creationId xmlns="" xmlns:a16="http://schemas.microsoft.com/office/drawing/2014/main" id="{83439C61-B24B-4F94-AC83-75EFFAF0968C}"/>
              </a:ext>
            </a:extLst>
          </p:cNvPr>
          <p:cNvGrpSpPr/>
          <p:nvPr/>
        </p:nvGrpSpPr>
        <p:grpSpPr>
          <a:xfrm>
            <a:off x="6632620" y="2731210"/>
            <a:ext cx="4699273" cy="2278070"/>
            <a:chOff x="6133826" y="2405468"/>
            <a:chExt cx="4699273" cy="2431821"/>
          </a:xfrm>
        </p:grpSpPr>
        <p:sp>
          <p:nvSpPr>
            <p:cNvPr id="18" name="Rectangle 25">
              <a:extLst>
                <a:ext uri="{FF2B5EF4-FFF2-40B4-BE49-F238E27FC236}">
                  <a16:creationId xmlns="" xmlns:a16="http://schemas.microsoft.com/office/drawing/2014/main" id="{E6992184-68A9-4985-8AB1-B1A6FD66C121}"/>
                </a:ext>
              </a:extLst>
            </p:cNvPr>
            <p:cNvSpPr/>
            <p:nvPr/>
          </p:nvSpPr>
          <p:spPr>
            <a:xfrm>
              <a:off x="6908799" y="2405468"/>
              <a:ext cx="3924300" cy="2431819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9">
              <a:extLst>
                <a:ext uri="{FF2B5EF4-FFF2-40B4-BE49-F238E27FC236}">
                  <a16:creationId xmlns="" xmlns:a16="http://schemas.microsoft.com/office/drawing/2014/main" id="{44AEB6FC-837F-4506-87D5-329D7032D6B2}"/>
                </a:ext>
              </a:extLst>
            </p:cNvPr>
            <p:cNvSpPr/>
            <p:nvPr/>
          </p:nvSpPr>
          <p:spPr>
            <a:xfrm rot="5400000">
              <a:off x="5692889" y="2846405"/>
              <a:ext cx="2431821" cy="154994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69E2545-C800-42F2-8883-1551D5867FD4}"/>
                </a:ext>
              </a:extLst>
            </p:cNvPr>
            <p:cNvSpPr txBox="1"/>
            <p:nvPr/>
          </p:nvSpPr>
          <p:spPr>
            <a:xfrm>
              <a:off x="6302649" y="2898313"/>
              <a:ext cx="138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Продукт 3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Group 22">
            <a:extLst>
              <a:ext uri="{FF2B5EF4-FFF2-40B4-BE49-F238E27FC236}">
                <a16:creationId xmlns="" xmlns:a16="http://schemas.microsoft.com/office/drawing/2014/main" id="{4D558ABB-20CF-4D34-A76B-DE8D7E617DFE}"/>
              </a:ext>
            </a:extLst>
          </p:cNvPr>
          <p:cNvGrpSpPr/>
          <p:nvPr/>
        </p:nvGrpSpPr>
        <p:grpSpPr>
          <a:xfrm>
            <a:off x="1114768" y="2731209"/>
            <a:ext cx="4699273" cy="2331755"/>
            <a:chOff x="1631076" y="996185"/>
            <a:chExt cx="4699273" cy="2331755"/>
          </a:xfrm>
        </p:grpSpPr>
        <p:sp>
          <p:nvSpPr>
            <p:cNvPr id="27" name="Rectangle 23">
              <a:extLst>
                <a:ext uri="{FF2B5EF4-FFF2-40B4-BE49-F238E27FC236}">
                  <a16:creationId xmlns="" xmlns:a16="http://schemas.microsoft.com/office/drawing/2014/main" id="{C5960659-3872-4C3D-925F-8A285B96802C}"/>
                </a:ext>
              </a:extLst>
            </p:cNvPr>
            <p:cNvSpPr/>
            <p:nvPr/>
          </p:nvSpPr>
          <p:spPr>
            <a:xfrm>
              <a:off x="1631076" y="996185"/>
              <a:ext cx="3924300" cy="2331754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7">
              <a:extLst>
                <a:ext uri="{FF2B5EF4-FFF2-40B4-BE49-F238E27FC236}">
                  <a16:creationId xmlns="" xmlns:a16="http://schemas.microsoft.com/office/drawing/2014/main" id="{14A31980-B7C1-4F5C-98A5-A737A70C0F1E}"/>
                </a:ext>
              </a:extLst>
            </p:cNvPr>
            <p:cNvSpPr/>
            <p:nvPr/>
          </p:nvSpPr>
          <p:spPr>
            <a:xfrm rot="5400000">
              <a:off x="4389499" y="1387089"/>
              <a:ext cx="2331754" cy="154994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FFFCF660-37B8-45A0-9C79-E1A032B692ED}"/>
                </a:ext>
              </a:extLst>
            </p:cNvPr>
            <p:cNvSpPr txBox="1"/>
            <p:nvPr/>
          </p:nvSpPr>
          <p:spPr>
            <a:xfrm>
              <a:off x="4886043" y="1450088"/>
              <a:ext cx="138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Продукт 1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77094A-3F01-4AA7-A62C-5314274A6423}"/>
              </a:ext>
            </a:extLst>
          </p:cNvPr>
          <p:cNvSpPr txBox="1"/>
          <p:nvPr/>
        </p:nvSpPr>
        <p:spPr>
          <a:xfrm>
            <a:off x="1378506" y="2912201"/>
            <a:ext cx="2832767" cy="19697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Курсы профессионального обучения «Операторы наземного управления БАС»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Профессиональная переподготовка «Специалист по эксплуатации БАС»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DCF470A-B12D-4BF1-93E3-CC17AA0F3992}"/>
              </a:ext>
            </a:extLst>
          </p:cNvPr>
          <p:cNvSpPr txBox="1"/>
          <p:nvPr/>
        </p:nvSpPr>
        <p:spPr>
          <a:xfrm>
            <a:off x="8359735" y="2874726"/>
            <a:ext cx="2832767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Летняя школа для школьников «Лето на крыльях»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Курсы для школьников «</a:t>
            </a:r>
            <a:r>
              <a:rPr lang="ru-RU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Дрон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-школа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69E2545-C800-42F2-8883-1551D5867FD4}"/>
              </a:ext>
            </a:extLst>
          </p:cNvPr>
          <p:cNvSpPr txBox="1"/>
          <p:nvPr/>
        </p:nvSpPr>
        <p:spPr>
          <a:xfrm>
            <a:off x="6790904" y="4266165"/>
            <a:ext cx="13811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 4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FFCF660-37B8-45A0-9C79-E1A032B692ED}"/>
              </a:ext>
            </a:extLst>
          </p:cNvPr>
          <p:cNvSpPr txBox="1"/>
          <p:nvPr/>
        </p:nvSpPr>
        <p:spPr>
          <a:xfrm>
            <a:off x="4399047" y="4277264"/>
            <a:ext cx="13811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 2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5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Финансовая модель проекта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37A7BBC-B3EF-FA42-BE00-405C994D8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92" y="1728469"/>
            <a:ext cx="2008846" cy="708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A65C96F-21EC-2340-AF7C-5F573EB5F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968" y="5194567"/>
            <a:ext cx="1713024" cy="6260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DDB705D-4602-704F-B67E-9246CE6BB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392" y="5223632"/>
            <a:ext cx="1898774" cy="5778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A08187F-CF2E-C747-9E31-24272C911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217" y="5223632"/>
            <a:ext cx="1437840" cy="5778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35BE025-F1D7-434B-81B5-77822C8A1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5715" y="1836575"/>
            <a:ext cx="1878135" cy="7223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847662B-EC39-474C-B359-5AD00ABBF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786" y="3484378"/>
            <a:ext cx="1733662" cy="7361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CCB53A9-E3A9-8649-9015-760F7BB0D1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4392" y="3405483"/>
            <a:ext cx="1898774" cy="8668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7D97F711-744A-F04F-8405-24C0681EFB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392" y="3355657"/>
            <a:ext cx="1871255" cy="9493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97B7631-C655-A346-ACE6-C31578A07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0672" y="3475202"/>
            <a:ext cx="1436723" cy="6565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23AB0C6-4E85-D74D-8F36-69A2470E56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8234" y="1783518"/>
            <a:ext cx="2098284" cy="6742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584F524-C11F-044B-8EF8-0C2449813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8035" y="1642343"/>
            <a:ext cx="1485996" cy="9081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45BE7A4D-05D0-F744-93D9-FBDF81842A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6045" y="4518471"/>
            <a:ext cx="1891894" cy="141032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859033"/>
              </p:ext>
            </p:extLst>
          </p:nvPr>
        </p:nvGraphicFramePr>
        <p:xfrm>
          <a:off x="1458794" y="1264418"/>
          <a:ext cx="9688600" cy="525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150"/>
                <a:gridCol w="2422150"/>
                <a:gridCol w="2422150"/>
                <a:gridCol w="2422150"/>
              </a:tblGrid>
              <a:tr h="14543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Доходы (цена программы для</a:t>
                      </a:r>
                      <a:r>
                        <a:rPr lang="ru-RU" baseline="0" dirty="0" smtClean="0"/>
                        <a:t> 1 слушателя, руб.)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год</a:t>
                      </a:r>
                      <a:endParaRPr lang="ru-RU" dirty="0"/>
                    </a:p>
                  </a:txBody>
                  <a:tcPr/>
                </a:tc>
              </a:tr>
              <a:tr h="8877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Продукт 1 - курсы профессионального обучения "Оператор БПЛА"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16 000 х 150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18 000 х 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20 000 х 400</a:t>
                      </a:r>
                      <a:endParaRPr lang="ru-RU" dirty="0"/>
                    </a:p>
                  </a:txBody>
                  <a:tcPr/>
                </a:tc>
              </a:tr>
              <a:tr h="8877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Продукт 2 - курсы профессиональной переподготовки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r>
                        <a:rPr lang="ru-RU" baseline="0" dirty="0" smtClean="0"/>
                        <a:t> 000 х 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40 000 х</a:t>
                      </a:r>
                      <a:r>
                        <a:rPr lang="ru-RU" baseline="0" dirty="0" smtClean="0"/>
                        <a:t> 250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50 000 х 500</a:t>
                      </a:r>
                      <a:endParaRPr lang="ru-RU" dirty="0"/>
                    </a:p>
                  </a:txBody>
                  <a:tcPr/>
                </a:tc>
              </a:tr>
              <a:tr h="5969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Продукт 3 - курсы для школьников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Дрон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-школа"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2 000 х 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2 000</a:t>
                      </a:r>
                      <a:r>
                        <a:rPr lang="ru-RU" baseline="0" dirty="0" smtClean="0"/>
                        <a:t> х 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3 000 х 500</a:t>
                      </a:r>
                      <a:endParaRPr lang="ru-RU" dirty="0"/>
                    </a:p>
                  </a:txBody>
                  <a:tcPr/>
                </a:tc>
              </a:tr>
              <a:tr h="5969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Продукт 4 - летняя школа "Лето на крыльях"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3 000 х</a:t>
                      </a:r>
                      <a:r>
                        <a:rPr lang="ru-RU" baseline="0" dirty="0" smtClean="0"/>
                        <a:t> 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3 000 х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5 000 х 500</a:t>
                      </a:r>
                      <a:endParaRPr lang="ru-RU" dirty="0"/>
                    </a:p>
                  </a:txBody>
                  <a:tcPr/>
                </a:tc>
              </a:tr>
              <a:tr h="58983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6 900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16 800 000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37 000 000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19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/>
        </p:nvSpPr>
        <p:spPr>
          <a:xfrm rot="2546">
            <a:off x="10092233" y="6277587"/>
            <a:ext cx="40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ru-RU" sz="10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8</a:t>
            </a:r>
          </a:p>
          <a:p>
            <a:pPr algn="r">
              <a:lnSpc>
                <a:spcPct val="115000"/>
              </a:lnSpc>
            </a:pPr>
            <a:endParaRPr sz="10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12A3D3-23B8-FC48-A8C3-CF330F653A6E}"/>
              </a:ext>
            </a:extLst>
          </p:cNvPr>
          <p:cNvSpPr txBox="1"/>
          <p:nvPr/>
        </p:nvSpPr>
        <p:spPr>
          <a:xfrm>
            <a:off x="1662844" y="322384"/>
            <a:ext cx="87629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b="1" dirty="0">
                <a:solidFill>
                  <a:srgbClr val="D57A15"/>
                </a:solidFill>
                <a:latin typeface="Montserrat"/>
                <a:ea typeface="Montserrat"/>
                <a:cs typeface="Montserrat"/>
              </a:rPr>
              <a:t>Финансовые показатели проекта</a:t>
            </a:r>
            <a:endParaRPr lang="ru-RU" sz="2000" b="1" dirty="0">
              <a:solidFill>
                <a:srgbClr val="D57A1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6" name="Table 272">
            <a:extLst>
              <a:ext uri="{FF2B5EF4-FFF2-40B4-BE49-F238E27FC236}">
                <a16:creationId xmlns="" xmlns:a16="http://schemas.microsoft.com/office/drawing/2014/main" id="{418193C4-B42F-1D4A-908A-BC50B94F6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3305852"/>
              </p:ext>
            </p:extLst>
          </p:nvPr>
        </p:nvGraphicFramePr>
        <p:xfrm>
          <a:off x="462332" y="1211910"/>
          <a:ext cx="5078659" cy="5051879"/>
        </p:xfrm>
        <a:graphic>
          <a:graphicData uri="http://schemas.openxmlformats.org/drawingml/2006/table">
            <a:tbl>
              <a:tblPr/>
              <a:tblGrid>
                <a:gridCol w="19972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0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4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62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8138"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3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2023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3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</a:t>
                      </a:r>
                      <a:r>
                        <a:rPr lang="en-US" sz="13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024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2025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Объем продаж, ед.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670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1150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1900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Количество к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лиентов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670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1150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1900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Средний чек,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12750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15750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19500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тыс. </a:t>
                      </a:r>
                      <a:r>
                        <a:rPr sz="11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6900</a:t>
                      </a:r>
                    </a:p>
                    <a:p>
                      <a:pPr lvl="0" algn="ct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16800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37000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Расходы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в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.: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marL="0" lvl="8" indent="136525" algn="l" defTabSz="914400">
                        <a:buFontTx/>
                        <a:buNone/>
                        <a:tabLst/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Переменные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marL="0" lvl="6" indent="136525" algn="l" defTabSz="914400"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Постоянные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3600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4200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Операционная прибыль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Маржа</a:t>
                      </a:r>
                      <a:r>
                        <a:rPr sz="11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%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 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32858464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Активы,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53324506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Кредиты, займы,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8834569"/>
                  </a:ext>
                </a:extLst>
              </a:tr>
            </a:tbl>
          </a:graphicData>
        </a:graphic>
      </p:graphicFrame>
      <p:graphicFrame>
        <p:nvGraphicFramePr>
          <p:cNvPr id="8" name="Chart 273">
            <a:extLst>
              <a:ext uri="{FF2B5EF4-FFF2-40B4-BE49-F238E27FC236}">
                <a16:creationId xmlns="" xmlns:a16="http://schemas.microsoft.com/office/drawing/2014/main" id="{7A966678-34E1-E443-A802-17FA2A4C3D77}"/>
              </a:ext>
            </a:extLst>
          </p:cNvPr>
          <p:cNvGraphicFramePr/>
          <p:nvPr>
            <p:extLst/>
          </p:nvPr>
        </p:nvGraphicFramePr>
        <p:xfrm>
          <a:off x="6431832" y="958592"/>
          <a:ext cx="4106703" cy="284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D14C7AA-CE9D-C046-A855-58EBE3D82C43}"/>
              </a:ext>
            </a:extLst>
          </p:cNvPr>
          <p:cNvSpPr/>
          <p:nvPr/>
        </p:nvSpPr>
        <p:spPr>
          <a:xfrm>
            <a:off x="6318422" y="3910230"/>
            <a:ext cx="4349578" cy="2789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endParaRPr lang="ru-RU" sz="900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СРОК ОКУПАЕМОСТИ 4 МЕСЯЦА</a:t>
            </a:r>
          </a:p>
        </p:txBody>
      </p:sp>
    </p:spTree>
    <p:extLst>
      <p:ext uri="{BB962C8B-B14F-4D97-AF65-F5344CB8AC3E}">
        <p14:creationId xmlns:p14="http://schemas.microsoft.com/office/powerpoint/2010/main" val="36528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55" y="215467"/>
            <a:ext cx="2895584" cy="604746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Анализ конкурентов 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3CFC988-B614-C349-9270-3A6830BB815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748190" y="1201199"/>
            <a:ext cx="2008846" cy="7086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A7BC78A-7900-074E-B1B3-3D7956EC1C7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807217" y="5223632"/>
            <a:ext cx="1437840" cy="577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ECB87B5-F768-F04C-B798-9F9E8A8AC5E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635392" y="3355657"/>
            <a:ext cx="1871255" cy="94938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67C8B31-6928-C44F-AC3A-2E5AF0A6F8A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0440147" y="1201199"/>
            <a:ext cx="1485996" cy="908108"/>
          </a:xfrm>
          <a:prstGeom prst="rect">
            <a:avLst/>
          </a:prstGeom>
        </p:spPr>
      </p:pic>
      <p:grpSp>
        <p:nvGrpSpPr>
          <p:cNvPr id="16" name="Group 28">
            <a:extLst>
              <a:ext uri="{FF2B5EF4-FFF2-40B4-BE49-F238E27FC236}">
                <a16:creationId xmlns="" xmlns:a16="http://schemas.microsoft.com/office/drawing/2014/main" id="{83439C61-B24B-4F94-AC83-75EFFAF0968C}"/>
              </a:ext>
            </a:extLst>
          </p:cNvPr>
          <p:cNvGrpSpPr/>
          <p:nvPr/>
        </p:nvGrpSpPr>
        <p:grpSpPr>
          <a:xfrm>
            <a:off x="689792" y="1555499"/>
            <a:ext cx="4121622" cy="4758457"/>
            <a:chOff x="6174873" y="2395830"/>
            <a:chExt cx="1549947" cy="2431821"/>
          </a:xfrm>
        </p:grpSpPr>
        <p:sp>
          <p:nvSpPr>
            <p:cNvPr id="23" name="Hexagon 9">
              <a:extLst>
                <a:ext uri="{FF2B5EF4-FFF2-40B4-BE49-F238E27FC236}">
                  <a16:creationId xmlns="" xmlns:a16="http://schemas.microsoft.com/office/drawing/2014/main" id="{44AEB6FC-837F-4506-87D5-329D7032D6B2}"/>
                </a:ext>
              </a:extLst>
            </p:cNvPr>
            <p:cNvSpPr/>
            <p:nvPr/>
          </p:nvSpPr>
          <p:spPr>
            <a:xfrm rot="5400000">
              <a:off x="5733936" y="2836767"/>
              <a:ext cx="2431821" cy="154994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69E2545-C800-42F2-8883-1551D5867FD4}"/>
                </a:ext>
              </a:extLst>
            </p:cNvPr>
            <p:cNvSpPr txBox="1"/>
            <p:nvPr/>
          </p:nvSpPr>
          <p:spPr>
            <a:xfrm>
              <a:off x="6259284" y="2856338"/>
              <a:ext cx="1381125" cy="14667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Образовательные организации</a:t>
              </a:r>
            </a:p>
            <a:p>
              <a:pPr algn="ctr"/>
              <a:r>
                <a:rPr lang="ru-RU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ВУЗы – 1</a:t>
              </a:r>
            </a:p>
            <a:p>
              <a:pPr algn="ctr"/>
              <a:r>
                <a:rPr lang="ru-RU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Колледжи – 3</a:t>
              </a:r>
            </a:p>
            <a:p>
              <a:pPr algn="ctr"/>
              <a:r>
                <a:rPr lang="ru-RU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Дополнительное образование - 2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6714715" y="240227"/>
            <a:ext cx="2895584" cy="6047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Calleo-Trial SemiBold" pitchFamily="2" charset="0"/>
              </a:rPr>
              <a:t>Наши преимущества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5BD035A-DE80-47E4-81D7-151DA9169F07}"/>
              </a:ext>
            </a:extLst>
          </p:cNvPr>
          <p:cNvSpPr txBox="1"/>
          <p:nvPr/>
        </p:nvSpPr>
        <p:spPr>
          <a:xfrm>
            <a:off x="5704374" y="2129246"/>
            <a:ext cx="6314976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/>
              <a:t>Наличие ключевых партнеров</a:t>
            </a:r>
          </a:p>
          <a:p>
            <a:pPr algn="ctr"/>
            <a:endParaRPr lang="ru-RU" b="1" dirty="0"/>
          </a:p>
          <a:p>
            <a:r>
              <a:rPr lang="ru-RU" b="1" dirty="0"/>
              <a:t>1.СТК «Чирок» (</a:t>
            </a:r>
            <a:r>
              <a:rPr lang="ru-RU" b="1" dirty="0">
                <a:solidFill>
                  <a:srgbClr val="FF0000"/>
                </a:solidFill>
              </a:rPr>
              <a:t>аэродром, базовый центр для полетов, отработки практических навыков пилотирования</a:t>
            </a:r>
            <a:r>
              <a:rPr lang="ru-RU" b="1" dirty="0"/>
              <a:t>).</a:t>
            </a:r>
          </a:p>
          <a:p>
            <a:r>
              <a:rPr lang="ru-RU" b="1" dirty="0"/>
              <a:t>2.ФГБОУ ВО Государственный университет землеустройства (</a:t>
            </a:r>
            <a:r>
              <a:rPr lang="ru-RU" b="1" dirty="0">
                <a:solidFill>
                  <a:srgbClr val="FF0000"/>
                </a:solidFill>
              </a:rPr>
              <a:t>сетевой договор по организации обучения в специализированном ПО для землеустройства и кадастров</a:t>
            </a:r>
            <a:r>
              <a:rPr lang="ru-RU" b="1" dirty="0"/>
              <a:t>).</a:t>
            </a:r>
          </a:p>
          <a:p>
            <a:r>
              <a:rPr lang="ru-RU" b="1" dirty="0"/>
              <a:t>3. ИП Соколовский Е.В. (</a:t>
            </a:r>
            <a:r>
              <a:rPr lang="ru-RU" b="1" dirty="0">
                <a:solidFill>
                  <a:srgbClr val="FF0000"/>
                </a:solidFill>
              </a:rPr>
              <a:t>представитель Ассоциации фермеров Амурской области – заказы на специалистов в области сельского хозяйства</a:t>
            </a:r>
            <a:r>
              <a:rPr lang="ru-RU" b="1" dirty="0"/>
              <a:t>).</a:t>
            </a:r>
          </a:p>
          <a:p>
            <a:r>
              <a:rPr lang="ru-RU" b="1" dirty="0"/>
              <a:t>4.ООО «</a:t>
            </a:r>
            <a:r>
              <a:rPr lang="ru-RU" b="1" dirty="0" err="1"/>
              <a:t>Амургеострой</a:t>
            </a:r>
            <a:r>
              <a:rPr lang="ru-RU" b="1" dirty="0"/>
              <a:t>» (</a:t>
            </a:r>
            <a:r>
              <a:rPr lang="ru-RU" b="1" dirty="0">
                <a:solidFill>
                  <a:srgbClr val="FF0000"/>
                </a:solidFill>
              </a:rPr>
              <a:t>заказы на специалистов в области геодезии</a:t>
            </a:r>
            <a:r>
              <a:rPr lang="ru-RU" b="1" dirty="0"/>
              <a:t>).</a:t>
            </a:r>
          </a:p>
          <a:p>
            <a:r>
              <a:rPr lang="ru-RU" b="1" dirty="0"/>
              <a:t>5.АО «</a:t>
            </a:r>
            <a:r>
              <a:rPr lang="ru-RU" b="1" dirty="0" err="1"/>
              <a:t>ФМРус</a:t>
            </a:r>
            <a:r>
              <a:rPr lang="ru-RU" b="1" dirty="0"/>
              <a:t>» (</a:t>
            </a:r>
            <a:r>
              <a:rPr lang="ru-RU" b="1" dirty="0">
                <a:solidFill>
                  <a:srgbClr val="FF0000"/>
                </a:solidFill>
              </a:rPr>
              <a:t>партнерские отношения в организации обучения специалистов в области сельского хозяйства</a:t>
            </a:r>
            <a:r>
              <a:rPr lang="ru-RU" b="1" dirty="0" smtClean="0"/>
              <a:t>).</a:t>
            </a:r>
          </a:p>
          <a:p>
            <a:r>
              <a:rPr lang="ru-RU" b="1" dirty="0" smtClean="0"/>
              <a:t>6.ГБУ АО «Благовещенский лесхоз» (</a:t>
            </a:r>
            <a:r>
              <a:rPr lang="ru-RU" b="1" dirty="0" smtClean="0">
                <a:solidFill>
                  <a:srgbClr val="FF0000"/>
                </a:solidFill>
              </a:rPr>
              <a:t>лесной мониторинг</a:t>
            </a:r>
            <a:r>
              <a:rPr lang="ru-RU" b="1" dirty="0" smtClean="0"/>
              <a:t>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4839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55" y="215467"/>
            <a:ext cx="7168282" cy="604746"/>
          </a:xfrm>
        </p:spPr>
        <p:txBody>
          <a:bodyPr anchor="t">
            <a:normAutofit fontScale="90000"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Текущий статус проекта – необходимость масштабирования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3CFC988-B614-C349-9270-3A6830BB815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712166" y="1201199"/>
            <a:ext cx="2008846" cy="708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CB4F3A4-817E-4E48-B630-28993A71669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000968" y="5194567"/>
            <a:ext cx="1713024" cy="6260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08CFC40-F0BE-C84D-B930-C06EBEDF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4284392" y="5223632"/>
            <a:ext cx="1898774" cy="5778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A7BC78A-7900-074E-B1B3-3D7956EC1C79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807217" y="5223632"/>
            <a:ext cx="1437840" cy="5778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A1E4675-FF92-3940-8FF1-B6B66C87FB1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951845" y="1374037"/>
            <a:ext cx="1878135" cy="722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11C5708-5D58-DC46-9CF7-DD691646ECC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73555" y="4546105"/>
            <a:ext cx="1733662" cy="7361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E65ABA1-3E98-C547-9760-367CDD06C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190064" y="2754655"/>
            <a:ext cx="1898774" cy="8668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ECB87B5-F768-F04C-B798-9F9E8A8AC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769896" y="1435105"/>
            <a:ext cx="1871255" cy="9493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75950E4-7AD5-8A49-B0FC-899EDEA09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10489577" y="2809818"/>
            <a:ext cx="1436723" cy="6565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F45074E-AB88-DD49-A6BC-5DD270749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7347431" y="1266451"/>
            <a:ext cx="2098284" cy="67420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67C8B31-6928-C44F-AC3A-2E5AF0A6F8A1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5220209" y="1188289"/>
            <a:ext cx="1485996" cy="9081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921F4795-A809-2946-89AA-36AAC1AB82B0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10034406" y="4922837"/>
            <a:ext cx="1891894" cy="1410321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2088838" y="2398676"/>
            <a:ext cx="9652231" cy="2248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TRL </a:t>
            </a:r>
            <a:r>
              <a:rPr lang="ru-RU" sz="3600" b="1" dirty="0"/>
              <a:t>Уровни готовности технологии </a:t>
            </a:r>
            <a:r>
              <a:rPr lang="ru-RU" sz="3600" b="1" dirty="0" smtClean="0"/>
              <a:t> - 5</a:t>
            </a:r>
          </a:p>
          <a:p>
            <a:r>
              <a:rPr lang="en-US" sz="3600" b="1" dirty="0"/>
              <a:t>CRL </a:t>
            </a:r>
            <a:r>
              <a:rPr lang="ru-RU" sz="3600" b="1" dirty="0"/>
              <a:t>Уровни корпоративной </a:t>
            </a:r>
            <a:r>
              <a:rPr lang="ru-RU" sz="3600" b="1" dirty="0" smtClean="0"/>
              <a:t>готовности – 4</a:t>
            </a:r>
          </a:p>
          <a:p>
            <a:r>
              <a:rPr lang="en-US" sz="3600" b="1" dirty="0"/>
              <a:t>IRL </a:t>
            </a:r>
            <a:r>
              <a:rPr lang="ru-RU" sz="3600" b="1" dirty="0" smtClean="0"/>
              <a:t> Уровни </a:t>
            </a:r>
            <a:r>
              <a:rPr lang="ru-RU" sz="3600" b="1" dirty="0"/>
              <a:t>инвестиционной готовности </a:t>
            </a:r>
            <a:r>
              <a:rPr lang="ru-RU" sz="3600" b="1" dirty="0" smtClean="0"/>
              <a:t> - 5</a:t>
            </a:r>
          </a:p>
          <a:p>
            <a:r>
              <a:rPr lang="en-US" sz="3600" b="1" dirty="0"/>
              <a:t>MRL </a:t>
            </a:r>
            <a:r>
              <a:rPr lang="ru-RU" sz="3600" b="1" dirty="0" smtClean="0"/>
              <a:t>Уровни </a:t>
            </a:r>
            <a:r>
              <a:rPr lang="ru-RU" sz="3600" b="1" dirty="0"/>
              <a:t>готовности </a:t>
            </a:r>
            <a:r>
              <a:rPr lang="ru-RU" sz="3600" b="1" dirty="0" smtClean="0"/>
              <a:t>производства - 8</a:t>
            </a:r>
          </a:p>
          <a:p>
            <a:endParaRPr lang="ru-RU" sz="3600" b="1" dirty="0">
              <a:latin typeface="Calleo-Trial SemiBold" pitchFamily="2" charset="0"/>
            </a:endParaRPr>
          </a:p>
          <a:p>
            <a:endParaRPr lang="ru-RU" sz="3600" b="1" dirty="0">
              <a:latin typeface="Calleo-Trial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6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55" y="215467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400" b="1" dirty="0" smtClean="0">
                <a:latin typeface="Calleo-Trial SemiBold" pitchFamily="2" charset="0"/>
              </a:rPr>
              <a:t>Команда проекта и имеющиеся достижения</a:t>
            </a:r>
            <a:endParaRPr lang="ru-RU" sz="24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3CFC988-B614-C349-9270-3A6830BB815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712166" y="1201199"/>
            <a:ext cx="2008846" cy="708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CB4F3A4-817E-4E48-B630-28993A71669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000968" y="5194567"/>
            <a:ext cx="1713024" cy="6260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08CFC40-F0BE-C84D-B930-C06EBEDF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4284392" y="5223632"/>
            <a:ext cx="1898774" cy="5778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A7BC78A-7900-074E-B1B3-3D7956EC1C79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807217" y="5223632"/>
            <a:ext cx="1437840" cy="5778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A1E4675-FF92-3940-8FF1-B6B66C87FB1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951845" y="1374037"/>
            <a:ext cx="1878135" cy="722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11C5708-5D58-DC46-9CF7-DD691646ECC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73555" y="4546105"/>
            <a:ext cx="1733662" cy="7361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E65ABA1-3E98-C547-9760-367CDD06C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190064" y="2754655"/>
            <a:ext cx="1898774" cy="8668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ECB87B5-F768-F04C-B798-9F9E8A8AC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769896" y="1435105"/>
            <a:ext cx="1871255" cy="9493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75950E4-7AD5-8A49-B0FC-899EDEA09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10489577" y="2809818"/>
            <a:ext cx="1436723" cy="6565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F45074E-AB88-DD49-A6BC-5DD270749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7347431" y="1266451"/>
            <a:ext cx="2098284" cy="67420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67C8B31-6928-C44F-AC3A-2E5AF0A6F8A1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5220209" y="1188289"/>
            <a:ext cx="1485996" cy="9081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921F4795-A809-2946-89AA-36AAC1AB82B0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10034406" y="4922837"/>
            <a:ext cx="1891894" cy="14103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5726" y="1145299"/>
            <a:ext cx="3666929" cy="36669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6965" y="4284414"/>
            <a:ext cx="3298909" cy="247418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9118" y="4226108"/>
            <a:ext cx="4344792" cy="244676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475" y="3328352"/>
            <a:ext cx="3379156" cy="337915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845" y="1180603"/>
            <a:ext cx="2841106" cy="325842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35518" y="1167873"/>
            <a:ext cx="3078747" cy="307874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00475" y="1322027"/>
            <a:ext cx="2025825" cy="28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5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55" y="215467"/>
            <a:ext cx="7168282" cy="604746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Дорожная карта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47" y="240227"/>
            <a:ext cx="1279609" cy="630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7" y="870482"/>
            <a:ext cx="10851866" cy="56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314"/>
      </p:ext>
    </p:extLst>
  </p:cSld>
  <p:clrMapOvr>
    <a:masterClrMapping/>
  </p:clrMapOvr>
</p:sld>
</file>

<file path=ppt/theme/theme1.xml><?xml version="1.0" encoding="utf-8"?>
<a:theme xmlns:a="http://schemas.openxmlformats.org/drawingml/2006/main" name="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рхи 2023" id="{7B8F6B7E-5808-8247-8D63-AC903D2AEEF8}" vid="{C26D26CF-877B-DA47-88CF-6504CCD6EF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677</Words>
  <Application>Microsoft Office PowerPoint</Application>
  <PresentationFormat>Широкоэкранный</PresentationFormat>
  <Paragraphs>128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Calleo-Trial</vt:lpstr>
      <vt:lpstr>Calleo-Trial SemiBold</vt:lpstr>
      <vt:lpstr>Cambria</vt:lpstr>
      <vt:lpstr>Montserrat</vt:lpstr>
      <vt:lpstr>Montserrat ExtraBold</vt:lpstr>
      <vt:lpstr>Noto Sans</vt:lpstr>
      <vt:lpstr>Proxima Nova Bold</vt:lpstr>
      <vt:lpstr>Proxima Nova Regular</vt:lpstr>
      <vt:lpstr>Times New Roman</vt:lpstr>
      <vt:lpstr>Архи 2023</vt:lpstr>
      <vt:lpstr>Образовательный  проект  «Дроны»</vt:lpstr>
      <vt:lpstr>Целевая аудитория </vt:lpstr>
      <vt:lpstr>Решение</vt:lpstr>
      <vt:lpstr>Финансовая модель проекта</vt:lpstr>
      <vt:lpstr>Презентация PowerPoint</vt:lpstr>
      <vt:lpstr>Анализ конкурентов </vt:lpstr>
      <vt:lpstr>Текущий статус проекта – необходимость масштабирования</vt:lpstr>
      <vt:lpstr>Команда проекта и имеющиеся достижения</vt:lpstr>
      <vt:lpstr>Дорожная карта</vt:lpstr>
      <vt:lpstr>Запросы</vt:lpstr>
      <vt:lpstr>Результаты акселератора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презентация</dc:title>
  <dc:creator>Microsoft Office User</dc:creator>
  <cp:lastModifiedBy>79622</cp:lastModifiedBy>
  <cp:revision>18</cp:revision>
  <dcterms:created xsi:type="dcterms:W3CDTF">2023-07-06T08:04:04Z</dcterms:created>
  <dcterms:modified xsi:type="dcterms:W3CDTF">2023-08-05T06:19:10Z</dcterms:modified>
</cp:coreProperties>
</file>