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67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D771BBF-DDD0-4164-AA58-C20D1BB312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9C92294-EE58-4079-A8D6-906FF5AB22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5B7F8FF-BF17-4310-8606-778B5D224C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E00B2-F812-4A99-A897-3FBA82A7721C}" type="datetimeFigureOut">
              <a:rPr lang="ru-RU" smtClean="0"/>
              <a:t>29.05.2024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BA4E586-F10B-4591-AC86-63E43AC405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0D395C0-6D51-4DF2-8B17-A31CD830A1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EC313-F095-4458-A272-D2DB6AEDC6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052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248D15-28A0-41B0-97F9-2DF4860508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16FEDEB6-BD16-4F09-B806-DE131E5262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B285F4F-1170-4926-BBAA-6413E2B9F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E00B2-F812-4A99-A897-3FBA82A7721C}" type="datetimeFigureOut">
              <a:rPr lang="ru-RU" smtClean="0"/>
              <a:t>29.05.2024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1D478B2-A818-42DF-AE50-A73EC17C1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DCACF93-4425-4D55-81FD-E562499F5C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EC313-F095-4458-A272-D2DB6AEDC6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1219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DE9D7496-A8B6-4DD9-BD67-5603BA2F7EE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2C6F48B-F8A8-44E6-B107-069D19FBB9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CD39117-9FFE-47E2-BE52-7C916284DC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E00B2-F812-4A99-A897-3FBA82A7721C}" type="datetimeFigureOut">
              <a:rPr lang="ru-RU" smtClean="0"/>
              <a:t>29.05.2024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F4AF7F6-D809-4FEF-B59C-B592D2E255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CA1AA08-4BB7-4188-BF56-5B72EAFEE3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EC313-F095-4458-A272-D2DB6AEDC6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6805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3F5D94A-A542-4850-86D9-D5044D0202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48B02D9-D7E4-4ED4-9DBB-695EE63D68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709EAB0-CB10-495A-AC56-0861AE7521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E00B2-F812-4A99-A897-3FBA82A7721C}" type="datetimeFigureOut">
              <a:rPr lang="ru-RU" smtClean="0"/>
              <a:t>29.05.2024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B162395-8912-412E-BD2F-C80A322C2E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C684830-D265-40A2-AA5C-24A24FF264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EC313-F095-4458-A272-D2DB6AEDC6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7734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83D4F7B-B7D7-400C-A212-3DFBD24730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1B9358D-65E8-497F-9B14-66D67D0C1C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40F8E63-D839-405B-BA34-3C8583858D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E00B2-F812-4A99-A897-3FBA82A7721C}" type="datetimeFigureOut">
              <a:rPr lang="ru-RU" smtClean="0"/>
              <a:t>29.05.2024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FDFEADA-982B-47D5-B74D-741D61CCDB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2820ACE-E4C6-4C2F-8E62-AAB71502A2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EC313-F095-4458-A272-D2DB6AEDC6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8399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B0334D6-120E-43F6-B86A-06F042749B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4F7CB7D-AF41-445A-9055-AEB9ECCC35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77D4DEB-BD62-4693-942D-1692C7B0B2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79C566E-ED75-4B68-9B9E-A7F48E2A2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E00B2-F812-4A99-A897-3FBA82A7721C}" type="datetimeFigureOut">
              <a:rPr lang="ru-RU" smtClean="0"/>
              <a:t>29.05.2024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06896B8-EFE8-4AAD-A9C3-D43C8374C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020C701-9335-4838-9AA5-E15E10D3C3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EC313-F095-4458-A272-D2DB6AEDC6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9359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EB32043-B396-4DED-BE66-0892AA726D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1862F2C-0AFC-4589-8BC2-F847933B54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4D4E612-D704-490F-9641-44E49E7941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524E122C-BA09-4D8D-B029-362A7FBAFA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D14A7B74-E637-42E8-A011-1C165164DBE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BD0EAE3F-7637-4ACA-A5C2-2A11C5143A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E00B2-F812-4A99-A897-3FBA82A7721C}" type="datetimeFigureOut">
              <a:rPr lang="ru-RU" smtClean="0"/>
              <a:t>29.05.2024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047B0923-4D3B-4A82-B84F-2EE487A8E5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BC72A5F-650F-4788-ACF5-CA9EA6FC07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EC313-F095-4458-A272-D2DB6AEDC6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4753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E7C6DF1-A2F5-481C-8735-99617EFEC5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F17A8E9A-B01A-47A3-8FE7-440DFCCF14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E00B2-F812-4A99-A897-3FBA82A7721C}" type="datetimeFigureOut">
              <a:rPr lang="ru-RU" smtClean="0"/>
              <a:t>29.05.2024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942B2B74-D073-4203-9809-B2F98FC539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6C161207-71CD-40BF-8285-062FDC98E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EC313-F095-4458-A272-D2DB6AEDC6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8988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82BACCBE-B640-485A-A43E-12596BA859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E00B2-F812-4A99-A897-3FBA82A7721C}" type="datetimeFigureOut">
              <a:rPr lang="ru-RU" smtClean="0"/>
              <a:t>29.05.2024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F3BF8BD2-EEE6-4103-BA92-D1A94D3BE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AF3D41E-DA38-46A1-B07B-15FB11D469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EC313-F095-4458-A272-D2DB6AEDC6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8273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306A11A-8397-4AAA-8137-AD7C3A83C9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0EDFCA9-EE80-46FB-BCD0-55CDEAEB1F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A932A4B-ED19-4017-B71F-4CB7F88EF7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8C51677-BEBF-4229-96C2-0B76361BE8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E00B2-F812-4A99-A897-3FBA82A7721C}" type="datetimeFigureOut">
              <a:rPr lang="ru-RU" smtClean="0"/>
              <a:t>29.05.2024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4CE36E9-F14B-4D3B-AA67-4665A03D46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3C843AE-5DEE-423A-A49B-845395B037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EC313-F095-4458-A272-D2DB6AEDC6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3492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9EC7E44-084C-45E9-B5A3-1321BD88C5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52450D69-6A31-447F-8920-E3F7EE7F5B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D010F19-3103-4B4D-A5E5-3A31BA8C5F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671C828-5BC8-4298-A420-3B3CE51DD9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E00B2-F812-4A99-A897-3FBA82A7721C}" type="datetimeFigureOut">
              <a:rPr lang="ru-RU" smtClean="0"/>
              <a:t>29.05.2024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9F1525E-33B7-4B19-90F8-5BB234645F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F0E43D2-EDD0-4C71-A96D-39D08996C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EC313-F095-4458-A272-D2DB6AEDC6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7899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8667C1D-0467-4422-ACE8-57B35D52C6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A0F8A2B-E4DC-493F-86A3-237F926BF2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2C2BA30-3FB4-4BA4-B773-FB655B7C1E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3E00B2-F812-4A99-A897-3FBA82A7721C}" type="datetimeFigureOut">
              <a:rPr lang="ru-RU" smtClean="0"/>
              <a:t>29.05.2024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9C2225B-68C2-493E-84AB-27EAD4FFBE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0D3AFF8-76A6-4919-88AC-E152291EF0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6EC313-F095-4458-A272-D2DB6AEDC6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261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7" name="Текст 2"/>
          <p:cNvSpPr txBox="1"/>
          <p:nvPr/>
        </p:nvSpPr>
        <p:spPr bwMode="auto">
          <a:xfrm>
            <a:off x="752280" y="283946"/>
            <a:ext cx="9416678" cy="664730"/>
          </a:xfrm>
          <a:prstGeom prst="rect">
            <a:avLst/>
          </a:prstGeom>
          <a:ln w="12700">
            <a:miter lim="400000"/>
          </a:ln>
        </p:spPr>
        <p:txBody>
          <a:bodyPr wrap="square" lIns="45718" tIns="45718" rIns="45718" bIns="45718" anchor="ctr">
            <a:spAutoFit/>
          </a:bodyPr>
          <a:lstStyle>
            <a:lvl1pPr algn="ctr">
              <a:defRPr sz="4800">
                <a:solidFill>
                  <a:srgbClr val="8F00FF"/>
                </a:solidFill>
                <a:latin typeface="Gilroy-ExtraBold"/>
                <a:ea typeface="Gilroy-ExtraBold"/>
                <a:cs typeface="Gilroy-ExtraBold"/>
              </a:defRPr>
            </a:lvl1pPr>
          </a:lstStyle>
          <a:p>
            <a:pPr marL="0" lvl="0" indent="0" algn="l" defTabSz="914358">
              <a:lnSpc>
                <a:spcPct val="90000"/>
              </a:lnSpc>
              <a:buClr>
                <a:srgbClr val="8F00FF"/>
              </a:buClr>
              <a:buSzPts val="2700"/>
              <a:defRPr/>
            </a:pPr>
            <a:r>
              <a:rPr lang="ru-RU" sz="4150">
                <a:solidFill>
                  <a:srgbClr val="8E01FF"/>
                </a:solidFill>
                <a:latin typeface="Raleway SemiBold"/>
              </a:rPr>
              <a:t>РЫНОК</a:t>
            </a:r>
            <a:endParaRPr/>
          </a:p>
        </p:txBody>
      </p:sp>
      <p:grpSp>
        <p:nvGrpSpPr>
          <p:cNvPr id="19" name="Google Shape;132;p26"/>
          <p:cNvGrpSpPr/>
          <p:nvPr/>
        </p:nvGrpSpPr>
        <p:grpSpPr bwMode="auto">
          <a:xfrm>
            <a:off x="0" y="1014360"/>
            <a:ext cx="6096000" cy="110384"/>
            <a:chOff x="0" y="692501"/>
            <a:chExt cx="2624940" cy="97200"/>
          </a:xfrm>
        </p:grpSpPr>
        <p:sp>
          <p:nvSpPr>
            <p:cNvPr id="20" name="Google Shape;133;p26"/>
            <p:cNvSpPr/>
            <p:nvPr/>
          </p:nvSpPr>
          <p:spPr bwMode="auto">
            <a:xfrm>
              <a:off x="0" y="692501"/>
              <a:ext cx="1294500" cy="97200"/>
            </a:xfrm>
            <a:prstGeom prst="rect">
              <a:avLst/>
            </a:prstGeom>
            <a:solidFill>
              <a:srgbClr val="FBB3C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Helvetica Neue"/>
                <a:buNone/>
                <a:defRPr/>
              </a:pPr>
              <a:endPara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</a:endParaRPr>
            </a:p>
          </p:txBody>
        </p:sp>
        <p:sp>
          <p:nvSpPr>
            <p:cNvPr id="21" name="Google Shape;134;p26"/>
            <p:cNvSpPr/>
            <p:nvPr/>
          </p:nvSpPr>
          <p:spPr bwMode="auto">
            <a:xfrm>
              <a:off x="336583" y="692501"/>
              <a:ext cx="1294500" cy="97200"/>
            </a:xfrm>
            <a:prstGeom prst="rect">
              <a:avLst/>
            </a:prstGeom>
            <a:solidFill>
              <a:srgbClr val="9F00FF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Helvetica Neue"/>
                <a:buNone/>
                <a:defRPr/>
              </a:pPr>
              <a:endPara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</a:endParaRPr>
            </a:p>
          </p:txBody>
        </p:sp>
        <p:sp>
          <p:nvSpPr>
            <p:cNvPr id="22" name="Google Shape;135;p26"/>
            <p:cNvSpPr/>
            <p:nvPr/>
          </p:nvSpPr>
          <p:spPr bwMode="auto">
            <a:xfrm>
              <a:off x="673166" y="692501"/>
              <a:ext cx="1294500" cy="97200"/>
            </a:xfrm>
            <a:prstGeom prst="rect">
              <a:avLst/>
            </a:prstGeom>
            <a:solidFill>
              <a:srgbClr val="FD493D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Helvetica Neue"/>
                <a:buNone/>
                <a:defRPr/>
              </a:pPr>
              <a:endPara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</a:endParaRPr>
            </a:p>
          </p:txBody>
        </p:sp>
        <p:sp>
          <p:nvSpPr>
            <p:cNvPr id="23" name="Google Shape;136;p26"/>
            <p:cNvSpPr/>
            <p:nvPr/>
          </p:nvSpPr>
          <p:spPr bwMode="auto">
            <a:xfrm>
              <a:off x="993857" y="692501"/>
              <a:ext cx="1294500" cy="97200"/>
            </a:xfrm>
            <a:prstGeom prst="rect">
              <a:avLst/>
            </a:prstGeom>
            <a:solidFill>
              <a:srgbClr val="FCAF17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Helvetica Neue"/>
                <a:buNone/>
                <a:defRPr/>
              </a:pPr>
              <a:endPara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</a:endParaRPr>
            </a:p>
          </p:txBody>
        </p:sp>
        <p:sp>
          <p:nvSpPr>
            <p:cNvPr id="24" name="Google Shape;137;p26"/>
            <p:cNvSpPr/>
            <p:nvPr/>
          </p:nvSpPr>
          <p:spPr bwMode="auto">
            <a:xfrm>
              <a:off x="1330440" y="692501"/>
              <a:ext cx="1294500" cy="97200"/>
            </a:xfrm>
            <a:prstGeom prst="rect">
              <a:avLst/>
            </a:prstGeom>
            <a:solidFill>
              <a:srgbClr val="B5D8E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Helvetica Neue"/>
                <a:buNone/>
                <a:defRPr/>
              </a:pPr>
              <a:endPara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</a:endParaRPr>
            </a:p>
          </p:txBody>
        </p:sp>
      </p:grpSp>
      <p:sp>
        <p:nvSpPr>
          <p:cNvPr id="2" name="Google Shape;146;p27"/>
          <p:cNvSpPr/>
          <p:nvPr/>
        </p:nvSpPr>
        <p:spPr bwMode="auto">
          <a:xfrm>
            <a:off x="-9533" y="297304"/>
            <a:ext cx="687900" cy="687900"/>
          </a:xfrm>
          <a:prstGeom prst="rect">
            <a:avLst/>
          </a:prstGeom>
          <a:solidFill>
            <a:srgbClr val="FBA918"/>
          </a:solidFill>
          <a:ln>
            <a:noFill/>
          </a:ln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marL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endParaRPr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807586" y="1484784"/>
          <a:ext cx="9680902" cy="1752600"/>
        </p:xfrm>
        <a:graphic>
          <a:graphicData uri="http://schemas.openxmlformats.org/drawingml/2006/table">
            <a:tbl>
              <a:tblPr firstRow="1" bandRow="1"/>
              <a:tblGrid>
                <a:gridCol w="48404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404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b="1" dirty="0"/>
                        <a:t>РЫНОК </a:t>
                      </a:r>
                      <a:endParaRPr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b="1"/>
                        <a:t>ЧИСЛОВОЕ ЗНАЧЕНИЕ (НАТУРАЛЬНОЕ</a:t>
                      </a:r>
                      <a:r>
                        <a:rPr lang="en-US" b="1"/>
                        <a:t>/</a:t>
                      </a:r>
                      <a:r>
                        <a:rPr lang="ru-RU" b="1"/>
                        <a:t>ДЕНЕЖНОЕ)</a:t>
                      </a:r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ru-RU"/>
                        <a:t>Общий объем целевого рынка (</a:t>
                      </a:r>
                      <a:r>
                        <a:rPr lang="en-US"/>
                        <a:t>TAM</a:t>
                      </a:r>
                      <a:r>
                        <a:rPr lang="ru-RU"/>
                        <a:t>)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ru-RU" dirty="0"/>
                        <a:t>70000/175000000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ru-RU"/>
                        <a:t>Доступный объем рынка (</a:t>
                      </a:r>
                      <a:r>
                        <a:rPr lang="en-US"/>
                        <a:t>SAM</a:t>
                      </a:r>
                      <a:r>
                        <a:rPr lang="ru-RU"/>
                        <a:t>)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ru-RU" dirty="0"/>
                        <a:t>1000/2500000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ru-RU"/>
                        <a:t>Реально достижимый объем рынка (</a:t>
                      </a:r>
                      <a:r>
                        <a:rPr lang="en-US"/>
                        <a:t>SOM</a:t>
                      </a:r>
                      <a:r>
                        <a:rPr lang="ru-RU"/>
                        <a:t>)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ru-RU" dirty="0"/>
                        <a:t>500/1250000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0" y="343113"/>
            <a:ext cx="622414" cy="62241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32</Words>
  <Application>Microsoft Office PowerPoint</Application>
  <PresentationFormat>Широкоэкранный</PresentationFormat>
  <Paragraphs>9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Gilroy-ExtraBold</vt:lpstr>
      <vt:lpstr>Helvetica Neue</vt:lpstr>
      <vt:lpstr>Raleway SemiBold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Екатерина Грекова</dc:creator>
  <cp:lastModifiedBy>Екатерина Грекова</cp:lastModifiedBy>
  <cp:revision>4</cp:revision>
  <dcterms:created xsi:type="dcterms:W3CDTF">2024-05-29T05:35:03Z</dcterms:created>
  <dcterms:modified xsi:type="dcterms:W3CDTF">2024-05-29T05:43:14Z</dcterms:modified>
</cp:coreProperties>
</file>