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71BBF-DDD0-4164-AA58-C20D1BB31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C92294-EE58-4079-A8D6-906FF5AB2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B7F8FF-BF17-4310-8606-778B5D22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A4E586-F10B-4591-AC86-63E43AC4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395C0-6D51-4DF2-8B17-A31CD830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48D15-28A0-41B0-97F9-2DF486050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FEDEB6-BD16-4F09-B806-DE131E526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5F4F-1170-4926-BBAA-6413E2B9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478B2-A818-42DF-AE50-A73EC17C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ACF93-4425-4D55-81FD-E562499F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1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E9D7496-A8B6-4DD9-BD67-5603BA2F7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C6F48B-F8A8-44E6-B107-069D19FBB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39117-9FFE-47E2-BE52-7C916284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4AF7F6-D809-4FEF-B59C-B592D2E2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A1AA08-4BB7-4188-BF56-5B72EAFE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0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5D94A-A542-4850-86D9-D5044D02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B02D9-D7E4-4ED4-9DBB-695EE63D6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9EAB0-CB10-495A-AC56-0861AE75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162395-8912-412E-BD2F-C80A322C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684830-D265-40A2-AA5C-24A24FF2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3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D4F7B-B7D7-400C-A212-3DFBD2473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9358D-65E8-497F-9B14-66D67D0C1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F8E63-D839-405B-BA34-3C858385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DFEADA-982B-47D5-B74D-741D61CCD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820ACE-E4C6-4C2F-8E62-AAB71502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3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334D6-120E-43F6-B86A-06F04274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7CB7D-AF41-445A-9055-AEB9ECCC3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7D4DEB-BD62-4693-942D-1692C7B0B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C566E-ED75-4B68-9B9E-A7F48E2A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6896B8-EFE8-4AAD-A9C3-D43C8374C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20C701-9335-4838-9AA5-E15E10D3C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5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32043-B396-4DED-BE66-0892AA726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62F2C-0AFC-4589-8BC2-F847933B5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D4E612-D704-490F-9641-44E49E794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4E122C-BA09-4D8D-B029-362A7FBAF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4A7B74-E637-42E8-A011-1C165164D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0EAE3F-7637-4ACA-A5C2-2A11C514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B0923-4D3B-4A82-B84F-2EE487A8E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C72A5F-650F-4788-ACF5-CA9EA6FC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5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C6DF1-A2F5-481C-8735-99617EFEC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7A8E9A-B01A-47A3-8FE7-440DFCCF1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2B2B74-D073-4203-9809-B2F98FC5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61207-71CD-40BF-8285-062FDC98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8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BACCBE-B640-485A-A43E-12596BA85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BF8BD2-EEE6-4103-BA92-D1A94D3B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F3D41E-DA38-46A1-B07B-15FB11D46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7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6A11A-8397-4AAA-8137-AD7C3A83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DFCA9-EE80-46FB-BCD0-55CDEAEB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932A4B-ED19-4017-B71F-4CB7F88EF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C51677-BEBF-4229-96C2-0B76361B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E36E9-F14B-4D3B-AA67-4665A03D4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C843AE-5DEE-423A-A49B-845395B03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9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C7E44-084C-45E9-B5A3-1321BD88C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450D69-6A31-447F-8920-E3F7EE7F5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010F19-3103-4B4D-A5E5-3A31BA8C5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71C828-5BC8-4298-A420-3B3CE51D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F1525E-33B7-4B19-90F8-5BB23464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0E43D2-EDD0-4C71-A96D-39D08996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9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67C1D-0467-4422-ACE8-57B35D52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0F8A2B-E4DC-493F-86A3-237F926BF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C2BA30-3FB4-4BA4-B773-FB655B7C1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E00B2-F812-4A99-A897-3FBA82A7721C}" type="datetimeFigureOut">
              <a:rPr lang="ru-RU" smtClean="0"/>
              <a:t>29.05.2024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C2225B-68C2-493E-84AB-27EAD4FFB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D3AFF8-76A6-4919-88AC-E152291EF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EC313-F095-4458-A272-D2DB6AEDC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6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 txBox="1"/>
          <p:nvPr/>
        </p:nvSpPr>
        <p:spPr bwMode="auto"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marL="0" lvl="0" indent="0" algn="l" defTabSz="914358">
              <a:lnSpc>
                <a:spcPct val="90000"/>
              </a:lnSpc>
              <a:buClr>
                <a:srgbClr val="8F00FF"/>
              </a:buClr>
              <a:buSzPts val="2700"/>
              <a:defRPr/>
            </a:pPr>
            <a:r>
              <a:rPr lang="ru-RU" sz="4150">
                <a:solidFill>
                  <a:srgbClr val="8E01FF"/>
                </a:solidFill>
                <a:latin typeface="Raleway SemiBold"/>
              </a:rPr>
              <a:t>ЦЕЛЕВАЯ АУДИТОРИЯ, ПРОБЛЕМА</a:t>
            </a:r>
            <a:endParaRPr/>
          </a:p>
        </p:txBody>
      </p:sp>
      <p:sp>
        <p:nvSpPr>
          <p:cNvPr id="3" name="Google Shape;130;p26"/>
          <p:cNvSpPr txBox="1"/>
          <p:nvPr/>
        </p:nvSpPr>
        <p:spPr bwMode="auto">
          <a:xfrm>
            <a:off x="812153" y="2151229"/>
            <a:ext cx="9234129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600" dirty="0"/>
              <a:t>Потребителями данной продукции можно выделить следующие лица:</a:t>
            </a:r>
          </a:p>
          <a:p>
            <a:pPr marL="285750" lvl="0" indent="-285750" algn="just">
              <a:lnSpc>
                <a:spcPct val="114999"/>
              </a:lnSpc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Больные пациенты которым необходимо проводить лечение; </a:t>
            </a:r>
          </a:p>
          <a:p>
            <a:pPr marL="285750" lvl="0" indent="-285750" algn="just">
              <a:lnSpc>
                <a:spcPct val="114999"/>
              </a:lnSpc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Лица с легкой степенью заболевания тканей пародонта;</a:t>
            </a:r>
          </a:p>
          <a:p>
            <a:pPr marL="285750" lvl="0" indent="-285750" algn="just">
              <a:lnSpc>
                <a:spcPct val="114999"/>
              </a:lnSpc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Стоматологические клиники и поликлиники, аптеки.</a:t>
            </a:r>
          </a:p>
          <a:p>
            <a:pPr lvl="0" algn="just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600" dirty="0"/>
              <a:t>Лица которые уже страдают заболеваниями тканей пародонта часто жалуются на функциональный недостаток, эстетический недостаток, психоэмоциональный дискомфорт.</a:t>
            </a:r>
          </a:p>
        </p:txBody>
      </p:sp>
      <p:grpSp>
        <p:nvGrpSpPr>
          <p:cNvPr id="19" name="Google Shape;132;p26"/>
          <p:cNvGrpSpPr/>
          <p:nvPr/>
        </p:nvGrpSpPr>
        <p:grpSpPr bwMode="auto"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/>
            <p:cNvSpPr/>
            <p:nvPr/>
          </p:nvSpPr>
          <p:spPr bwMode="auto"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1" name="Google Shape;134;p26"/>
            <p:cNvSpPr/>
            <p:nvPr/>
          </p:nvSpPr>
          <p:spPr bwMode="auto"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2" name="Google Shape;135;p26"/>
            <p:cNvSpPr/>
            <p:nvPr/>
          </p:nvSpPr>
          <p:spPr bwMode="auto"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3" name="Google Shape;136;p26"/>
            <p:cNvSpPr/>
            <p:nvPr/>
          </p:nvSpPr>
          <p:spPr bwMode="auto"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4" name="Google Shape;137;p26"/>
            <p:cNvSpPr/>
            <p:nvPr/>
          </p:nvSpPr>
          <p:spPr bwMode="auto"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2" name="Google Shape;146;p27"/>
          <p:cNvSpPr/>
          <p:nvPr/>
        </p:nvSpPr>
        <p:spPr bwMode="auto"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4" name="Google Shape;151;p2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" y="297305"/>
            <a:ext cx="687900" cy="65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Текст 2"/>
          <p:cNvSpPr txBox="1"/>
          <p:nvPr/>
        </p:nvSpPr>
        <p:spPr bwMode="auto">
          <a:xfrm>
            <a:off x="752280" y="283946"/>
            <a:ext cx="9416678" cy="664730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</a:defRPr>
            </a:lvl1pPr>
          </a:lstStyle>
          <a:p>
            <a:pPr marL="0" lvl="0" indent="0" algn="l" defTabSz="914358">
              <a:lnSpc>
                <a:spcPct val="90000"/>
              </a:lnSpc>
              <a:buClr>
                <a:srgbClr val="8F00FF"/>
              </a:buClr>
              <a:buSzPts val="2700"/>
              <a:defRPr/>
            </a:pPr>
            <a:r>
              <a:rPr lang="ru-RU" sz="4150">
                <a:solidFill>
                  <a:srgbClr val="8E01FF"/>
                </a:solidFill>
                <a:latin typeface="Raleway SemiBold"/>
              </a:rPr>
              <a:t>РЕШЕНИЕ</a:t>
            </a:r>
            <a:endParaRPr/>
          </a:p>
        </p:txBody>
      </p:sp>
      <p:sp>
        <p:nvSpPr>
          <p:cNvPr id="3" name="Google Shape;130;p26"/>
          <p:cNvSpPr txBox="1"/>
          <p:nvPr/>
        </p:nvSpPr>
        <p:spPr bwMode="auto">
          <a:xfrm>
            <a:off x="263352" y="1190428"/>
            <a:ext cx="11089232" cy="2202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600" dirty="0"/>
              <a:t>В основе проекта лежит умеренно вибрирующее воздействие на ткани пародонта.</a:t>
            </a:r>
          </a:p>
          <a:p>
            <a:pPr lvl="0" algn="just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600" dirty="0"/>
              <a:t>Данный продукт находится на стадии идеи</a:t>
            </a:r>
          </a:p>
          <a:p>
            <a:pPr lvl="0" algn="just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600" dirty="0"/>
              <a:t>Данный </a:t>
            </a:r>
            <a:r>
              <a:rPr lang="ru-RU" sz="1600" dirty="0" err="1"/>
              <a:t>массажёр</a:t>
            </a:r>
            <a:r>
              <a:rPr lang="ru-RU" sz="1600" dirty="0"/>
              <a:t> направлен на улучшение кровоснабжения, оттока лимфы тканей пародонта, что повысит иммунный статус данных тканей, повысит регенеративную способность. Преимуществами данного проекта являются: более низкая цена, низкий риск </a:t>
            </a:r>
            <a:r>
              <a:rPr lang="ru-RU" sz="1600" dirty="0" err="1"/>
              <a:t>травматизации</a:t>
            </a:r>
            <a:r>
              <a:rPr lang="ru-RU" sz="1600" dirty="0"/>
              <a:t> мягких тканей полости рта, быстрота проведения процедуры.</a:t>
            </a:r>
          </a:p>
          <a:p>
            <a:pPr lvl="0" algn="just">
              <a:lnSpc>
                <a:spcPct val="114999"/>
              </a:lnSpc>
              <a:buClr>
                <a:schemeClr val="dk1"/>
              </a:buClr>
              <a:buSzPts val="1200"/>
              <a:defRPr/>
            </a:pPr>
            <a:r>
              <a:rPr lang="ru-RU" sz="1800" dirty="0"/>
              <a:t> </a:t>
            </a:r>
            <a:endParaRPr sz="1800" dirty="0"/>
          </a:p>
        </p:txBody>
      </p:sp>
      <p:grpSp>
        <p:nvGrpSpPr>
          <p:cNvPr id="19" name="Google Shape;132;p26"/>
          <p:cNvGrpSpPr/>
          <p:nvPr/>
        </p:nvGrpSpPr>
        <p:grpSpPr bwMode="auto">
          <a:xfrm>
            <a:off x="0" y="1014360"/>
            <a:ext cx="6096000" cy="110384"/>
            <a:chOff x="0" y="692501"/>
            <a:chExt cx="2624940" cy="97200"/>
          </a:xfrm>
        </p:grpSpPr>
        <p:sp>
          <p:nvSpPr>
            <p:cNvPr id="20" name="Google Shape;133;p26"/>
            <p:cNvSpPr/>
            <p:nvPr/>
          </p:nvSpPr>
          <p:spPr bwMode="auto">
            <a:xfrm>
              <a:off x="0" y="692501"/>
              <a:ext cx="1294500" cy="97200"/>
            </a:xfrm>
            <a:prstGeom prst="rect">
              <a:avLst/>
            </a:prstGeom>
            <a:solidFill>
              <a:srgbClr val="FBB3C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1" name="Google Shape;134;p26"/>
            <p:cNvSpPr/>
            <p:nvPr/>
          </p:nvSpPr>
          <p:spPr bwMode="auto">
            <a:xfrm>
              <a:off x="336583" y="692501"/>
              <a:ext cx="1294500" cy="97200"/>
            </a:xfrm>
            <a:prstGeom prst="rect">
              <a:avLst/>
            </a:prstGeom>
            <a:solidFill>
              <a:srgbClr val="9F00FF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2" name="Google Shape;135;p26"/>
            <p:cNvSpPr/>
            <p:nvPr/>
          </p:nvSpPr>
          <p:spPr bwMode="auto">
            <a:xfrm>
              <a:off x="673166" y="692501"/>
              <a:ext cx="1294500" cy="97200"/>
            </a:xfrm>
            <a:prstGeom prst="rect">
              <a:avLst/>
            </a:prstGeom>
            <a:solidFill>
              <a:srgbClr val="FD493D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3" name="Google Shape;136;p26"/>
            <p:cNvSpPr/>
            <p:nvPr/>
          </p:nvSpPr>
          <p:spPr bwMode="auto">
            <a:xfrm>
              <a:off x="993857" y="692501"/>
              <a:ext cx="1294500" cy="97200"/>
            </a:xfrm>
            <a:prstGeom prst="rect">
              <a:avLst/>
            </a:prstGeom>
            <a:solidFill>
              <a:srgbClr val="FCAF17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  <p:sp>
          <p:nvSpPr>
            <p:cNvPr id="24" name="Google Shape;137;p26"/>
            <p:cNvSpPr/>
            <p:nvPr/>
          </p:nvSpPr>
          <p:spPr bwMode="auto">
            <a:xfrm>
              <a:off x="1330440" y="692501"/>
              <a:ext cx="1294500" cy="97200"/>
            </a:xfrm>
            <a:prstGeom prst="rect">
              <a:avLst/>
            </a:prstGeom>
            <a:solidFill>
              <a:srgbClr val="B5D8E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"/>
                <a:buNone/>
                <a:defRPr/>
              </a:pPr>
              <a:endPara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2" name="Google Shape;146;p27"/>
          <p:cNvSpPr/>
          <p:nvPr/>
        </p:nvSpPr>
        <p:spPr bwMode="auto">
          <a:xfrm>
            <a:off x="-9533" y="297304"/>
            <a:ext cx="687900" cy="687900"/>
          </a:xfrm>
          <a:prstGeom prst="rect">
            <a:avLst/>
          </a:prstGeom>
          <a:solidFill>
            <a:srgbClr val="FBA91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9533" y="284757"/>
            <a:ext cx="673050" cy="673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440" y="2780928"/>
            <a:ext cx="4807055" cy="36052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116</Words>
  <Application>Microsoft Office PowerPoint</Application>
  <PresentationFormat>Широкоэкранный</PresentationFormat>
  <Paragraphs>11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Gilroy-ExtraBold</vt:lpstr>
      <vt:lpstr>Helvetica Neue</vt:lpstr>
      <vt:lpstr>Raleway SemiBold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Грекова</dc:creator>
  <cp:lastModifiedBy>Екатерина Грекова</cp:lastModifiedBy>
  <cp:revision>2</cp:revision>
  <dcterms:created xsi:type="dcterms:W3CDTF">2024-05-29T05:35:03Z</dcterms:created>
  <dcterms:modified xsi:type="dcterms:W3CDTF">2024-05-29T05:36:26Z</dcterms:modified>
</cp:coreProperties>
</file>