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57" r:id="rId3"/>
    <p:sldId id="260" r:id="rId4"/>
    <p:sldId id="272" r:id="rId5"/>
    <p:sldId id="294" r:id="rId6"/>
    <p:sldId id="295" r:id="rId7"/>
    <p:sldId id="296" r:id="rId8"/>
    <p:sldId id="258" r:id="rId9"/>
    <p:sldId id="261" r:id="rId10"/>
    <p:sldId id="268" r:id="rId11"/>
    <p:sldId id="292" r:id="rId12"/>
    <p:sldId id="293" r:id="rId13"/>
    <p:sldId id="262" r:id="rId14"/>
    <p:sldId id="297" r:id="rId15"/>
    <p:sldId id="291" r:id="rId16"/>
  </p:sldIdLst>
  <p:sldSz cx="12192000" cy="6858000"/>
  <p:notesSz cx="6858000" cy="9144000"/>
  <p:custDataLst>
    <p:tags r:id="rId19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F6F6F9"/>
    <a:srgbClr val="14CE9F"/>
    <a:srgbClr val="C4F4B5"/>
    <a:srgbClr val="45D9A5"/>
    <a:srgbClr val="FFFFFF"/>
    <a:srgbClr val="BBBAC6"/>
    <a:srgbClr val="DDF9B8"/>
    <a:srgbClr val="5D5B6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39" autoAdjust="0"/>
    <p:restoredTop sz="95604" autoAdjust="0"/>
  </p:normalViewPr>
  <p:slideViewPr>
    <p:cSldViewPr snapToGrid="0" showGuides="1">
      <p:cViewPr varScale="1">
        <p:scale>
          <a:sx n="86" d="100"/>
          <a:sy n="86" d="100"/>
        </p:scale>
        <p:origin x="10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E9C85-32D4-48FF-BC3E-45B98C8000D8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615B4-4B49-479A-B3DB-7A4B6BBFE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86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CC7CF-3AA2-47FD-950C-99CD1E133DEE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1883C-CCF7-46E7-BBED-6C032733D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3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2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0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52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44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9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0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79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3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4000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2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5364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5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9726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5461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91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8668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 flipH="1">
            <a:off x="1198880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72501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7606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9667512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8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6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1.mp4"/><Relationship Id="rId7" Type="http://schemas.openxmlformats.org/officeDocument/2006/relationships/oleObject" Target="../embeddings/oleObject6.bin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.mp4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3.mp4"/><Relationship Id="rId7" Type="http://schemas.openxmlformats.org/officeDocument/2006/relationships/oleObject" Target="../embeddings/oleObject11.bin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2.mp4"/><Relationship Id="rId7" Type="http://schemas.openxmlformats.org/officeDocument/2006/relationships/oleObject" Target="../embeddings/oleObject7.bin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2.mp4"/><Relationship Id="rId7" Type="http://schemas.openxmlformats.org/officeDocument/2006/relationships/oleObject" Target="../embeddings/oleObject7.bin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3.mp4"/><Relationship Id="rId7" Type="http://schemas.openxmlformats.org/officeDocument/2006/relationships/oleObject" Target="../embeddings/oleObject1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1063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ountains - 74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90000"/>
                </a:srgbClr>
              </a:gs>
              <a:gs pos="10000">
                <a:srgbClr val="DDF9B8">
                  <a:alpha val="9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383" y="2774975"/>
            <a:ext cx="3863238" cy="1308050"/>
          </a:xfrm>
          <a:prstGeom prst="rect">
            <a:avLst/>
          </a:prstGeom>
          <a:noFill/>
          <a:ln>
            <a:noFill/>
          </a:ln>
          <a:effectLst>
            <a:outerShdw blurRad="190500" dist="279400" dir="7560000" algn="ctr" rotWithShape="0">
              <a:srgbClr val="000000">
                <a:alpha val="25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8500" dirty="0">
                <a:solidFill>
                  <a:schemeClr val="lt1"/>
                </a:solidFill>
                <a:latin typeface="Gabriela" panose="00000500000000000000" pitchFamily="2" charset="0"/>
              </a:rPr>
              <a:t>Другар</a:t>
            </a:r>
            <a:endParaRPr lang="en-US" sz="85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53572" y="3429000"/>
            <a:ext cx="2936128" cy="1398182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4"/>
          <p:cNvSpPr/>
          <p:nvPr/>
        </p:nvSpPr>
        <p:spPr>
          <a:xfrm rot="10800000">
            <a:off x="6700056" y="2030817"/>
            <a:ext cx="1455115" cy="18172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4612986" y="1341932"/>
            <a:ext cx="1238008" cy="293612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38825" y="6267450"/>
            <a:ext cx="285750" cy="285750"/>
            <a:chOff x="5838825" y="6267450"/>
            <a:chExt cx="285750" cy="285750"/>
          </a:xfrm>
        </p:grpSpPr>
        <p:sp>
          <p:nvSpPr>
            <p:cNvPr id="18" name="Oval 17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14"/>
          <p:cNvSpPr/>
          <p:nvPr/>
        </p:nvSpPr>
        <p:spPr>
          <a:xfrm rot="16200000">
            <a:off x="6969860" y="3609246"/>
            <a:ext cx="711753" cy="140376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7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15" grpId="0" animBg="1"/>
      <p:bldP spid="16" grpId="0" animBg="1"/>
      <p:bldP spid="17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14751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900" y="0"/>
            <a:ext cx="68961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8813" y="1707851"/>
            <a:ext cx="3201987" cy="2564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b="1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Смарт часы позволяют отслеживать персонал на предприятии и их состояние здоровья (пульс и температуру).</a:t>
            </a:r>
          </a:p>
          <a:p>
            <a:pPr>
              <a:lnSpc>
                <a:spcPts val="2000"/>
              </a:lnSpc>
            </a:pPr>
            <a:r>
              <a:rPr lang="ru-RU" b="1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Наш продукт оборудован системой оповещения о нарушениях рабочего графика и техники безопасности.</a:t>
            </a:r>
            <a:endParaRPr lang="en-US" b="1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31" name="Rectangle 14"/>
          <p:cNvSpPr/>
          <p:nvPr/>
        </p:nvSpPr>
        <p:spPr>
          <a:xfrm rot="10800000">
            <a:off x="6899355" y="660400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Безопасность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omputer Keyboard - 317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329059"/>
            <a:ext cx="1029448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ru-RU" sz="4800" dirty="0">
                <a:solidFill>
                  <a:schemeClr val="lt1"/>
                </a:solidFill>
                <a:latin typeface="Gabriela" panose="00000500000000000000" pitchFamily="2" charset="0"/>
              </a:rPr>
              <a:t>Принцип работы нашей системы</a:t>
            </a:r>
            <a:endParaRPr lang="en-US" sz="48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310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Background - 958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1" y="0"/>
            <a:ext cx="12192000" cy="68580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2855"/>
            <a:ext cx="12199601" cy="6878663"/>
          </a:xfrm>
          <a:prstGeom prst="rect">
            <a:avLst/>
          </a:prstGeom>
          <a:solidFill>
            <a:srgbClr val="5D5B6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29072" y="2749690"/>
            <a:ext cx="8245652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Позиционирование персонала на промышленном предприятии осуществляется с помощью глобального позиционирования. Определение местоположения рабочего или техники с точностью до метра.</a:t>
            </a:r>
            <a:endParaRPr lang="en-US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71" name="Rectangle 14"/>
          <p:cNvSpPr/>
          <p:nvPr/>
        </p:nvSpPr>
        <p:spPr>
          <a:xfrm>
            <a:off x="1436710" y="2705343"/>
            <a:ext cx="7005542" cy="190314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14"/>
          <p:cNvSpPr/>
          <p:nvPr/>
        </p:nvSpPr>
        <p:spPr>
          <a:xfrm rot="10800000">
            <a:off x="6123046" y="2503617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3764410" y="135550"/>
            <a:ext cx="782386" cy="51395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6" grpId="0"/>
      <p:bldP spid="71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>
            <a:cxnSpLocks/>
            <a:endCxn id="4" idx="6"/>
          </p:cNvCxnSpPr>
          <p:nvPr/>
        </p:nvCxnSpPr>
        <p:spPr>
          <a:xfrm>
            <a:off x="2573079" y="3317808"/>
            <a:ext cx="7561722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493298" y="3107807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4006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972992" y="1198447"/>
            <a:ext cx="1910312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Сейчас</a:t>
            </a:r>
            <a:endParaRPr lang="en-US" sz="3600" b="1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2680588" y="1598217"/>
            <a:ext cx="0" cy="1330388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592249" y="3206758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614243" y="3228752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432973" y="3047482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998781" y="319146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7420610" y="319146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9842439" y="319146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2240332" y="395367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/>
                </a:solidFill>
              </a:rPr>
              <a:t>20</a:t>
            </a:r>
            <a:r>
              <a:rPr lang="ru-RU" sz="1500" b="1" dirty="0">
                <a:solidFill>
                  <a:srgbClr val="5D5B6F"/>
                </a:solidFill>
              </a:rPr>
              <a:t>23</a:t>
            </a:r>
            <a:endParaRPr lang="en-US" sz="1500" b="1" dirty="0">
              <a:solidFill>
                <a:srgbClr val="5D5B6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89965" y="3589241"/>
            <a:ext cx="1720850" cy="26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Идея</a:t>
            </a: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4650103" y="395367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23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99736" y="3589241"/>
            <a:ext cx="1720850" cy="26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Риски</a:t>
            </a:r>
            <a:endParaRPr lang="en-US" sz="1100" b="1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7072574" y="395367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23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22207" y="3589241"/>
            <a:ext cx="1900550" cy="26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Реализация</a:t>
            </a: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950" y="2241254"/>
            <a:ext cx="385844" cy="5980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738" y="2265944"/>
            <a:ext cx="586845" cy="48665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527" y="2255298"/>
            <a:ext cx="515277" cy="548676"/>
          </a:xfrm>
          <a:prstGeom prst="rect">
            <a:avLst/>
          </a:prstGeom>
        </p:spPr>
      </p:pic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F43FEC2A-2BCB-5A70-CAA0-B03D8307218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928148" y="1737173"/>
            <a:ext cx="4232" cy="1213425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3">
            <a:extLst>
              <a:ext uri="{FF2B5EF4-FFF2-40B4-BE49-F238E27FC236}">
                <a16:creationId xmlns:a16="http://schemas.microsoft.com/office/drawing/2014/main" id="{C0BC6D2A-7E73-9556-0739-35A17625FCDD}"/>
              </a:ext>
            </a:extLst>
          </p:cNvPr>
          <p:cNvSpPr/>
          <p:nvPr/>
        </p:nvSpPr>
        <p:spPr>
          <a:xfrm>
            <a:off x="9758785" y="3129800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22">
            <a:extLst>
              <a:ext uri="{FF2B5EF4-FFF2-40B4-BE49-F238E27FC236}">
                <a16:creationId xmlns:a16="http://schemas.microsoft.com/office/drawing/2014/main" id="{30A01242-02B4-2FB7-6E49-117253FABA72}"/>
              </a:ext>
            </a:extLst>
          </p:cNvPr>
          <p:cNvSpPr/>
          <p:nvPr/>
        </p:nvSpPr>
        <p:spPr>
          <a:xfrm>
            <a:off x="9857736" y="3228751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4DCFD92F-BC95-096F-E98B-DF5EF9FEB771}"/>
              </a:ext>
            </a:extLst>
          </p:cNvPr>
          <p:cNvSpPr/>
          <p:nvPr/>
        </p:nvSpPr>
        <p:spPr>
          <a:xfrm>
            <a:off x="9879730" y="3250745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DF89F4A5-8FB0-19BA-2460-E3A65B159C4F}"/>
              </a:ext>
            </a:extLst>
          </p:cNvPr>
          <p:cNvSpPr/>
          <p:nvPr/>
        </p:nvSpPr>
        <p:spPr>
          <a:xfrm>
            <a:off x="9698460" y="3069475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0CC15-D0B6-79D7-E7EA-065E923150C0}"/>
              </a:ext>
            </a:extLst>
          </p:cNvPr>
          <p:cNvSpPr txBox="1"/>
          <p:nvPr/>
        </p:nvSpPr>
        <p:spPr>
          <a:xfrm>
            <a:off x="2169689" y="1059491"/>
            <a:ext cx="1326597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Старт</a:t>
            </a:r>
            <a:endParaRPr lang="en-US" sz="3600" b="1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 p14:presetBounceEnd="46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6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 p14:presetBounceEnd="46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 p14:presetBounceEnd="46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3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4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17" grpId="0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" grpId="0" animBg="1"/>
          <p:bldP spid="5" grpId="0" animBg="1"/>
          <p:bldP spid="7" grpId="0" animBg="1"/>
          <p:bldP spid="9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17" grpId="0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" grpId="0" animBg="1"/>
          <p:bldP spid="5" grpId="0" animBg="1"/>
          <p:bldP spid="7" grpId="0" animBg="1"/>
          <p:bldP spid="9" grpId="0" animBg="1"/>
          <p:bldP spid="1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7BA28-C5F0-B249-3A7A-BAA446D2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56" y="617870"/>
            <a:ext cx="4281487" cy="546100"/>
          </a:xfrm>
        </p:spPr>
        <p:txBody>
          <a:bodyPr/>
          <a:lstStyle/>
          <a:p>
            <a:r>
              <a:rPr lang="ru-RU" dirty="0"/>
              <a:t>Продукция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CC59B-7763-818A-A205-C65F10833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0" y="1265274"/>
            <a:ext cx="11368359" cy="57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AF21E1-84D3-E907-046B-AF3494953154}"/>
              </a:ext>
            </a:extLst>
          </p:cNvPr>
          <p:cNvSpPr/>
          <p:nvPr/>
        </p:nvSpPr>
        <p:spPr>
          <a:xfrm>
            <a:off x="287079" y="1265274"/>
            <a:ext cx="13535246" cy="839973"/>
          </a:xfrm>
          <a:prstGeom prst="rect">
            <a:avLst/>
          </a:prstGeom>
          <a:solidFill>
            <a:srgbClr val="F6F6F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11030C-8A40-0275-0B91-FB918DC5209A}"/>
              </a:ext>
            </a:extLst>
          </p:cNvPr>
          <p:cNvSpPr/>
          <p:nvPr/>
        </p:nvSpPr>
        <p:spPr>
          <a:xfrm>
            <a:off x="2289545" y="5920562"/>
            <a:ext cx="6609908" cy="639136"/>
          </a:xfrm>
          <a:prstGeom prst="rect">
            <a:avLst/>
          </a:prstGeom>
          <a:solidFill>
            <a:srgbClr val="17171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81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22577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-101600" y="483170"/>
            <a:ext cx="12128500" cy="3907796"/>
          </a:xfrm>
          <a:custGeom>
            <a:avLst/>
            <a:gdLst>
              <a:gd name="connsiteX0" fmla="*/ 0 w 12128500"/>
              <a:gd name="connsiteY0" fmla="*/ 152400 h 3987800"/>
              <a:gd name="connsiteX1" fmla="*/ 177800 w 12128500"/>
              <a:gd name="connsiteY1" fmla="*/ 3987800 h 3987800"/>
              <a:gd name="connsiteX2" fmla="*/ 12128500 w 12128500"/>
              <a:gd name="connsiteY2" fmla="*/ 3835400 h 3987800"/>
              <a:gd name="connsiteX3" fmla="*/ 11874500 w 12128500"/>
              <a:gd name="connsiteY3" fmla="*/ 0 h 3987800"/>
              <a:gd name="connsiteX4" fmla="*/ 0 w 12128500"/>
              <a:gd name="connsiteY4" fmla="*/ 1524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500" h="3987800">
                <a:moveTo>
                  <a:pt x="0" y="152400"/>
                </a:moveTo>
                <a:lnTo>
                  <a:pt x="177800" y="3987800"/>
                </a:lnTo>
                <a:lnTo>
                  <a:pt x="12128500" y="3835400"/>
                </a:lnTo>
                <a:lnTo>
                  <a:pt x="1187450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100"/>
            <a:ext cx="12192000" cy="3527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11" y="4482760"/>
            <a:ext cx="108727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ru-RU" sz="6000" dirty="0">
                <a:solidFill>
                  <a:srgbClr val="14CE9F"/>
                </a:solidFill>
                <a:latin typeface="Gabriela" panose="00000500000000000000" pitchFamily="2" charset="0"/>
              </a:rPr>
              <a:t>Спасибо за внимание!</a:t>
            </a:r>
            <a:endParaRPr lang="en-US" sz="6000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29223" y="5490616"/>
            <a:ext cx="1133554" cy="61873"/>
          </a:xfrm>
          <a:prstGeom prst="rect">
            <a:avLst/>
          </a:prstGeom>
          <a:gradFill>
            <a:gsLst>
              <a:gs pos="77000">
                <a:srgbClr val="14CE9F"/>
              </a:gs>
              <a:gs pos="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1025987" y="3775979"/>
            <a:ext cx="486562" cy="311547"/>
          </a:xfrm>
          <a:custGeom>
            <a:avLst/>
            <a:gdLst>
              <a:gd name="connsiteX0" fmla="*/ 6150209 w 7230006"/>
              <a:gd name="connsiteY0" fmla="*/ 1323803 h 4629393"/>
              <a:gd name="connsiteX1" fmla="*/ 6727342 w 7230006"/>
              <a:gd name="connsiteY1" fmla="*/ 1453798 h 4629393"/>
              <a:gd name="connsiteX2" fmla="*/ 7099686 w 7230006"/>
              <a:gd name="connsiteY2" fmla="*/ 1788071 h 4629393"/>
              <a:gd name="connsiteX3" fmla="*/ 7211389 w 7230006"/>
              <a:gd name="connsiteY3" fmla="*/ 2252340 h 4629393"/>
              <a:gd name="connsiteX4" fmla="*/ 7081069 w 7230006"/>
              <a:gd name="connsiteY4" fmla="*/ 2753749 h 4629393"/>
              <a:gd name="connsiteX5" fmla="*/ 6652873 w 7230006"/>
              <a:gd name="connsiteY5" fmla="*/ 3162305 h 4629393"/>
              <a:gd name="connsiteX6" fmla="*/ 6001272 w 7230006"/>
              <a:gd name="connsiteY6" fmla="*/ 3310871 h 4629393"/>
              <a:gd name="connsiteX7" fmla="*/ 5554459 w 7230006"/>
              <a:gd name="connsiteY7" fmla="*/ 3236588 h 4629393"/>
              <a:gd name="connsiteX8" fmla="*/ 5312436 w 7230006"/>
              <a:gd name="connsiteY8" fmla="*/ 3013740 h 4629393"/>
              <a:gd name="connsiteX9" fmla="*/ 5349670 w 7230006"/>
              <a:gd name="connsiteY9" fmla="*/ 2920886 h 4629393"/>
              <a:gd name="connsiteX10" fmla="*/ 5405522 w 7230006"/>
              <a:gd name="connsiteY10" fmla="*/ 2883745 h 4629393"/>
              <a:gd name="connsiteX11" fmla="*/ 5535842 w 7230006"/>
              <a:gd name="connsiteY11" fmla="*/ 2920886 h 4629393"/>
              <a:gd name="connsiteX12" fmla="*/ 5815100 w 7230006"/>
              <a:gd name="connsiteY12" fmla="*/ 2958027 h 4629393"/>
              <a:gd name="connsiteX13" fmla="*/ 6410850 w 7230006"/>
              <a:gd name="connsiteY13" fmla="*/ 2753749 h 4629393"/>
              <a:gd name="connsiteX14" fmla="*/ 6615639 w 7230006"/>
              <a:gd name="connsiteY14" fmla="*/ 2233769 h 4629393"/>
              <a:gd name="connsiteX15" fmla="*/ 6466701 w 7230006"/>
              <a:gd name="connsiteY15" fmla="*/ 1806642 h 4629393"/>
              <a:gd name="connsiteX16" fmla="*/ 6019889 w 7230006"/>
              <a:gd name="connsiteY16" fmla="*/ 1639506 h 4629393"/>
              <a:gd name="connsiteX17" fmla="*/ 5386905 w 7230006"/>
              <a:gd name="connsiteY17" fmla="*/ 1992349 h 4629393"/>
              <a:gd name="connsiteX18" fmla="*/ 5163499 w 7230006"/>
              <a:gd name="connsiteY18" fmla="*/ 3013740 h 4629393"/>
              <a:gd name="connsiteX19" fmla="*/ 5386905 w 7230006"/>
              <a:gd name="connsiteY19" fmla="*/ 3886564 h 4629393"/>
              <a:gd name="connsiteX20" fmla="*/ 6094358 w 7230006"/>
              <a:gd name="connsiteY20" fmla="*/ 4202266 h 4629393"/>
              <a:gd name="connsiteX21" fmla="*/ 7006600 w 7230006"/>
              <a:gd name="connsiteY21" fmla="*/ 3849422 h 4629393"/>
              <a:gd name="connsiteX22" fmla="*/ 7081069 w 7230006"/>
              <a:gd name="connsiteY22" fmla="*/ 3830852 h 4629393"/>
              <a:gd name="connsiteX23" fmla="*/ 7174155 w 7230006"/>
              <a:gd name="connsiteY23" fmla="*/ 3886564 h 4629393"/>
              <a:gd name="connsiteX24" fmla="*/ 7230006 w 7230006"/>
              <a:gd name="connsiteY24" fmla="*/ 4016559 h 4629393"/>
              <a:gd name="connsiteX25" fmla="*/ 7211389 w 7230006"/>
              <a:gd name="connsiteY25" fmla="*/ 4072271 h 4629393"/>
              <a:gd name="connsiteX26" fmla="*/ 6652873 w 7230006"/>
              <a:gd name="connsiteY26" fmla="*/ 4480827 h 4629393"/>
              <a:gd name="connsiteX27" fmla="*/ 5964037 w 7230006"/>
              <a:gd name="connsiteY27" fmla="*/ 4629393 h 4629393"/>
              <a:gd name="connsiteX28" fmla="*/ 5200733 w 7230006"/>
              <a:gd name="connsiteY28" fmla="*/ 4425115 h 4629393"/>
              <a:gd name="connsiteX29" fmla="*/ 4679452 w 7230006"/>
              <a:gd name="connsiteY29" fmla="*/ 3849422 h 4629393"/>
              <a:gd name="connsiteX30" fmla="*/ 4511897 w 7230006"/>
              <a:gd name="connsiteY30" fmla="*/ 3013740 h 4629393"/>
              <a:gd name="connsiteX31" fmla="*/ 4698069 w 7230006"/>
              <a:gd name="connsiteY31" fmla="*/ 2122345 h 4629393"/>
              <a:gd name="connsiteX32" fmla="*/ 5275202 w 7230006"/>
              <a:gd name="connsiteY32" fmla="*/ 1528081 h 4629393"/>
              <a:gd name="connsiteX33" fmla="*/ 6150209 w 7230006"/>
              <a:gd name="connsiteY33" fmla="*/ 1323803 h 4629393"/>
              <a:gd name="connsiteX34" fmla="*/ 185688 w 7230006"/>
              <a:gd name="connsiteY34" fmla="*/ 0 h 4629393"/>
              <a:gd name="connsiteX35" fmla="*/ 1689760 w 7230006"/>
              <a:gd name="connsiteY35" fmla="*/ 0 h 4629393"/>
              <a:gd name="connsiteX36" fmla="*/ 1764035 w 7230006"/>
              <a:gd name="connsiteY36" fmla="*/ 223053 h 4629393"/>
              <a:gd name="connsiteX37" fmla="*/ 1615485 w 7230006"/>
              <a:gd name="connsiteY37" fmla="*/ 260228 h 4629393"/>
              <a:gd name="connsiteX38" fmla="*/ 1374090 w 7230006"/>
              <a:gd name="connsiteY38" fmla="*/ 520456 h 4629393"/>
              <a:gd name="connsiteX39" fmla="*/ 1504072 w 7230006"/>
              <a:gd name="connsiteY39" fmla="*/ 892210 h 4629393"/>
              <a:gd name="connsiteX40" fmla="*/ 2153979 w 7230006"/>
              <a:gd name="connsiteY40" fmla="*/ 1821594 h 4629393"/>
              <a:gd name="connsiteX41" fmla="*/ 2803887 w 7230006"/>
              <a:gd name="connsiteY41" fmla="*/ 855034 h 4629393"/>
              <a:gd name="connsiteX42" fmla="*/ 2915299 w 7230006"/>
              <a:gd name="connsiteY42" fmla="*/ 650570 h 4629393"/>
              <a:gd name="connsiteX43" fmla="*/ 2933868 w 7230006"/>
              <a:gd name="connsiteY43" fmla="*/ 501868 h 4629393"/>
              <a:gd name="connsiteX44" fmla="*/ 2859593 w 7230006"/>
              <a:gd name="connsiteY44" fmla="*/ 223053 h 4629393"/>
              <a:gd name="connsiteX45" fmla="*/ 2803887 w 7230006"/>
              <a:gd name="connsiteY45" fmla="*/ 92939 h 4629393"/>
              <a:gd name="connsiteX46" fmla="*/ 2915299 w 7230006"/>
              <a:gd name="connsiteY46" fmla="*/ 0 h 4629393"/>
              <a:gd name="connsiteX47" fmla="*/ 4085133 w 7230006"/>
              <a:gd name="connsiteY47" fmla="*/ 0 h 4629393"/>
              <a:gd name="connsiteX48" fmla="*/ 4159408 w 7230006"/>
              <a:gd name="connsiteY48" fmla="*/ 223053 h 4629393"/>
              <a:gd name="connsiteX49" fmla="*/ 4010858 w 7230006"/>
              <a:gd name="connsiteY49" fmla="*/ 260228 h 4629393"/>
              <a:gd name="connsiteX50" fmla="*/ 3732326 w 7230006"/>
              <a:gd name="connsiteY50" fmla="*/ 371754 h 4629393"/>
              <a:gd name="connsiteX51" fmla="*/ 3528069 w 7230006"/>
              <a:gd name="connsiteY51" fmla="*/ 594806 h 4629393"/>
              <a:gd name="connsiteX52" fmla="*/ 2413942 w 7230006"/>
              <a:gd name="connsiteY52" fmla="*/ 2193348 h 4629393"/>
              <a:gd name="connsiteX53" fmla="*/ 3546638 w 7230006"/>
              <a:gd name="connsiteY53" fmla="*/ 3810478 h 4629393"/>
              <a:gd name="connsiteX54" fmla="*/ 3825170 w 7230006"/>
              <a:gd name="connsiteY54" fmla="*/ 4163644 h 4629393"/>
              <a:gd name="connsiteX55" fmla="*/ 4103702 w 7230006"/>
              <a:gd name="connsiteY55" fmla="*/ 4442460 h 4629393"/>
              <a:gd name="connsiteX56" fmla="*/ 4010858 w 7230006"/>
              <a:gd name="connsiteY56" fmla="*/ 4535398 h 4629393"/>
              <a:gd name="connsiteX57" fmla="*/ 2525355 w 7230006"/>
              <a:gd name="connsiteY57" fmla="*/ 4535398 h 4629393"/>
              <a:gd name="connsiteX58" fmla="*/ 2451080 w 7230006"/>
              <a:gd name="connsiteY58" fmla="*/ 4312346 h 4629393"/>
              <a:gd name="connsiteX59" fmla="*/ 2599630 w 7230006"/>
              <a:gd name="connsiteY59" fmla="*/ 4275170 h 4629393"/>
              <a:gd name="connsiteX60" fmla="*/ 2841024 w 7230006"/>
              <a:gd name="connsiteY60" fmla="*/ 4014943 h 4629393"/>
              <a:gd name="connsiteX61" fmla="*/ 2692474 w 7230006"/>
              <a:gd name="connsiteY61" fmla="*/ 3643189 h 4629393"/>
              <a:gd name="connsiteX62" fmla="*/ 2005429 w 7230006"/>
              <a:gd name="connsiteY62" fmla="*/ 2676628 h 4629393"/>
              <a:gd name="connsiteX63" fmla="*/ 1336953 w 7230006"/>
              <a:gd name="connsiteY63" fmla="*/ 3680364 h 4629393"/>
              <a:gd name="connsiteX64" fmla="*/ 1244109 w 7230006"/>
              <a:gd name="connsiteY64" fmla="*/ 3884829 h 4629393"/>
              <a:gd name="connsiteX65" fmla="*/ 1206971 w 7230006"/>
              <a:gd name="connsiteY65" fmla="*/ 4033530 h 4629393"/>
              <a:gd name="connsiteX66" fmla="*/ 1299815 w 7230006"/>
              <a:gd name="connsiteY66" fmla="*/ 4312346 h 4629393"/>
              <a:gd name="connsiteX67" fmla="*/ 1355522 w 7230006"/>
              <a:gd name="connsiteY67" fmla="*/ 4442460 h 4629393"/>
              <a:gd name="connsiteX68" fmla="*/ 1225540 w 7230006"/>
              <a:gd name="connsiteY68" fmla="*/ 4535398 h 4629393"/>
              <a:gd name="connsiteX69" fmla="*/ 74275 w 7230006"/>
              <a:gd name="connsiteY69" fmla="*/ 4535398 h 4629393"/>
              <a:gd name="connsiteX70" fmla="*/ 0 w 7230006"/>
              <a:gd name="connsiteY70" fmla="*/ 4312346 h 4629393"/>
              <a:gd name="connsiteX71" fmla="*/ 129982 w 7230006"/>
              <a:gd name="connsiteY71" fmla="*/ 4275170 h 4629393"/>
              <a:gd name="connsiteX72" fmla="*/ 408514 w 7230006"/>
              <a:gd name="connsiteY72" fmla="*/ 4163644 h 4629393"/>
              <a:gd name="connsiteX73" fmla="*/ 631339 w 7230006"/>
              <a:gd name="connsiteY73" fmla="*/ 3940592 h 4629393"/>
              <a:gd name="connsiteX74" fmla="*/ 1764035 w 7230006"/>
              <a:gd name="connsiteY74" fmla="*/ 2304875 h 4629393"/>
              <a:gd name="connsiteX75" fmla="*/ 687045 w 7230006"/>
              <a:gd name="connsiteY75" fmla="*/ 780683 h 4629393"/>
              <a:gd name="connsiteX76" fmla="*/ 111413 w 7230006"/>
              <a:gd name="connsiteY76" fmla="*/ 92939 h 4629393"/>
              <a:gd name="connsiteX77" fmla="*/ 185688 w 7230006"/>
              <a:gd name="connsiteY77" fmla="*/ 0 h 462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230006" h="4629393">
                <a:moveTo>
                  <a:pt x="6150209" y="1323803"/>
                </a:moveTo>
                <a:cubicBezTo>
                  <a:pt x="6373615" y="1323803"/>
                  <a:pt x="6578405" y="1360945"/>
                  <a:pt x="6727342" y="1453798"/>
                </a:cubicBezTo>
                <a:cubicBezTo>
                  <a:pt x="6894897" y="1528081"/>
                  <a:pt x="7025217" y="1639506"/>
                  <a:pt x="7099686" y="1788071"/>
                </a:cubicBezTo>
                <a:cubicBezTo>
                  <a:pt x="7174155" y="1936637"/>
                  <a:pt x="7211389" y="2085203"/>
                  <a:pt x="7211389" y="2252340"/>
                </a:cubicBezTo>
                <a:cubicBezTo>
                  <a:pt x="7211389" y="2419476"/>
                  <a:pt x="7174155" y="2586613"/>
                  <a:pt x="7081069" y="2753749"/>
                </a:cubicBezTo>
                <a:cubicBezTo>
                  <a:pt x="6987983" y="2920886"/>
                  <a:pt x="6839045" y="3050881"/>
                  <a:pt x="6652873" y="3162305"/>
                </a:cubicBezTo>
                <a:cubicBezTo>
                  <a:pt x="6485319" y="3255159"/>
                  <a:pt x="6261912" y="3310871"/>
                  <a:pt x="6001272" y="3310871"/>
                </a:cubicBezTo>
                <a:cubicBezTo>
                  <a:pt x="5870951" y="3310871"/>
                  <a:pt x="5722014" y="3292301"/>
                  <a:pt x="5554459" y="3236588"/>
                </a:cubicBezTo>
                <a:cubicBezTo>
                  <a:pt x="5386905" y="3180876"/>
                  <a:pt x="5312436" y="3106593"/>
                  <a:pt x="5312436" y="3013740"/>
                </a:cubicBezTo>
                <a:cubicBezTo>
                  <a:pt x="5312436" y="2976598"/>
                  <a:pt x="5331053" y="2958027"/>
                  <a:pt x="5349670" y="2920886"/>
                </a:cubicBezTo>
                <a:cubicBezTo>
                  <a:pt x="5368287" y="2883745"/>
                  <a:pt x="5386905" y="2883745"/>
                  <a:pt x="5405522" y="2883745"/>
                </a:cubicBezTo>
                <a:cubicBezTo>
                  <a:pt x="5424139" y="2883745"/>
                  <a:pt x="5461373" y="2883745"/>
                  <a:pt x="5535842" y="2920886"/>
                </a:cubicBezTo>
                <a:cubicBezTo>
                  <a:pt x="5610311" y="2939457"/>
                  <a:pt x="5703397" y="2958027"/>
                  <a:pt x="5815100" y="2958027"/>
                </a:cubicBezTo>
                <a:cubicBezTo>
                  <a:pt x="6075741" y="2958027"/>
                  <a:pt x="6261912" y="2883745"/>
                  <a:pt x="6410850" y="2753749"/>
                </a:cubicBezTo>
                <a:cubicBezTo>
                  <a:pt x="6541170" y="2605184"/>
                  <a:pt x="6615639" y="2438047"/>
                  <a:pt x="6615639" y="2233769"/>
                </a:cubicBezTo>
                <a:cubicBezTo>
                  <a:pt x="6615639" y="2085203"/>
                  <a:pt x="6559787" y="1936637"/>
                  <a:pt x="6466701" y="1806642"/>
                </a:cubicBezTo>
                <a:cubicBezTo>
                  <a:pt x="6354998" y="1695218"/>
                  <a:pt x="6206061" y="1639506"/>
                  <a:pt x="6019889" y="1639506"/>
                </a:cubicBezTo>
                <a:cubicBezTo>
                  <a:pt x="5740631" y="1639506"/>
                  <a:pt x="5535842" y="1750930"/>
                  <a:pt x="5386905" y="1992349"/>
                </a:cubicBezTo>
                <a:cubicBezTo>
                  <a:pt x="5237967" y="2233769"/>
                  <a:pt x="5163499" y="2568042"/>
                  <a:pt x="5163499" y="3013740"/>
                </a:cubicBezTo>
                <a:cubicBezTo>
                  <a:pt x="5163499" y="3385154"/>
                  <a:pt x="5237967" y="3682286"/>
                  <a:pt x="5386905" y="3886564"/>
                </a:cubicBezTo>
                <a:cubicBezTo>
                  <a:pt x="5554459" y="4109413"/>
                  <a:pt x="5796483" y="4202266"/>
                  <a:pt x="6094358" y="4202266"/>
                </a:cubicBezTo>
                <a:cubicBezTo>
                  <a:pt x="6466701" y="4202266"/>
                  <a:pt x="6764577" y="4090842"/>
                  <a:pt x="7006600" y="3849422"/>
                </a:cubicBezTo>
                <a:cubicBezTo>
                  <a:pt x="7025217" y="3830852"/>
                  <a:pt x="7043834" y="3830852"/>
                  <a:pt x="7081069" y="3830852"/>
                </a:cubicBezTo>
                <a:cubicBezTo>
                  <a:pt x="7099686" y="3830852"/>
                  <a:pt x="7136920" y="3849422"/>
                  <a:pt x="7174155" y="3886564"/>
                </a:cubicBezTo>
                <a:cubicBezTo>
                  <a:pt x="7211389" y="3923705"/>
                  <a:pt x="7230006" y="3960847"/>
                  <a:pt x="7230006" y="4016559"/>
                </a:cubicBezTo>
                <a:cubicBezTo>
                  <a:pt x="7230006" y="4035130"/>
                  <a:pt x="7230006" y="4053700"/>
                  <a:pt x="7211389" y="4072271"/>
                </a:cubicBezTo>
                <a:cubicBezTo>
                  <a:pt x="7062451" y="4239408"/>
                  <a:pt x="6876279" y="4387974"/>
                  <a:pt x="6652873" y="4480827"/>
                </a:cubicBezTo>
                <a:cubicBezTo>
                  <a:pt x="6448084" y="4573681"/>
                  <a:pt x="6206061" y="4629393"/>
                  <a:pt x="5964037" y="4629393"/>
                </a:cubicBezTo>
                <a:cubicBezTo>
                  <a:pt x="5666163" y="4629393"/>
                  <a:pt x="5405522" y="4555110"/>
                  <a:pt x="5200733" y="4425115"/>
                </a:cubicBezTo>
                <a:cubicBezTo>
                  <a:pt x="4977327" y="4295120"/>
                  <a:pt x="4809772" y="4090842"/>
                  <a:pt x="4679452" y="3849422"/>
                </a:cubicBezTo>
                <a:cubicBezTo>
                  <a:pt x="4567749" y="3608003"/>
                  <a:pt x="4511897" y="3329442"/>
                  <a:pt x="4511897" y="3013740"/>
                </a:cubicBezTo>
                <a:cubicBezTo>
                  <a:pt x="4511897" y="2679467"/>
                  <a:pt x="4567749" y="2382335"/>
                  <a:pt x="4698069" y="2122345"/>
                </a:cubicBezTo>
                <a:cubicBezTo>
                  <a:pt x="4847006" y="1862354"/>
                  <a:pt x="5033178" y="1676647"/>
                  <a:pt x="5275202" y="1528081"/>
                </a:cubicBezTo>
                <a:cubicBezTo>
                  <a:pt x="5517225" y="1398086"/>
                  <a:pt x="5815100" y="1323803"/>
                  <a:pt x="6150209" y="1323803"/>
                </a:cubicBezTo>
                <a:close/>
                <a:moveTo>
                  <a:pt x="185688" y="0"/>
                </a:moveTo>
                <a:cubicBezTo>
                  <a:pt x="1689760" y="0"/>
                  <a:pt x="1689760" y="0"/>
                  <a:pt x="1689760" y="0"/>
                </a:cubicBezTo>
                <a:cubicBezTo>
                  <a:pt x="1764035" y="223053"/>
                  <a:pt x="1764035" y="223053"/>
                  <a:pt x="1764035" y="223053"/>
                </a:cubicBezTo>
                <a:cubicBezTo>
                  <a:pt x="1615485" y="260228"/>
                  <a:pt x="1615485" y="260228"/>
                  <a:pt x="1615485" y="260228"/>
                </a:cubicBezTo>
                <a:cubicBezTo>
                  <a:pt x="1448365" y="297403"/>
                  <a:pt x="1374090" y="390342"/>
                  <a:pt x="1374090" y="520456"/>
                </a:cubicBezTo>
                <a:cubicBezTo>
                  <a:pt x="1374090" y="631982"/>
                  <a:pt x="1411228" y="762096"/>
                  <a:pt x="1504072" y="892210"/>
                </a:cubicBezTo>
                <a:cubicBezTo>
                  <a:pt x="2153979" y="1821594"/>
                  <a:pt x="2153979" y="1821594"/>
                  <a:pt x="2153979" y="1821594"/>
                </a:cubicBezTo>
                <a:lnTo>
                  <a:pt x="2803887" y="855034"/>
                </a:lnTo>
                <a:cubicBezTo>
                  <a:pt x="2859593" y="762096"/>
                  <a:pt x="2896731" y="706333"/>
                  <a:pt x="2915299" y="650570"/>
                </a:cubicBezTo>
                <a:cubicBezTo>
                  <a:pt x="2933868" y="613394"/>
                  <a:pt x="2933868" y="557631"/>
                  <a:pt x="2933868" y="501868"/>
                </a:cubicBezTo>
                <a:cubicBezTo>
                  <a:pt x="2933868" y="427517"/>
                  <a:pt x="2915299" y="334579"/>
                  <a:pt x="2859593" y="223053"/>
                </a:cubicBezTo>
                <a:cubicBezTo>
                  <a:pt x="2803887" y="92939"/>
                  <a:pt x="2803887" y="92939"/>
                  <a:pt x="2803887" y="92939"/>
                </a:cubicBezTo>
                <a:cubicBezTo>
                  <a:pt x="2915299" y="0"/>
                  <a:pt x="2915299" y="0"/>
                  <a:pt x="2915299" y="0"/>
                </a:cubicBezTo>
                <a:cubicBezTo>
                  <a:pt x="4085133" y="0"/>
                  <a:pt x="4085133" y="0"/>
                  <a:pt x="4085133" y="0"/>
                </a:cubicBezTo>
                <a:cubicBezTo>
                  <a:pt x="4159408" y="223053"/>
                  <a:pt x="4159408" y="223053"/>
                  <a:pt x="4159408" y="223053"/>
                </a:cubicBezTo>
                <a:cubicBezTo>
                  <a:pt x="4010858" y="260228"/>
                  <a:pt x="4010858" y="260228"/>
                  <a:pt x="4010858" y="260228"/>
                </a:cubicBezTo>
                <a:cubicBezTo>
                  <a:pt x="3899445" y="278816"/>
                  <a:pt x="3825170" y="315991"/>
                  <a:pt x="3732326" y="371754"/>
                </a:cubicBezTo>
                <a:cubicBezTo>
                  <a:pt x="3658051" y="427517"/>
                  <a:pt x="3583776" y="501868"/>
                  <a:pt x="3528069" y="594806"/>
                </a:cubicBezTo>
                <a:cubicBezTo>
                  <a:pt x="2413942" y="2193348"/>
                  <a:pt x="2413942" y="2193348"/>
                  <a:pt x="2413942" y="2193348"/>
                </a:cubicBezTo>
                <a:cubicBezTo>
                  <a:pt x="3546638" y="3810478"/>
                  <a:pt x="3546638" y="3810478"/>
                  <a:pt x="3546638" y="3810478"/>
                </a:cubicBezTo>
                <a:cubicBezTo>
                  <a:pt x="3658051" y="3959180"/>
                  <a:pt x="3750895" y="4089293"/>
                  <a:pt x="3825170" y="4163644"/>
                </a:cubicBezTo>
                <a:cubicBezTo>
                  <a:pt x="3899445" y="4256583"/>
                  <a:pt x="3992289" y="4349521"/>
                  <a:pt x="4103702" y="4442460"/>
                </a:cubicBezTo>
                <a:cubicBezTo>
                  <a:pt x="4010858" y="4535398"/>
                  <a:pt x="4010858" y="4535398"/>
                  <a:pt x="4010858" y="4535398"/>
                </a:cubicBezTo>
                <a:cubicBezTo>
                  <a:pt x="2525355" y="4535398"/>
                  <a:pt x="2525355" y="4535398"/>
                  <a:pt x="2525355" y="4535398"/>
                </a:cubicBezTo>
                <a:cubicBezTo>
                  <a:pt x="2451080" y="4312346"/>
                  <a:pt x="2451080" y="4312346"/>
                  <a:pt x="2451080" y="4312346"/>
                </a:cubicBezTo>
                <a:cubicBezTo>
                  <a:pt x="2599630" y="4275170"/>
                  <a:pt x="2599630" y="4275170"/>
                  <a:pt x="2599630" y="4275170"/>
                </a:cubicBezTo>
                <a:cubicBezTo>
                  <a:pt x="2748180" y="4237995"/>
                  <a:pt x="2841024" y="4145056"/>
                  <a:pt x="2841024" y="4014943"/>
                </a:cubicBezTo>
                <a:cubicBezTo>
                  <a:pt x="2841024" y="3903416"/>
                  <a:pt x="2785318" y="3773303"/>
                  <a:pt x="2692474" y="3643189"/>
                </a:cubicBezTo>
                <a:cubicBezTo>
                  <a:pt x="2005429" y="2676628"/>
                  <a:pt x="2005429" y="2676628"/>
                  <a:pt x="2005429" y="2676628"/>
                </a:cubicBezTo>
                <a:cubicBezTo>
                  <a:pt x="1336953" y="3680364"/>
                  <a:pt x="1336953" y="3680364"/>
                  <a:pt x="1336953" y="3680364"/>
                </a:cubicBezTo>
                <a:cubicBezTo>
                  <a:pt x="1281246" y="3773303"/>
                  <a:pt x="1244109" y="3829066"/>
                  <a:pt x="1244109" y="3884829"/>
                </a:cubicBezTo>
                <a:cubicBezTo>
                  <a:pt x="1225540" y="3922004"/>
                  <a:pt x="1206971" y="3977767"/>
                  <a:pt x="1206971" y="4033530"/>
                </a:cubicBezTo>
                <a:cubicBezTo>
                  <a:pt x="1206971" y="4107881"/>
                  <a:pt x="1244109" y="4200820"/>
                  <a:pt x="1299815" y="4312346"/>
                </a:cubicBezTo>
                <a:cubicBezTo>
                  <a:pt x="1355522" y="4442460"/>
                  <a:pt x="1355522" y="4442460"/>
                  <a:pt x="1355522" y="4442460"/>
                </a:cubicBezTo>
                <a:cubicBezTo>
                  <a:pt x="1225540" y="4535398"/>
                  <a:pt x="1225540" y="4535398"/>
                  <a:pt x="1225540" y="4535398"/>
                </a:cubicBezTo>
                <a:cubicBezTo>
                  <a:pt x="74275" y="4535398"/>
                  <a:pt x="74275" y="4535398"/>
                  <a:pt x="74275" y="4535398"/>
                </a:cubicBezTo>
                <a:cubicBezTo>
                  <a:pt x="0" y="4312346"/>
                  <a:pt x="0" y="4312346"/>
                  <a:pt x="0" y="4312346"/>
                </a:cubicBezTo>
                <a:cubicBezTo>
                  <a:pt x="129982" y="4275170"/>
                  <a:pt x="129982" y="4275170"/>
                  <a:pt x="129982" y="4275170"/>
                </a:cubicBezTo>
                <a:cubicBezTo>
                  <a:pt x="241394" y="4256583"/>
                  <a:pt x="334238" y="4219407"/>
                  <a:pt x="408514" y="4163644"/>
                </a:cubicBezTo>
                <a:cubicBezTo>
                  <a:pt x="482789" y="4126469"/>
                  <a:pt x="557064" y="4052118"/>
                  <a:pt x="631339" y="3940592"/>
                </a:cubicBezTo>
                <a:cubicBezTo>
                  <a:pt x="1764035" y="2304875"/>
                  <a:pt x="1764035" y="2304875"/>
                  <a:pt x="1764035" y="2304875"/>
                </a:cubicBezTo>
                <a:cubicBezTo>
                  <a:pt x="687045" y="780683"/>
                  <a:pt x="687045" y="780683"/>
                  <a:pt x="687045" y="780683"/>
                </a:cubicBezTo>
                <a:cubicBezTo>
                  <a:pt x="464220" y="464693"/>
                  <a:pt x="278532" y="241640"/>
                  <a:pt x="111413" y="92939"/>
                </a:cubicBezTo>
                <a:cubicBezTo>
                  <a:pt x="185688" y="0"/>
                  <a:pt x="185688" y="0"/>
                  <a:pt x="1856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95548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Background - 958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1" y="0"/>
            <a:ext cx="12192000" cy="68580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0" y="2855"/>
            <a:ext cx="12199601" cy="6878663"/>
          </a:xfrm>
          <a:prstGeom prst="rect">
            <a:avLst/>
          </a:prstGeom>
          <a:solidFill>
            <a:srgbClr val="5D5B6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29072" y="2749690"/>
            <a:ext cx="8245652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Система контроля нахождения работника в опасной зоне промышленного предприятия</a:t>
            </a:r>
            <a:endParaRPr lang="en-US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71" name="Rectangle 14"/>
          <p:cNvSpPr/>
          <p:nvPr/>
        </p:nvSpPr>
        <p:spPr>
          <a:xfrm>
            <a:off x="1436710" y="2705343"/>
            <a:ext cx="7005542" cy="190314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14"/>
          <p:cNvSpPr/>
          <p:nvPr/>
        </p:nvSpPr>
        <p:spPr>
          <a:xfrm rot="10800000">
            <a:off x="6123046" y="2503617"/>
            <a:ext cx="4632245" cy="15615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3764410" y="135550"/>
            <a:ext cx="782386" cy="51395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6" grpId="0"/>
      <p:bldP spid="71" grpId="0" animBg="1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35C9C0-EAC7-3E42-8150-82BAB0E8C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40" y="1"/>
            <a:ext cx="6635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06340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58814" y="2172609"/>
            <a:ext cx="3833811" cy="2821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>
                <a:solidFill>
                  <a:schemeClr val="tx1">
                    <a:alpha val="60000"/>
                  </a:schemeClr>
                </a:solidFill>
                <a:latin typeface="Montserrat Light" panose="00000400000000000000" pitchFamily="2" charset="-18"/>
              </a:rPr>
              <a:t>Другар - Система безопасности для решения задач по обеспечению требований по промышленной безопасности на промышленных предприятиях. Позволяет в режиме реального времени определять местоположение рабочих на предприятии.</a:t>
            </a:r>
            <a:endParaRPr lang="en-US" sz="2000" b="1" kern="2000" dirty="0">
              <a:solidFill>
                <a:schemeClr val="tx1">
                  <a:alpha val="60000"/>
                </a:scheme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58814" y="3916403"/>
            <a:ext cx="3833811" cy="22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660400"/>
            <a:ext cx="4185841" cy="1803400"/>
          </a:xfrm>
        </p:spPr>
        <p:txBody>
          <a:bodyPr/>
          <a:lstStyle/>
          <a:p>
            <a:r>
              <a:rPr lang="ru-RU" b="1" dirty="0">
                <a:latin typeface="Gabriela" panose="00000500000000000000" pitchFamily="2" charset="0"/>
              </a:rPr>
              <a:t>Другар</a:t>
            </a:r>
            <a:br>
              <a:rPr lang="en-US" b="1" dirty="0">
                <a:latin typeface="Gabriela" panose="00000500000000000000" pitchFamily="2" charset="0"/>
              </a:rPr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82927" y="716759"/>
            <a:ext cx="3682415" cy="592137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D5B6F"/>
              </a:solidFill>
            </a:endParaRPr>
          </a:p>
        </p:txBody>
      </p:sp>
      <p:sp>
        <p:nvSpPr>
          <p:cNvPr id="16" name="Rectangle 14"/>
          <p:cNvSpPr/>
          <p:nvPr/>
        </p:nvSpPr>
        <p:spPr>
          <a:xfrm rot="10800000">
            <a:off x="10247633" y="416678"/>
            <a:ext cx="1739421" cy="4357913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7945699" y="-1873942"/>
            <a:ext cx="782386" cy="485684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4"/>
          <p:cNvSpPr/>
          <p:nvPr/>
        </p:nvSpPr>
        <p:spPr>
          <a:xfrm flipH="1">
            <a:off x="9365342" y="4582633"/>
            <a:ext cx="2425294" cy="186328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2739073" y="2774707"/>
            <a:ext cx="3494043" cy="3426068"/>
          </a:xfrm>
          <a:prstGeom prst="line">
            <a:avLst/>
          </a:prstGeom>
          <a:ln>
            <a:solidFill>
              <a:srgbClr val="BBBA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739073" y="4247590"/>
            <a:ext cx="2503487" cy="2454783"/>
          </a:xfrm>
          <a:prstGeom prst="line">
            <a:avLst/>
          </a:prstGeom>
          <a:ln w="28575">
            <a:solidFill>
              <a:srgbClr val="BBBAC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5D5B6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0"/>
            <a:ext cx="6019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screen">
            <a:duotone>
              <a:prstClr val="black"/>
              <a:srgbClr val="14CE9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custGeom>
            <a:avLst/>
            <a:gdLst>
              <a:gd name="connsiteX0" fmla="*/ 3517891 w 6629400"/>
              <a:gd name="connsiteY0" fmla="*/ 0 h 6858000"/>
              <a:gd name="connsiteX1" fmla="*/ 6629400 w 6629400"/>
              <a:gd name="connsiteY1" fmla="*/ 0 h 6858000"/>
              <a:gd name="connsiteX2" fmla="*/ 3111509 w 6629400"/>
              <a:gd name="connsiteY2" fmla="*/ 3429000 h 6858000"/>
              <a:gd name="connsiteX3" fmla="*/ 6629400 w 6629400"/>
              <a:gd name="connsiteY3" fmla="*/ 6858000 h 6858000"/>
              <a:gd name="connsiteX4" fmla="*/ 3517891 w 6629400"/>
              <a:gd name="connsiteY4" fmla="*/ 6858000 h 6858000"/>
              <a:gd name="connsiteX5" fmla="*/ 0 w 6629400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9400" h="6858000">
                <a:moveTo>
                  <a:pt x="3517891" y="0"/>
                </a:moveTo>
                <a:lnTo>
                  <a:pt x="6629400" y="0"/>
                </a:lnTo>
                <a:lnTo>
                  <a:pt x="3111509" y="3429000"/>
                </a:lnTo>
                <a:lnTo>
                  <a:pt x="6629400" y="6858000"/>
                </a:lnTo>
                <a:lnTo>
                  <a:pt x="3517891" y="6858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609600"/>
          </a:xfrm>
        </p:spPr>
        <p:txBody>
          <a:bodyPr/>
          <a:lstStyle/>
          <a:p>
            <a:r>
              <a:rPr lang="ru-RU" dirty="0">
                <a:latin typeface="Gabriela" panose="00000500000000000000" pitchFamily="2" charset="0"/>
              </a:rPr>
              <a:t>Проблемы</a:t>
            </a:r>
            <a:endParaRPr lang="en-US" dirty="0">
              <a:latin typeface="Gabriela" panose="00000500000000000000" pitchFamily="2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40300" y="2660946"/>
            <a:ext cx="1029525" cy="1009495"/>
          </a:xfrm>
          <a:prstGeom prst="line">
            <a:avLst/>
          </a:prstGeom>
          <a:ln w="28575">
            <a:solidFill>
              <a:srgbClr val="14CE9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1068790" y="1781862"/>
            <a:ext cx="2174139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Безответственность 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80188" y="1781862"/>
            <a:ext cx="1318550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 Безопасность 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87341" y="4379085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ЧП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05891" y="3083398"/>
            <a:ext cx="992846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Контроль</a:t>
            </a:r>
            <a:endParaRPr lang="en-US" sz="1400" dirty="0">
              <a:solidFill>
                <a:srgbClr val="5D5B6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3298" y="3090449"/>
            <a:ext cx="977229" cy="992845"/>
          </a:xfrm>
          <a:prstGeom prst="roundRect">
            <a:avLst>
              <a:gd name="adj" fmla="val 8216"/>
            </a:avLst>
          </a:prstGeom>
          <a:solidFill>
            <a:srgbClr val="F6F6F9"/>
          </a:solidFill>
          <a:ln w="28575">
            <a:solidFill>
              <a:srgbClr val="BBBAC6">
                <a:alpha val="6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rgbClr val="5D5B6F"/>
                </a:solidFill>
              </a:rPr>
              <a:t>Эвакуация</a:t>
            </a:r>
            <a:endParaRPr lang="en-US" sz="1400" dirty="0">
              <a:solidFill>
                <a:srgbClr val="5D5B6F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387341" y="3083398"/>
            <a:ext cx="992846" cy="992845"/>
            <a:chOff x="1977363" y="3083398"/>
            <a:chExt cx="992846" cy="992845"/>
          </a:xfrm>
        </p:grpSpPr>
        <p:sp>
          <p:nvSpPr>
            <p:cNvPr id="19" name="Rounded Rectangle 18"/>
            <p:cNvSpPr/>
            <p:nvPr/>
          </p:nvSpPr>
          <p:spPr>
            <a:xfrm>
              <a:off x="1977363" y="3083398"/>
              <a:ext cx="992846" cy="992845"/>
            </a:xfrm>
            <a:prstGeom prst="roundRect">
              <a:avLst>
                <a:gd name="adj" fmla="val 8216"/>
              </a:avLst>
            </a:prstGeom>
            <a:solidFill>
              <a:srgbClr val="14CE9F"/>
            </a:solidFill>
            <a:ln w="28575">
              <a:solidFill>
                <a:srgbClr val="FFFFFF"/>
              </a:solidFill>
            </a:ln>
            <a:effectLst>
              <a:outerShdw blurRad="190500" sx="105000" sy="105000" algn="ctr" rotWithShape="0">
                <a:srgbClr val="14CE9F">
                  <a:alpha val="5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189431" y="3321944"/>
              <a:ext cx="560995" cy="485433"/>
              <a:chOff x="4689475" y="5686660"/>
              <a:chExt cx="777875" cy="673101"/>
            </a:xfrm>
          </p:grpSpPr>
          <p:sp>
            <p:nvSpPr>
              <p:cNvPr id="43" name="Freeform 37"/>
              <p:cNvSpPr>
                <a:spLocks noEditPoints="1"/>
              </p:cNvSpPr>
              <p:nvPr/>
            </p:nvSpPr>
            <p:spPr bwMode="auto">
              <a:xfrm>
                <a:off x="4981575" y="5686660"/>
                <a:ext cx="315913" cy="447675"/>
              </a:xfrm>
              <a:custGeom>
                <a:avLst/>
                <a:gdLst>
                  <a:gd name="T0" fmla="*/ 45 w 83"/>
                  <a:gd name="T1" fmla="*/ 117 h 117"/>
                  <a:gd name="T2" fmla="*/ 38 w 83"/>
                  <a:gd name="T3" fmla="*/ 117 h 117"/>
                  <a:gd name="T4" fmla="*/ 0 w 83"/>
                  <a:gd name="T5" fmla="*/ 79 h 117"/>
                  <a:gd name="T6" fmla="*/ 0 w 83"/>
                  <a:gd name="T7" fmla="*/ 38 h 117"/>
                  <a:gd name="T8" fmla="*/ 38 w 83"/>
                  <a:gd name="T9" fmla="*/ 0 h 117"/>
                  <a:gd name="T10" fmla="*/ 45 w 83"/>
                  <a:gd name="T11" fmla="*/ 0 h 117"/>
                  <a:gd name="T12" fmla="*/ 83 w 83"/>
                  <a:gd name="T13" fmla="*/ 38 h 117"/>
                  <a:gd name="T14" fmla="*/ 83 w 83"/>
                  <a:gd name="T15" fmla="*/ 79 h 117"/>
                  <a:gd name="T16" fmla="*/ 45 w 83"/>
                  <a:gd name="T17" fmla="*/ 117 h 117"/>
                  <a:gd name="T18" fmla="*/ 38 w 83"/>
                  <a:gd name="T19" fmla="*/ 12 h 117"/>
                  <a:gd name="T20" fmla="*/ 12 w 83"/>
                  <a:gd name="T21" fmla="*/ 38 h 117"/>
                  <a:gd name="T22" fmla="*/ 12 w 83"/>
                  <a:gd name="T23" fmla="*/ 79 h 117"/>
                  <a:gd name="T24" fmla="*/ 38 w 83"/>
                  <a:gd name="T25" fmla="*/ 105 h 117"/>
                  <a:gd name="T26" fmla="*/ 45 w 83"/>
                  <a:gd name="T27" fmla="*/ 105 h 117"/>
                  <a:gd name="T28" fmla="*/ 71 w 83"/>
                  <a:gd name="T29" fmla="*/ 79 h 117"/>
                  <a:gd name="T30" fmla="*/ 71 w 83"/>
                  <a:gd name="T31" fmla="*/ 38 h 117"/>
                  <a:gd name="T32" fmla="*/ 45 w 83"/>
                  <a:gd name="T33" fmla="*/ 12 h 117"/>
                  <a:gd name="T34" fmla="*/ 38 w 83"/>
                  <a:gd name="T35" fmla="*/ 1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117">
                    <a:moveTo>
                      <a:pt x="45" y="117"/>
                    </a:moveTo>
                    <a:cubicBezTo>
                      <a:pt x="38" y="117"/>
                      <a:pt x="38" y="117"/>
                      <a:pt x="38" y="117"/>
                    </a:cubicBezTo>
                    <a:cubicBezTo>
                      <a:pt x="17" y="117"/>
                      <a:pt x="0" y="100"/>
                      <a:pt x="0" y="7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66" y="0"/>
                      <a:pt x="83" y="17"/>
                      <a:pt x="83" y="38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3" y="100"/>
                      <a:pt x="66" y="117"/>
                      <a:pt x="45" y="117"/>
                    </a:cubicBezTo>
                    <a:close/>
                    <a:moveTo>
                      <a:pt x="38" y="12"/>
                    </a:moveTo>
                    <a:cubicBezTo>
                      <a:pt x="24" y="12"/>
                      <a:pt x="12" y="23"/>
                      <a:pt x="12" y="38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93"/>
                      <a:pt x="24" y="105"/>
                      <a:pt x="38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60" y="105"/>
                      <a:pt x="71" y="93"/>
                      <a:pt x="71" y="79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1" y="23"/>
                      <a:pt x="60" y="12"/>
                      <a:pt x="45" y="12"/>
                    </a:cubicBezTo>
                    <a:lnTo>
                      <a:pt x="38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4814888" y="6088298"/>
                <a:ext cx="649288" cy="271463"/>
              </a:xfrm>
              <a:custGeom>
                <a:avLst/>
                <a:gdLst>
                  <a:gd name="T0" fmla="*/ 165 w 171"/>
                  <a:gd name="T1" fmla="*/ 71 h 71"/>
                  <a:gd name="T2" fmla="*/ 6 w 171"/>
                  <a:gd name="T3" fmla="*/ 71 h 71"/>
                  <a:gd name="T4" fmla="*/ 0 w 171"/>
                  <a:gd name="T5" fmla="*/ 65 h 71"/>
                  <a:gd name="T6" fmla="*/ 0 w 171"/>
                  <a:gd name="T7" fmla="*/ 51 h 71"/>
                  <a:gd name="T8" fmla="*/ 65 w 171"/>
                  <a:gd name="T9" fmla="*/ 17 h 71"/>
                  <a:gd name="T10" fmla="*/ 65 w 171"/>
                  <a:gd name="T11" fmla="*/ 6 h 71"/>
                  <a:gd name="T12" fmla="*/ 71 w 171"/>
                  <a:gd name="T13" fmla="*/ 0 h 71"/>
                  <a:gd name="T14" fmla="*/ 77 w 171"/>
                  <a:gd name="T15" fmla="*/ 6 h 71"/>
                  <a:gd name="T16" fmla="*/ 77 w 171"/>
                  <a:gd name="T17" fmla="*/ 22 h 71"/>
                  <a:gd name="T18" fmla="*/ 72 w 171"/>
                  <a:gd name="T19" fmla="*/ 28 h 71"/>
                  <a:gd name="T20" fmla="*/ 12 w 171"/>
                  <a:gd name="T21" fmla="*/ 51 h 71"/>
                  <a:gd name="T22" fmla="*/ 12 w 171"/>
                  <a:gd name="T23" fmla="*/ 59 h 71"/>
                  <a:gd name="T24" fmla="*/ 165 w 171"/>
                  <a:gd name="T25" fmla="*/ 59 h 71"/>
                  <a:gd name="T26" fmla="*/ 171 w 171"/>
                  <a:gd name="T27" fmla="*/ 65 h 71"/>
                  <a:gd name="T28" fmla="*/ 165 w 171"/>
                  <a:gd name="T2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1" h="71">
                    <a:moveTo>
                      <a:pt x="165" y="71"/>
                    </a:moveTo>
                    <a:cubicBezTo>
                      <a:pt x="6" y="71"/>
                      <a:pt x="6" y="71"/>
                      <a:pt x="6" y="71"/>
                    </a:cubicBezTo>
                    <a:cubicBezTo>
                      <a:pt x="3" y="71"/>
                      <a:pt x="0" y="68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35"/>
                      <a:pt x="39" y="24"/>
                      <a:pt x="65" y="1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3"/>
                      <a:pt x="68" y="0"/>
                      <a:pt x="71" y="0"/>
                    </a:cubicBezTo>
                    <a:cubicBezTo>
                      <a:pt x="74" y="0"/>
                      <a:pt x="77" y="3"/>
                      <a:pt x="77" y="6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7" y="25"/>
                      <a:pt x="75" y="27"/>
                      <a:pt x="72" y="28"/>
                    </a:cubicBezTo>
                    <a:cubicBezTo>
                      <a:pt x="42" y="35"/>
                      <a:pt x="14" y="46"/>
                      <a:pt x="12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8" y="59"/>
                      <a:pt x="171" y="62"/>
                      <a:pt x="171" y="65"/>
                    </a:cubicBezTo>
                    <a:cubicBezTo>
                      <a:pt x="171" y="68"/>
                      <a:pt x="168" y="71"/>
                      <a:pt x="165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5172075" y="6148623"/>
                <a:ext cx="295275" cy="211138"/>
              </a:xfrm>
              <a:custGeom>
                <a:avLst/>
                <a:gdLst>
                  <a:gd name="T0" fmla="*/ 71 w 78"/>
                  <a:gd name="T1" fmla="*/ 55 h 55"/>
                  <a:gd name="T2" fmla="*/ 65 w 78"/>
                  <a:gd name="T3" fmla="*/ 49 h 55"/>
                  <a:gd name="T4" fmla="*/ 65 w 78"/>
                  <a:gd name="T5" fmla="*/ 35 h 55"/>
                  <a:gd name="T6" fmla="*/ 5 w 78"/>
                  <a:gd name="T7" fmla="*/ 12 h 55"/>
                  <a:gd name="T8" fmla="*/ 0 w 78"/>
                  <a:gd name="T9" fmla="*/ 5 h 55"/>
                  <a:gd name="T10" fmla="*/ 8 w 78"/>
                  <a:gd name="T11" fmla="*/ 0 h 55"/>
                  <a:gd name="T12" fmla="*/ 77 w 78"/>
                  <a:gd name="T13" fmla="*/ 35 h 55"/>
                  <a:gd name="T14" fmla="*/ 77 w 78"/>
                  <a:gd name="T15" fmla="*/ 49 h 55"/>
                  <a:gd name="T16" fmla="*/ 71 w 78"/>
                  <a:gd name="T1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55">
                    <a:moveTo>
                      <a:pt x="71" y="55"/>
                    </a:moveTo>
                    <a:cubicBezTo>
                      <a:pt x="68" y="55"/>
                      <a:pt x="65" y="52"/>
                      <a:pt x="65" y="49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3" y="29"/>
                      <a:pt x="35" y="19"/>
                      <a:pt x="5" y="12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1" y="2"/>
                      <a:pt x="4" y="0"/>
                      <a:pt x="8" y="0"/>
                    </a:cubicBezTo>
                    <a:cubicBezTo>
                      <a:pt x="34" y="6"/>
                      <a:pt x="78" y="18"/>
                      <a:pt x="77" y="35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52"/>
                      <a:pt x="74" y="55"/>
                      <a:pt x="71" y="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4826000" y="5754923"/>
                <a:ext cx="160338" cy="363538"/>
              </a:xfrm>
              <a:custGeom>
                <a:avLst/>
                <a:gdLst>
                  <a:gd name="T0" fmla="*/ 36 w 42"/>
                  <a:gd name="T1" fmla="*/ 95 h 95"/>
                  <a:gd name="T2" fmla="*/ 31 w 42"/>
                  <a:gd name="T3" fmla="*/ 95 h 95"/>
                  <a:gd name="T4" fmla="*/ 0 w 42"/>
                  <a:gd name="T5" fmla="*/ 64 h 95"/>
                  <a:gd name="T6" fmla="*/ 0 w 42"/>
                  <a:gd name="T7" fmla="*/ 31 h 95"/>
                  <a:gd name="T8" fmla="*/ 31 w 42"/>
                  <a:gd name="T9" fmla="*/ 0 h 95"/>
                  <a:gd name="T10" fmla="*/ 36 w 42"/>
                  <a:gd name="T11" fmla="*/ 0 h 95"/>
                  <a:gd name="T12" fmla="*/ 42 w 42"/>
                  <a:gd name="T13" fmla="*/ 6 h 95"/>
                  <a:gd name="T14" fmla="*/ 36 w 42"/>
                  <a:gd name="T15" fmla="*/ 11 h 95"/>
                  <a:gd name="T16" fmla="*/ 31 w 42"/>
                  <a:gd name="T17" fmla="*/ 11 h 95"/>
                  <a:gd name="T18" fmla="*/ 10 w 42"/>
                  <a:gd name="T19" fmla="*/ 31 h 95"/>
                  <a:gd name="T20" fmla="*/ 10 w 42"/>
                  <a:gd name="T21" fmla="*/ 64 h 95"/>
                  <a:gd name="T22" fmla="*/ 31 w 42"/>
                  <a:gd name="T23" fmla="*/ 85 h 95"/>
                  <a:gd name="T24" fmla="*/ 36 w 42"/>
                  <a:gd name="T25" fmla="*/ 85 h 95"/>
                  <a:gd name="T26" fmla="*/ 42 w 42"/>
                  <a:gd name="T27" fmla="*/ 90 h 95"/>
                  <a:gd name="T28" fmla="*/ 36 w 42"/>
                  <a:gd name="T2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95">
                    <a:moveTo>
                      <a:pt x="36" y="95"/>
                    </a:moveTo>
                    <a:cubicBezTo>
                      <a:pt x="31" y="95"/>
                      <a:pt x="31" y="95"/>
                      <a:pt x="31" y="95"/>
                    </a:cubicBezTo>
                    <a:cubicBezTo>
                      <a:pt x="14" y="95"/>
                      <a:pt x="0" y="81"/>
                      <a:pt x="0" y="6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9" y="0"/>
                      <a:pt x="42" y="3"/>
                      <a:pt x="42" y="6"/>
                    </a:cubicBezTo>
                    <a:cubicBezTo>
                      <a:pt x="42" y="8"/>
                      <a:pt x="39" y="11"/>
                      <a:pt x="36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19" y="11"/>
                      <a:pt x="10" y="20"/>
                      <a:pt x="10" y="31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75"/>
                      <a:pt x="19" y="85"/>
                      <a:pt x="31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9" y="85"/>
                      <a:pt x="42" y="87"/>
                      <a:pt x="42" y="90"/>
                    </a:cubicBezTo>
                    <a:cubicBezTo>
                      <a:pt x="42" y="93"/>
                      <a:pt x="39" y="95"/>
                      <a:pt x="36" y="9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41"/>
              <p:cNvSpPr>
                <a:spLocks noEditPoints="1"/>
              </p:cNvSpPr>
              <p:nvPr/>
            </p:nvSpPr>
            <p:spPr bwMode="auto">
              <a:xfrm>
                <a:off x="4689475" y="6080360"/>
                <a:ext cx="239713" cy="279400"/>
              </a:xfrm>
              <a:custGeom>
                <a:avLst/>
                <a:gdLst>
                  <a:gd name="T0" fmla="*/ 6 w 63"/>
                  <a:gd name="T1" fmla="*/ 73 h 73"/>
                  <a:gd name="T2" fmla="*/ 1 w 63"/>
                  <a:gd name="T3" fmla="*/ 67 h 73"/>
                  <a:gd name="T4" fmla="*/ 1 w 63"/>
                  <a:gd name="T5" fmla="*/ 41 h 73"/>
                  <a:gd name="T6" fmla="*/ 53 w 63"/>
                  <a:gd name="T7" fmla="*/ 14 h 73"/>
                  <a:gd name="T8" fmla="*/ 53 w 63"/>
                  <a:gd name="T9" fmla="*/ 5 h 73"/>
                  <a:gd name="T10" fmla="*/ 58 w 63"/>
                  <a:gd name="T11" fmla="*/ 0 h 73"/>
                  <a:gd name="T12" fmla="*/ 63 w 63"/>
                  <a:gd name="T13" fmla="*/ 5 h 73"/>
                  <a:gd name="T14" fmla="*/ 63 w 63"/>
                  <a:gd name="T15" fmla="*/ 18 h 73"/>
                  <a:gd name="T16" fmla="*/ 59 w 63"/>
                  <a:gd name="T17" fmla="*/ 23 h 73"/>
                  <a:gd name="T18" fmla="*/ 11 w 63"/>
                  <a:gd name="T19" fmla="*/ 41 h 73"/>
                  <a:gd name="T20" fmla="*/ 11 w 63"/>
                  <a:gd name="T21" fmla="*/ 67 h 73"/>
                  <a:gd name="T22" fmla="*/ 6 w 63"/>
                  <a:gd name="T23" fmla="*/ 73 h 73"/>
                  <a:gd name="T24" fmla="*/ 11 w 63"/>
                  <a:gd name="T25" fmla="*/ 41 h 73"/>
                  <a:gd name="T26" fmla="*/ 11 w 63"/>
                  <a:gd name="T27" fmla="*/ 41 h 73"/>
                  <a:gd name="T28" fmla="*/ 11 w 63"/>
                  <a:gd name="T29" fmla="*/ 4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" h="73">
                    <a:moveTo>
                      <a:pt x="6" y="73"/>
                    </a:moveTo>
                    <a:cubicBezTo>
                      <a:pt x="3" y="73"/>
                      <a:pt x="1" y="70"/>
                      <a:pt x="1" y="67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29"/>
                      <a:pt x="28" y="20"/>
                      <a:pt x="53" y="14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2"/>
                      <a:pt x="55" y="0"/>
                      <a:pt x="58" y="0"/>
                    </a:cubicBezTo>
                    <a:cubicBezTo>
                      <a:pt x="61" y="0"/>
                      <a:pt x="63" y="2"/>
                      <a:pt x="63" y="5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20"/>
                      <a:pt x="61" y="22"/>
                      <a:pt x="59" y="23"/>
                    </a:cubicBezTo>
                    <a:cubicBezTo>
                      <a:pt x="36" y="28"/>
                      <a:pt x="13" y="37"/>
                      <a:pt x="11" y="41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70"/>
                      <a:pt x="9" y="73"/>
                      <a:pt x="6" y="73"/>
                    </a:cubicBezTo>
                    <a:close/>
                    <a:moveTo>
                      <a:pt x="11" y="41"/>
                    </a:move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64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DF456-8F64-7FC7-E9CC-730480DE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44707-21B0-E169-2C8E-6AC390B6503B}"/>
              </a:ext>
            </a:extLst>
          </p:cNvPr>
          <p:cNvSpPr txBox="1"/>
          <p:nvPr/>
        </p:nvSpPr>
        <p:spPr>
          <a:xfrm>
            <a:off x="658813" y="1691705"/>
            <a:ext cx="60977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Контроль местоположения. В режиме реального времени можно получать данные о текущем местоположении.</a:t>
            </a:r>
          </a:p>
          <a:p>
            <a:endParaRPr lang="ru-RU" dirty="0"/>
          </a:p>
          <a:p>
            <a:r>
              <a:rPr lang="ru-RU" dirty="0"/>
              <a:t>Благодаря созданию зон с различным уровнем доступа. Всегда знаешь в разрешённой или запрещенной зоне находится сотрудник </a:t>
            </a:r>
          </a:p>
          <a:p>
            <a:endParaRPr lang="ru-RU" dirty="0"/>
          </a:p>
          <a:p>
            <a:r>
              <a:rPr lang="ru-RU" dirty="0"/>
              <a:t>Контроль рабочего времени. Позволяет регистрировать время входа/выхода рабочего на определенную зону.</a:t>
            </a:r>
          </a:p>
          <a:p>
            <a:endParaRPr lang="ru-RU" dirty="0"/>
          </a:p>
          <a:p>
            <a:r>
              <a:rPr lang="ru-RU" dirty="0"/>
              <a:t>Аварийное оповещение персонала в случае ЧП.</a:t>
            </a:r>
          </a:p>
          <a:p>
            <a:endParaRPr lang="ru-RU" dirty="0"/>
          </a:p>
          <a:p>
            <a:r>
              <a:rPr lang="ru-RU" dirty="0"/>
              <a:t>Контроль эвакуации. Система позволяет контролировать процесс эвакуации и определение текущего местоположения работников </a:t>
            </a:r>
          </a:p>
        </p:txBody>
      </p:sp>
    </p:spTree>
    <p:extLst>
      <p:ext uri="{BB962C8B-B14F-4D97-AF65-F5344CB8AC3E}">
        <p14:creationId xmlns:p14="http://schemas.microsoft.com/office/powerpoint/2010/main" val="344393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B922B-36C5-095B-442E-DC152BB04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0400"/>
            <a:ext cx="8655308" cy="546100"/>
          </a:xfrm>
        </p:spPr>
        <p:txBody>
          <a:bodyPr/>
          <a:lstStyle/>
          <a:p>
            <a:r>
              <a:rPr lang="ru-RU" dirty="0"/>
              <a:t>Социально-значимый эффект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2ED99-3D47-2171-6E6D-9ADD0639A1E8}"/>
              </a:ext>
            </a:extLst>
          </p:cNvPr>
          <p:cNvSpPr txBox="1"/>
          <p:nvPr/>
        </p:nvSpPr>
        <p:spPr>
          <a:xfrm>
            <a:off x="658813" y="1702338"/>
            <a:ext cx="6097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Снижение смертельных случаев</a:t>
            </a:r>
          </a:p>
          <a:p>
            <a:endParaRPr lang="ru-RU" dirty="0"/>
          </a:p>
          <a:p>
            <a:r>
              <a:rPr lang="ru-RU" dirty="0"/>
              <a:t>Повышение рабочего процесса </a:t>
            </a:r>
          </a:p>
          <a:p>
            <a:endParaRPr lang="ru-RU" dirty="0"/>
          </a:p>
          <a:p>
            <a:r>
              <a:rPr lang="ru-RU" dirty="0"/>
              <a:t>Определение точного рабочего времени </a:t>
            </a:r>
          </a:p>
        </p:txBody>
      </p:sp>
    </p:spTree>
    <p:extLst>
      <p:ext uri="{BB962C8B-B14F-4D97-AF65-F5344CB8AC3E}">
        <p14:creationId xmlns:p14="http://schemas.microsoft.com/office/powerpoint/2010/main" val="137076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47CF7-DF3C-C2FC-54A0-02B4F232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56" y="405219"/>
            <a:ext cx="4281487" cy="546100"/>
          </a:xfrm>
        </p:spPr>
        <p:txBody>
          <a:bodyPr/>
          <a:lstStyle/>
          <a:p>
            <a:pPr algn="ctr"/>
            <a:r>
              <a:rPr lang="ru-RU" dirty="0"/>
              <a:t>Рынок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A2EF463E-75B9-47B6-E0A0-17D93564DCF1}"/>
              </a:ext>
            </a:extLst>
          </p:cNvPr>
          <p:cNvSpPr/>
          <p:nvPr/>
        </p:nvSpPr>
        <p:spPr>
          <a:xfrm>
            <a:off x="1655135" y="2652823"/>
            <a:ext cx="2115879" cy="1552353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en-US" dirty="0"/>
              <a:t>TAM</a:t>
            </a:r>
            <a:endParaRPr lang="ru-RU" dirty="0"/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147C888D-75F1-38F5-50E0-3C7C5115D87A}"/>
              </a:ext>
            </a:extLst>
          </p:cNvPr>
          <p:cNvSpPr/>
          <p:nvPr/>
        </p:nvSpPr>
        <p:spPr>
          <a:xfrm>
            <a:off x="5153247" y="2652823"/>
            <a:ext cx="2115879" cy="155235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SAM</a:t>
            </a:r>
            <a:endParaRPr lang="ru-RU" dirty="0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id="{C1DECE95-E223-D185-E812-AAEED39D9F60}"/>
              </a:ext>
            </a:extLst>
          </p:cNvPr>
          <p:cNvSpPr/>
          <p:nvPr/>
        </p:nvSpPr>
        <p:spPr>
          <a:xfrm>
            <a:off x="8651359" y="2652823"/>
            <a:ext cx="2115879" cy="1552353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SOM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8C112-2F4B-46C9-1C82-9E2133DF63EE}"/>
              </a:ext>
            </a:extLst>
          </p:cNvPr>
          <p:cNvSpPr txBox="1"/>
          <p:nvPr/>
        </p:nvSpPr>
        <p:spPr>
          <a:xfrm>
            <a:off x="1724662" y="4441371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4,162</a:t>
            </a:r>
            <a:r>
              <a:rPr lang="ru-RU" dirty="0"/>
              <a:t> млрд.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D0B0F-5508-813D-4174-7A0354899F0A}"/>
              </a:ext>
            </a:extLst>
          </p:cNvPr>
          <p:cNvSpPr txBox="1"/>
          <p:nvPr/>
        </p:nvSpPr>
        <p:spPr>
          <a:xfrm>
            <a:off x="5176887" y="4441371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3,607 млрд. руб.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9976A-1436-D450-830B-85391BF13DD0}"/>
              </a:ext>
            </a:extLst>
          </p:cNvPr>
          <p:cNvSpPr txBox="1"/>
          <p:nvPr/>
        </p:nvSpPr>
        <p:spPr>
          <a:xfrm>
            <a:off x="8893209" y="4441371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214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047592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2405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0" y="0"/>
            <a:ext cx="33909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0886" y="5692014"/>
            <a:ext cx="2290692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4000" dirty="0">
                <a:solidFill>
                  <a:schemeClr val="lt1"/>
                </a:solidFill>
                <a:latin typeface="Gabriela" panose="00000500000000000000" pitchFamily="2" charset="0"/>
              </a:rPr>
              <a:t>Команда</a:t>
            </a:r>
            <a:endParaRPr lang="en-US" sz="40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40" name="Rectangle 14"/>
          <p:cNvSpPr/>
          <p:nvPr/>
        </p:nvSpPr>
        <p:spPr>
          <a:xfrm>
            <a:off x="437191" y="5660840"/>
            <a:ext cx="1317240" cy="75205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4"/>
          <p:cNvSpPr/>
          <p:nvPr/>
        </p:nvSpPr>
        <p:spPr>
          <a:xfrm rot="10800000">
            <a:off x="1754430" y="5569526"/>
            <a:ext cx="1302035" cy="70686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14"/>
          <p:cNvSpPr/>
          <p:nvPr/>
        </p:nvSpPr>
        <p:spPr>
          <a:xfrm rot="5400000">
            <a:off x="1065387" y="4938520"/>
            <a:ext cx="354157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697896" y="1389556"/>
            <a:ext cx="24638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Кузнецов Илья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97896" y="2306497"/>
            <a:ext cx="275075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Объедков Артём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97896" y="3223438"/>
            <a:ext cx="312265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Карельский Вадим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044398" y="259773"/>
            <a:ext cx="0" cy="6369627"/>
          </a:xfrm>
          <a:prstGeom prst="line">
            <a:avLst/>
          </a:prstGeom>
          <a:ln>
            <a:solidFill>
              <a:srgbClr val="5D5B6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901523" y="1431347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901523" y="2358736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901523" y="3286125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85953" y="1499113"/>
            <a:ext cx="78547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Капитан</a:t>
            </a:r>
            <a:endParaRPr lang="en-US" sz="1400" kern="2000" dirty="0">
              <a:solidFill>
                <a:srgbClr val="5D5B6F">
                  <a:alpha val="40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6279" y="2381291"/>
            <a:ext cx="7117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Дизайн</a:t>
            </a:r>
            <a:endParaRPr lang="en-US" sz="1400" kern="2000" dirty="0">
              <a:solidFill>
                <a:srgbClr val="5D5B6F">
                  <a:alpha val="40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02145" y="3288673"/>
            <a:ext cx="202619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kern="2000" dirty="0">
                <a:solidFill>
                  <a:srgbClr val="5D5B6F">
                    <a:alpha val="40000"/>
                  </a:srgbClr>
                </a:solidFill>
                <a:latin typeface="Montserrat" panose="00000500000000000000" pitchFamily="2" charset="-18"/>
              </a:rPr>
              <a:t>Экономическая часть</a:t>
            </a:r>
            <a:endParaRPr lang="en-US" sz="1400" kern="2000" dirty="0">
              <a:solidFill>
                <a:srgbClr val="5D5B6F">
                  <a:alpha val="40000"/>
                </a:srgbClr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614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3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34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4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34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2" grpId="0"/>
          <p:bldP spid="53" grpId="0"/>
          <p:bldP spid="19" grpId="0"/>
          <p:bldP spid="20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2" grpId="0"/>
          <p:bldP spid="53" grpId="0"/>
          <p:bldP spid="19" grpId="0"/>
          <p:bldP spid="20" grpId="0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41131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Computer Keyboard - 317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329059"/>
            <a:ext cx="1029448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ru-RU" sz="4800" dirty="0">
                <a:solidFill>
                  <a:schemeClr val="lt1"/>
                </a:solidFill>
                <a:latin typeface="Gabriela" panose="00000500000000000000" pitchFamily="2" charset="0"/>
              </a:rPr>
              <a:t>Преимущества нашего продукта </a:t>
            </a:r>
            <a:endParaRPr lang="en-US" sz="48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Gabriela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11463</TotalTime>
  <Words>246</Words>
  <Application>Microsoft Office PowerPoint</Application>
  <PresentationFormat>Широкоэкранный</PresentationFormat>
  <Paragraphs>72</Paragraphs>
  <Slides>15</Slides>
  <Notes>10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Gabriela</vt:lpstr>
      <vt:lpstr>Montserrat</vt:lpstr>
      <vt:lpstr>Montserrat Light</vt:lpstr>
      <vt:lpstr>Montserrat Medium</vt:lpstr>
      <vt:lpstr>Office Theme</vt:lpstr>
      <vt:lpstr>think-cell Slide</vt:lpstr>
      <vt:lpstr>Презентация PowerPoint</vt:lpstr>
      <vt:lpstr>Презентация PowerPoint</vt:lpstr>
      <vt:lpstr>Другар </vt:lpstr>
      <vt:lpstr>Проблемы</vt:lpstr>
      <vt:lpstr>Решение</vt:lpstr>
      <vt:lpstr>Социально-значимый эффект </vt:lpstr>
      <vt:lpstr>Рынок</vt:lpstr>
      <vt:lpstr>Презентация PowerPoint</vt:lpstr>
      <vt:lpstr>Презентация PowerPoint</vt:lpstr>
      <vt:lpstr>Безопасность </vt:lpstr>
      <vt:lpstr>Презентация PowerPoint</vt:lpstr>
      <vt:lpstr>Презентация PowerPoint</vt:lpstr>
      <vt:lpstr>Презентация PowerPoint</vt:lpstr>
      <vt:lpstr>Продукция</vt:lpstr>
      <vt:lpstr>Презентация PowerPoint</vt:lpstr>
    </vt:vector>
  </TitlesOfParts>
  <Company>PricewaterhouseCoopers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Malgorzata Boguslawska</dc:creator>
  <cp:lastModifiedBy>Виктория Скрыльникова</cp:lastModifiedBy>
  <cp:revision>182</cp:revision>
  <dcterms:created xsi:type="dcterms:W3CDTF">2017-06-30T07:56:32Z</dcterms:created>
  <dcterms:modified xsi:type="dcterms:W3CDTF">2023-11-30T18:54:39Z</dcterms:modified>
</cp:coreProperties>
</file>