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tags/tag7.xml" ContentType="application/vnd.openxmlformats-officedocument.presentationml.tags+xml"/>
  <Override PartName="/ppt/notesSlides/notesSlide1.xml" ContentType="application/vnd.openxmlformats-officedocument.presentationml.notesSlide+xml"/>
  <Override PartName="/ppt/tags/tag8.xml" ContentType="application/vnd.openxmlformats-officedocument.presentationml.tags+xml"/>
  <Override PartName="/ppt/notesSlides/notesSlide2.xml" ContentType="application/vnd.openxmlformats-officedocument.presentationml.notesSlide+xml"/>
  <Override PartName="/ppt/tags/tag9.xml" ContentType="application/vnd.openxmlformats-officedocument.presentationml.tags+xml"/>
  <Override PartName="/ppt/notesSlides/notesSlide3.xml" ContentType="application/vnd.openxmlformats-officedocument.presentationml.notesSlide+xml"/>
  <Override PartName="/ppt/tags/tag10.xml" ContentType="application/vnd.openxmlformats-officedocument.presentationml.tags+xml"/>
  <Override PartName="/ppt/notesSlides/notesSlide4.xml" ContentType="application/vnd.openxmlformats-officedocument.presentationml.notesSlide+xml"/>
  <Override PartName="/ppt/tags/tag11.xml" ContentType="application/vnd.openxmlformats-officedocument.presentationml.tags+xml"/>
  <Override PartName="/ppt/notesSlides/notesSlide5.xml" ContentType="application/vnd.openxmlformats-officedocument.presentationml.notesSlide+xml"/>
  <Override PartName="/ppt/tags/tag12.xml" ContentType="application/vnd.openxmlformats-officedocument.presentationml.tags+xml"/>
  <Override PartName="/ppt/notesSlides/notesSlide6.xml" ContentType="application/vnd.openxmlformats-officedocument.presentationml.notesSlide+xml"/>
  <Override PartName="/ppt/tags/tag13.xml" ContentType="application/vnd.openxmlformats-officedocument.presentationml.tags+xml"/>
  <Override PartName="/ppt/notesSlides/notesSlide7.xml" ContentType="application/vnd.openxmlformats-officedocument.presentationml.notesSlide+xml"/>
  <Override PartName="/ppt/tags/tag14.xml" ContentType="application/vnd.openxmlformats-officedocument.presentationml.tags+xml"/>
  <Override PartName="/ppt/notesSlides/notesSlide8.xml" ContentType="application/vnd.openxmlformats-officedocument.presentationml.notesSlide+xml"/>
  <Override PartName="/ppt/tags/tag15.xml" ContentType="application/vnd.openxmlformats-officedocument.presentationml.tags+xml"/>
  <Override PartName="/ppt/notesSlides/notesSlide9.xml" ContentType="application/vnd.openxmlformats-officedocument.presentationml.notesSlide+xml"/>
  <Override PartName="/ppt/tags/tag16.xml" ContentType="application/vnd.openxmlformats-officedocument.presentationml.tags+xml"/>
  <Override PartName="/ppt/notesSlides/notesSlide10.xml" ContentType="application/vnd.openxmlformats-officedocument.presentationml.notesSlide+xml"/>
  <Override PartName="/ppt/tags/tag1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0"/>
  </p:notesMasterIdLst>
  <p:handoutMasterIdLst>
    <p:handoutMasterId r:id="rId21"/>
  </p:handoutMasterIdLst>
  <p:sldIdLst>
    <p:sldId id="259" r:id="rId2"/>
    <p:sldId id="257" r:id="rId3"/>
    <p:sldId id="260" r:id="rId4"/>
    <p:sldId id="272" r:id="rId5"/>
    <p:sldId id="294" r:id="rId6"/>
    <p:sldId id="295" r:id="rId7"/>
    <p:sldId id="296" r:id="rId8"/>
    <p:sldId id="300" r:id="rId9"/>
    <p:sldId id="298" r:id="rId10"/>
    <p:sldId id="261" r:id="rId11"/>
    <p:sldId id="268" r:id="rId12"/>
    <p:sldId id="292" r:id="rId13"/>
    <p:sldId id="293" r:id="rId14"/>
    <p:sldId id="262" r:id="rId15"/>
    <p:sldId id="297" r:id="rId16"/>
    <p:sldId id="299" r:id="rId17"/>
    <p:sldId id="258" r:id="rId18"/>
    <p:sldId id="291" r:id="rId19"/>
  </p:sldIdLst>
  <p:sldSz cx="12192000" cy="6858000"/>
  <p:notesSz cx="6858000" cy="9144000"/>
  <p:custDataLst>
    <p:tags r:id="rId22"/>
  </p:custDataLst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71717"/>
    <a:srgbClr val="F6F6F9"/>
    <a:srgbClr val="14CE9F"/>
    <a:srgbClr val="C4F4B5"/>
    <a:srgbClr val="45D9A5"/>
    <a:srgbClr val="FFFFFF"/>
    <a:srgbClr val="BBBAC6"/>
    <a:srgbClr val="DDF9B8"/>
    <a:srgbClr val="5D5B6F"/>
    <a:srgbClr val="F2F2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4839" autoAdjust="0"/>
    <p:restoredTop sz="95604" autoAdjust="0"/>
  </p:normalViewPr>
  <p:slideViewPr>
    <p:cSldViewPr snapToGrid="0" showGuides="1">
      <p:cViewPr varScale="1">
        <p:scale>
          <a:sx n="112" d="100"/>
          <a:sy n="112" d="100"/>
        </p:scale>
        <p:origin x="113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829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gs" Target="tags/tag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DE9C85-32D4-48FF-BC3E-45B98C8000D8}" type="datetimeFigureOut">
              <a:rPr lang="en-US" smtClean="0"/>
              <a:t>12/30/2023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2615B4-4B49-479A-B3DB-7A4B6BBFE4C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958611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76CC7CF-3AA2-47FD-950C-99CD1E133DEE}" type="datetimeFigureOut">
              <a:rPr lang="en-US" smtClean="0"/>
              <a:t>12/30/2023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8E1883C-CCF7-46E7-BBED-6C032733D92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35328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E1883C-CCF7-46E7-BBED-6C032733D92F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412909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E1883C-CCF7-46E7-BBED-6C032733D92F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75063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E1883C-CCF7-46E7-BBED-6C032733D92F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20527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E1883C-CCF7-46E7-BBED-6C032733D92F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33440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E1883C-CCF7-46E7-BBED-6C032733D92F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57957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E1883C-CCF7-46E7-BBED-6C032733D92F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68685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E1883C-CCF7-46E7-BBED-6C032733D92F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19069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E1883C-CCF7-46E7-BBED-6C032733D92F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91799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E1883C-CCF7-46E7-BBED-6C032733D92F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283852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E1883C-CCF7-46E7-BBED-6C032733D92F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89006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Relationship Id="rId4" Type="http://schemas.openxmlformats.org/officeDocument/2006/relationships/image" Target="../media/image1.emf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4" Type="http://schemas.openxmlformats.org/officeDocument/2006/relationships/image" Target="../media/image1.emf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5.xml"/><Relationship Id="rId4" Type="http://schemas.openxmlformats.org/officeDocument/2006/relationships/image" Target="../media/image1.emf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6.xml"/><Relationship Id="rId4" Type="http://schemas.openxmlformats.org/officeDocument/2006/relationships/image" Target="../media/image1.emf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014000788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70" imgH="270" progId="TCLayout.ActiveDocument.1">
                  <p:embed/>
                </p:oleObj>
              </mc:Choice>
              <mc:Fallback>
                <p:oleObj name="think-cell Slide" r:id="rId3" imgW="270" imgH="270" progId="TCLayout.ActiveDocument.1">
                  <p:embed/>
                  <p:pic>
                    <p:nvPicPr>
                      <p:cNvPr id="7" name="Object 6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766222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73536496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70" imgH="270" progId="TCLayout.ActiveDocument.1">
                  <p:embed/>
                </p:oleObj>
              </mc:Choice>
              <mc:Fallback>
                <p:oleObj name="think-cell Slide" r:id="rId3" imgW="270" imgH="270" progId="TCLayout.ActiveDocument.1">
                  <p:embed/>
                  <p:pic>
                    <p:nvPicPr>
                      <p:cNvPr id="7" name="Object 6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itle 5"/>
          <p:cNvSpPr>
            <a:spLocks noGrp="1"/>
          </p:cNvSpPr>
          <p:nvPr>
            <p:ph type="title"/>
          </p:nvPr>
        </p:nvSpPr>
        <p:spPr>
          <a:xfrm>
            <a:off x="658813" y="660400"/>
            <a:ext cx="4281487" cy="1803400"/>
          </a:xfrm>
          <a:prstGeom prst="rect">
            <a:avLst/>
          </a:prstGeom>
        </p:spPr>
        <p:txBody>
          <a:bodyPr lIns="0" tIns="0" rIns="0" bIns="0"/>
          <a:lstStyle>
            <a:lvl1pPr>
              <a:defRPr sz="4000">
                <a:solidFill>
                  <a:srgbClr val="5D5B6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545977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029726334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70" imgH="270" progId="TCLayout.ActiveDocument.1">
                  <p:embed/>
                </p:oleObj>
              </mc:Choice>
              <mc:Fallback>
                <p:oleObj name="think-cell Slide" r:id="rId3" imgW="270" imgH="270" progId="TCLayout.ActiveDocument.1">
                  <p:embed/>
                  <p:pic>
                    <p:nvPicPr>
                      <p:cNvPr id="7" name="Object 6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/>
          <p:cNvSpPr/>
          <p:nvPr userDrawn="1"/>
        </p:nvSpPr>
        <p:spPr>
          <a:xfrm>
            <a:off x="0" y="0"/>
            <a:ext cx="203200" cy="6858000"/>
          </a:xfrm>
          <a:prstGeom prst="rect">
            <a:avLst/>
          </a:prstGeom>
          <a:gradFill>
            <a:gsLst>
              <a:gs pos="92000">
                <a:srgbClr val="14CE9F"/>
              </a:gs>
              <a:gs pos="2000">
                <a:srgbClr val="DDF9B8"/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658813" y="660400"/>
            <a:ext cx="4281487" cy="546100"/>
          </a:xfrm>
          <a:prstGeom prst="rect">
            <a:avLst/>
          </a:prstGeom>
        </p:spPr>
        <p:txBody>
          <a:bodyPr lIns="0" tIns="0" rIns="0" bIns="0"/>
          <a:lstStyle>
            <a:lvl1pPr>
              <a:defRPr sz="4000">
                <a:solidFill>
                  <a:srgbClr val="5D5B6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98389192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888668150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70" imgH="270" progId="TCLayout.ActiveDocument.1">
                  <p:embed/>
                </p:oleObj>
              </mc:Choice>
              <mc:Fallback>
                <p:oleObj name="think-cell Slide" r:id="rId3" imgW="270" imgH="270" progId="TCLayout.ActiveDocument.1">
                  <p:embed/>
                  <p:pic>
                    <p:nvPicPr>
                      <p:cNvPr id="7" name="Object 6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/>
          <p:cNvSpPr/>
          <p:nvPr userDrawn="1"/>
        </p:nvSpPr>
        <p:spPr>
          <a:xfrm flipH="1">
            <a:off x="11988800" y="0"/>
            <a:ext cx="203200" cy="6858000"/>
          </a:xfrm>
          <a:prstGeom prst="rect">
            <a:avLst/>
          </a:prstGeom>
          <a:gradFill>
            <a:gsLst>
              <a:gs pos="92000">
                <a:srgbClr val="14CE9F"/>
              </a:gs>
              <a:gs pos="2000">
                <a:srgbClr val="DDF9B8"/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</a:p>
        </p:txBody>
      </p:sp>
      <p:sp>
        <p:nvSpPr>
          <p:cNvPr id="5" name="Title 5"/>
          <p:cNvSpPr>
            <a:spLocks noGrp="1"/>
          </p:cNvSpPr>
          <p:nvPr>
            <p:ph type="title"/>
          </p:nvPr>
        </p:nvSpPr>
        <p:spPr>
          <a:xfrm>
            <a:off x="7250113" y="660400"/>
            <a:ext cx="4281487" cy="180340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sz="4000">
                <a:solidFill>
                  <a:srgbClr val="5D5B6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2760641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7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ags" Target="../tags/tag2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/>
          <p:cNvGraphicFramePr>
            <a:graphicFrameLocks noChangeAspect="1"/>
          </p:cNvGraphicFramePr>
          <p:nvPr userDrawn="1">
            <p:custDataLst>
              <p:tags r:id="rId6"/>
            </p:custDataLst>
            <p:extLst>
              <p:ext uri="{D42A27DB-BD31-4B8C-83A1-F6EECF244321}">
                <p14:modId xmlns:p14="http://schemas.microsoft.com/office/powerpoint/2010/main" val="966751242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7" imgW="270" imgH="270" progId="TCLayout.ActiveDocument.1">
                  <p:embed/>
                </p:oleObj>
              </mc:Choice>
              <mc:Fallback>
                <p:oleObj name="think-cell Slide" r:id="rId7" imgW="270" imgH="270" progId="TCLayout.ActiveDocument.1">
                  <p:embed/>
                  <p:pic>
                    <p:nvPicPr>
                      <p:cNvPr id="7" name="Object 6" hidden="1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6788896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2" r:id="rId2"/>
    <p:sldLayoutId id="2147483660" r:id="rId3"/>
    <p:sldLayoutId id="2147483661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16" userDrawn="1">
          <p15:clr>
            <a:srgbClr val="F26B43"/>
          </p15:clr>
        </p15:guide>
        <p15:guide id="2" pos="415" userDrawn="1">
          <p15:clr>
            <a:srgbClr val="F26B43"/>
          </p15:clr>
        </p15:guide>
        <p15:guide id="3" orient="horz" pos="3906" userDrawn="1">
          <p15:clr>
            <a:srgbClr val="F26B43"/>
          </p15:clr>
        </p15:guide>
        <p15:guide id="4" pos="7264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video" Target="../media/media1.mp4"/><Relationship Id="rId7" Type="http://schemas.openxmlformats.org/officeDocument/2006/relationships/image" Target="../media/image1.emf"/><Relationship Id="rId2" Type="http://schemas.microsoft.com/office/2007/relationships/media" Target="../media/media1.mp4"/><Relationship Id="rId1" Type="http://schemas.openxmlformats.org/officeDocument/2006/relationships/tags" Target="../tags/tag7.xml"/><Relationship Id="rId6" Type="http://schemas.openxmlformats.org/officeDocument/2006/relationships/oleObject" Target="../embeddings/oleObject6.bin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video" Target="../media/media3.mp4"/><Relationship Id="rId7" Type="http://schemas.openxmlformats.org/officeDocument/2006/relationships/image" Target="../media/image1.emf"/><Relationship Id="rId2" Type="http://schemas.microsoft.com/office/2007/relationships/media" Target="../media/media3.mp4"/><Relationship Id="rId1" Type="http://schemas.openxmlformats.org/officeDocument/2006/relationships/tags" Target="../tags/tag11.xml"/><Relationship Id="rId6" Type="http://schemas.openxmlformats.org/officeDocument/2006/relationships/oleObject" Target="../embeddings/oleObject10.bin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2.xml"/><Relationship Id="rId6" Type="http://schemas.openxmlformats.org/officeDocument/2006/relationships/image" Target="../media/image13.jpeg"/><Relationship Id="rId5" Type="http://schemas.openxmlformats.org/officeDocument/2006/relationships/image" Target="../media/image1.emf"/><Relationship Id="rId4" Type="http://schemas.openxmlformats.org/officeDocument/2006/relationships/oleObject" Target="../embeddings/oleObject11.bin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video" Target="../media/media3.mp4"/><Relationship Id="rId7" Type="http://schemas.openxmlformats.org/officeDocument/2006/relationships/image" Target="../media/image1.emf"/><Relationship Id="rId2" Type="http://schemas.microsoft.com/office/2007/relationships/media" Target="../media/media3.mp4"/><Relationship Id="rId1" Type="http://schemas.openxmlformats.org/officeDocument/2006/relationships/tags" Target="../tags/tag13.xml"/><Relationship Id="rId6" Type="http://schemas.openxmlformats.org/officeDocument/2006/relationships/oleObject" Target="../embeddings/oleObject10.bin"/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video" Target="../media/media2.mp4"/><Relationship Id="rId7" Type="http://schemas.openxmlformats.org/officeDocument/2006/relationships/image" Target="../media/image1.emf"/><Relationship Id="rId2" Type="http://schemas.microsoft.com/office/2007/relationships/media" Target="../media/media2.mp4"/><Relationship Id="rId1" Type="http://schemas.openxmlformats.org/officeDocument/2006/relationships/tags" Target="../tags/tag14.xml"/><Relationship Id="rId6" Type="http://schemas.openxmlformats.org/officeDocument/2006/relationships/oleObject" Target="../embeddings/oleObject7.bin"/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emf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15.emf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5.xml"/><Relationship Id="rId6" Type="http://schemas.openxmlformats.org/officeDocument/2006/relationships/image" Target="../media/image14.emf"/><Relationship Id="rId5" Type="http://schemas.openxmlformats.org/officeDocument/2006/relationships/image" Target="../media/image1.emf"/><Relationship Id="rId4" Type="http://schemas.openxmlformats.org/officeDocument/2006/relationships/oleObject" Target="../embeddings/oleObject12.bin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6.x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3.bin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7.xml"/><Relationship Id="rId6" Type="http://schemas.openxmlformats.org/officeDocument/2006/relationships/image" Target="../media/image20.png"/><Relationship Id="rId5" Type="http://schemas.openxmlformats.org/officeDocument/2006/relationships/image" Target="../media/image19.jpeg"/><Relationship Id="rId4" Type="http://schemas.openxmlformats.org/officeDocument/2006/relationships/image" Target="../media/image1.em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video" Target="../media/media2.mp4"/><Relationship Id="rId7" Type="http://schemas.openxmlformats.org/officeDocument/2006/relationships/image" Target="../media/image1.emf"/><Relationship Id="rId2" Type="http://schemas.microsoft.com/office/2007/relationships/media" Target="../media/media2.mp4"/><Relationship Id="rId1" Type="http://schemas.openxmlformats.org/officeDocument/2006/relationships/tags" Target="../tags/tag8.xml"/><Relationship Id="rId6" Type="http://schemas.openxmlformats.org/officeDocument/2006/relationships/oleObject" Target="../embeddings/oleObject7.bin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9.x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8.bin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7" Type="http://schemas.openxmlformats.org/officeDocument/2006/relationships/image" Target="../media/image6.jpe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0.xml"/><Relationship Id="rId6" Type="http://schemas.openxmlformats.org/officeDocument/2006/relationships/image" Target="../media/image5.jpeg"/><Relationship Id="rId5" Type="http://schemas.openxmlformats.org/officeDocument/2006/relationships/image" Target="../media/image1.emf"/><Relationship Id="rId4" Type="http://schemas.openxmlformats.org/officeDocument/2006/relationships/oleObject" Target="../embeddings/oleObject9.bin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/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061063603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6" imgW="270" imgH="270" progId="TCLayout.ActiveDocument.1">
                  <p:embed/>
                </p:oleObj>
              </mc:Choice>
              <mc:Fallback>
                <p:oleObj name="think-cell Slide" r:id="rId6" imgW="270" imgH="270" progId="TCLayout.ActiveDocument.1">
                  <p:embed/>
                  <p:pic>
                    <p:nvPicPr>
                      <p:cNvPr id="6" name="Object 5" hidden="1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Mountains - 7418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-1"/>
            <a:ext cx="12192000" cy="6858000"/>
          </a:xfrm>
          <a:prstGeom prst="rect">
            <a:avLst/>
          </a:prstGeom>
          <a:gradFill>
            <a:gsLst>
              <a:gs pos="92000">
                <a:srgbClr val="14CE9F">
                  <a:alpha val="90000"/>
                </a:srgbClr>
              </a:gs>
              <a:gs pos="10000">
                <a:srgbClr val="DDF9B8">
                  <a:alpha val="90000"/>
                </a:srgb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164383" y="2774975"/>
            <a:ext cx="3863238" cy="1308050"/>
          </a:xfrm>
          <a:prstGeom prst="rect">
            <a:avLst/>
          </a:prstGeom>
          <a:noFill/>
          <a:ln>
            <a:noFill/>
          </a:ln>
          <a:effectLst>
            <a:outerShdw blurRad="190500" dist="279400" dir="7560000" algn="ctr" rotWithShape="0">
              <a:srgbClr val="000000">
                <a:alpha val="25000"/>
              </a:srgbClr>
            </a:outerShdw>
          </a:effectLst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ru-RU" sz="8500" dirty="0" err="1">
                <a:solidFill>
                  <a:schemeClr val="lt1"/>
                </a:solidFill>
                <a:latin typeface="Gabriela" panose="00000500000000000000" pitchFamily="2" charset="0"/>
              </a:rPr>
              <a:t>Другар</a:t>
            </a:r>
            <a:endParaRPr lang="en-US" sz="8500" dirty="0">
              <a:solidFill>
                <a:schemeClr val="lt1"/>
              </a:solidFill>
              <a:latin typeface="Gabriela" panose="00000500000000000000" pitchFamily="2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553572" y="3429000"/>
            <a:ext cx="2936128" cy="1398182"/>
          </a:xfrm>
          <a:custGeom>
            <a:avLst/>
            <a:gdLst>
              <a:gd name="connsiteX0" fmla="*/ 0 w 889000"/>
              <a:gd name="connsiteY0" fmla="*/ 0 h 889000"/>
              <a:gd name="connsiteX1" fmla="*/ 889000 w 889000"/>
              <a:gd name="connsiteY1" fmla="*/ 0 h 889000"/>
              <a:gd name="connsiteX2" fmla="*/ 889000 w 889000"/>
              <a:gd name="connsiteY2" fmla="*/ 889000 h 889000"/>
              <a:gd name="connsiteX3" fmla="*/ 0 w 889000"/>
              <a:gd name="connsiteY3" fmla="*/ 889000 h 889000"/>
              <a:gd name="connsiteX4" fmla="*/ 0 w 889000"/>
              <a:gd name="connsiteY4" fmla="*/ 0 h 889000"/>
              <a:gd name="connsiteX0" fmla="*/ 889000 w 980440"/>
              <a:gd name="connsiteY0" fmla="*/ 0 h 889000"/>
              <a:gd name="connsiteX1" fmla="*/ 889000 w 980440"/>
              <a:gd name="connsiteY1" fmla="*/ 889000 h 889000"/>
              <a:gd name="connsiteX2" fmla="*/ 0 w 980440"/>
              <a:gd name="connsiteY2" fmla="*/ 889000 h 889000"/>
              <a:gd name="connsiteX3" fmla="*/ 0 w 980440"/>
              <a:gd name="connsiteY3" fmla="*/ 0 h 889000"/>
              <a:gd name="connsiteX4" fmla="*/ 980440 w 980440"/>
              <a:gd name="connsiteY4" fmla="*/ 91440 h 889000"/>
              <a:gd name="connsiteX0" fmla="*/ 889000 w 889000"/>
              <a:gd name="connsiteY0" fmla="*/ 0 h 889000"/>
              <a:gd name="connsiteX1" fmla="*/ 889000 w 889000"/>
              <a:gd name="connsiteY1" fmla="*/ 889000 h 889000"/>
              <a:gd name="connsiteX2" fmla="*/ 0 w 889000"/>
              <a:gd name="connsiteY2" fmla="*/ 889000 h 889000"/>
              <a:gd name="connsiteX3" fmla="*/ 0 w 889000"/>
              <a:gd name="connsiteY3" fmla="*/ 0 h 889000"/>
              <a:gd name="connsiteX0" fmla="*/ 889000 w 889000"/>
              <a:gd name="connsiteY0" fmla="*/ 889000 h 889000"/>
              <a:gd name="connsiteX1" fmla="*/ 0 w 889000"/>
              <a:gd name="connsiteY1" fmla="*/ 889000 h 889000"/>
              <a:gd name="connsiteX2" fmla="*/ 0 w 889000"/>
              <a:gd name="connsiteY2" fmla="*/ 0 h 88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89000" h="889000">
                <a:moveTo>
                  <a:pt x="889000" y="889000"/>
                </a:moveTo>
                <a:lnTo>
                  <a:pt x="0" y="889000"/>
                </a:lnTo>
                <a:lnTo>
                  <a:pt x="0" y="0"/>
                </a:lnTo>
              </a:path>
            </a:pathLst>
          </a:custGeom>
          <a:noFill/>
          <a:ln w="12700">
            <a:solidFill>
              <a:schemeClr val="bg1"/>
            </a:solidFill>
          </a:ln>
          <a:effectLst>
            <a:outerShdw blurRad="114300" dist="228600" dir="7620000" algn="t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4"/>
          <p:cNvSpPr/>
          <p:nvPr/>
        </p:nvSpPr>
        <p:spPr>
          <a:xfrm rot="10800000">
            <a:off x="6700056" y="2030817"/>
            <a:ext cx="1455115" cy="1817279"/>
          </a:xfrm>
          <a:custGeom>
            <a:avLst/>
            <a:gdLst>
              <a:gd name="connsiteX0" fmla="*/ 0 w 889000"/>
              <a:gd name="connsiteY0" fmla="*/ 0 h 889000"/>
              <a:gd name="connsiteX1" fmla="*/ 889000 w 889000"/>
              <a:gd name="connsiteY1" fmla="*/ 0 h 889000"/>
              <a:gd name="connsiteX2" fmla="*/ 889000 w 889000"/>
              <a:gd name="connsiteY2" fmla="*/ 889000 h 889000"/>
              <a:gd name="connsiteX3" fmla="*/ 0 w 889000"/>
              <a:gd name="connsiteY3" fmla="*/ 889000 h 889000"/>
              <a:gd name="connsiteX4" fmla="*/ 0 w 889000"/>
              <a:gd name="connsiteY4" fmla="*/ 0 h 889000"/>
              <a:gd name="connsiteX0" fmla="*/ 889000 w 980440"/>
              <a:gd name="connsiteY0" fmla="*/ 0 h 889000"/>
              <a:gd name="connsiteX1" fmla="*/ 889000 w 980440"/>
              <a:gd name="connsiteY1" fmla="*/ 889000 h 889000"/>
              <a:gd name="connsiteX2" fmla="*/ 0 w 980440"/>
              <a:gd name="connsiteY2" fmla="*/ 889000 h 889000"/>
              <a:gd name="connsiteX3" fmla="*/ 0 w 980440"/>
              <a:gd name="connsiteY3" fmla="*/ 0 h 889000"/>
              <a:gd name="connsiteX4" fmla="*/ 980440 w 980440"/>
              <a:gd name="connsiteY4" fmla="*/ 91440 h 889000"/>
              <a:gd name="connsiteX0" fmla="*/ 889000 w 889000"/>
              <a:gd name="connsiteY0" fmla="*/ 0 h 889000"/>
              <a:gd name="connsiteX1" fmla="*/ 889000 w 889000"/>
              <a:gd name="connsiteY1" fmla="*/ 889000 h 889000"/>
              <a:gd name="connsiteX2" fmla="*/ 0 w 889000"/>
              <a:gd name="connsiteY2" fmla="*/ 889000 h 889000"/>
              <a:gd name="connsiteX3" fmla="*/ 0 w 889000"/>
              <a:gd name="connsiteY3" fmla="*/ 0 h 889000"/>
              <a:gd name="connsiteX0" fmla="*/ 889000 w 889000"/>
              <a:gd name="connsiteY0" fmla="*/ 889000 h 889000"/>
              <a:gd name="connsiteX1" fmla="*/ 0 w 889000"/>
              <a:gd name="connsiteY1" fmla="*/ 889000 h 889000"/>
              <a:gd name="connsiteX2" fmla="*/ 0 w 889000"/>
              <a:gd name="connsiteY2" fmla="*/ 0 h 88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89000" h="889000">
                <a:moveTo>
                  <a:pt x="889000" y="889000"/>
                </a:moveTo>
                <a:lnTo>
                  <a:pt x="0" y="889000"/>
                </a:lnTo>
                <a:lnTo>
                  <a:pt x="0" y="0"/>
                </a:lnTo>
              </a:path>
            </a:pathLst>
          </a:custGeom>
          <a:noFill/>
          <a:ln w="12700">
            <a:solidFill>
              <a:schemeClr val="bg1"/>
            </a:solidFill>
          </a:ln>
          <a:effectLst>
            <a:outerShdw blurRad="114300" dist="228600" dir="7620000" algn="t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4"/>
          <p:cNvSpPr/>
          <p:nvPr/>
        </p:nvSpPr>
        <p:spPr>
          <a:xfrm rot="5400000">
            <a:off x="4612986" y="1341932"/>
            <a:ext cx="1238008" cy="2936128"/>
          </a:xfrm>
          <a:custGeom>
            <a:avLst/>
            <a:gdLst>
              <a:gd name="connsiteX0" fmla="*/ 0 w 889000"/>
              <a:gd name="connsiteY0" fmla="*/ 0 h 889000"/>
              <a:gd name="connsiteX1" fmla="*/ 889000 w 889000"/>
              <a:gd name="connsiteY1" fmla="*/ 0 h 889000"/>
              <a:gd name="connsiteX2" fmla="*/ 889000 w 889000"/>
              <a:gd name="connsiteY2" fmla="*/ 889000 h 889000"/>
              <a:gd name="connsiteX3" fmla="*/ 0 w 889000"/>
              <a:gd name="connsiteY3" fmla="*/ 889000 h 889000"/>
              <a:gd name="connsiteX4" fmla="*/ 0 w 889000"/>
              <a:gd name="connsiteY4" fmla="*/ 0 h 889000"/>
              <a:gd name="connsiteX0" fmla="*/ 889000 w 980440"/>
              <a:gd name="connsiteY0" fmla="*/ 0 h 889000"/>
              <a:gd name="connsiteX1" fmla="*/ 889000 w 980440"/>
              <a:gd name="connsiteY1" fmla="*/ 889000 h 889000"/>
              <a:gd name="connsiteX2" fmla="*/ 0 w 980440"/>
              <a:gd name="connsiteY2" fmla="*/ 889000 h 889000"/>
              <a:gd name="connsiteX3" fmla="*/ 0 w 980440"/>
              <a:gd name="connsiteY3" fmla="*/ 0 h 889000"/>
              <a:gd name="connsiteX4" fmla="*/ 980440 w 980440"/>
              <a:gd name="connsiteY4" fmla="*/ 91440 h 889000"/>
              <a:gd name="connsiteX0" fmla="*/ 889000 w 889000"/>
              <a:gd name="connsiteY0" fmla="*/ 0 h 889000"/>
              <a:gd name="connsiteX1" fmla="*/ 889000 w 889000"/>
              <a:gd name="connsiteY1" fmla="*/ 889000 h 889000"/>
              <a:gd name="connsiteX2" fmla="*/ 0 w 889000"/>
              <a:gd name="connsiteY2" fmla="*/ 889000 h 889000"/>
              <a:gd name="connsiteX3" fmla="*/ 0 w 889000"/>
              <a:gd name="connsiteY3" fmla="*/ 0 h 889000"/>
              <a:gd name="connsiteX0" fmla="*/ 889000 w 889000"/>
              <a:gd name="connsiteY0" fmla="*/ 889000 h 889000"/>
              <a:gd name="connsiteX1" fmla="*/ 0 w 889000"/>
              <a:gd name="connsiteY1" fmla="*/ 889000 h 889000"/>
              <a:gd name="connsiteX2" fmla="*/ 0 w 889000"/>
              <a:gd name="connsiteY2" fmla="*/ 0 h 88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89000" h="889000">
                <a:moveTo>
                  <a:pt x="889000" y="889000"/>
                </a:moveTo>
                <a:lnTo>
                  <a:pt x="0" y="889000"/>
                </a:lnTo>
                <a:lnTo>
                  <a:pt x="0" y="0"/>
                </a:lnTo>
              </a:path>
            </a:pathLst>
          </a:custGeom>
          <a:noFill/>
          <a:ln w="12700">
            <a:solidFill>
              <a:schemeClr val="bg1"/>
            </a:solidFill>
          </a:ln>
          <a:effectLst>
            <a:outerShdw blurRad="114300" dist="228600" dir="7620000" algn="t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5838825" y="6267450"/>
            <a:ext cx="285750" cy="285750"/>
            <a:chOff x="5838825" y="6267450"/>
            <a:chExt cx="285750" cy="285750"/>
          </a:xfrm>
        </p:grpSpPr>
        <p:sp>
          <p:nvSpPr>
            <p:cNvPr id="18" name="Oval 17"/>
            <p:cNvSpPr/>
            <p:nvPr/>
          </p:nvSpPr>
          <p:spPr>
            <a:xfrm>
              <a:off x="5838825" y="6267450"/>
              <a:ext cx="285750" cy="285750"/>
            </a:xfrm>
            <a:prstGeom prst="ellipse">
              <a:avLst/>
            </a:prstGeom>
            <a:solidFill>
              <a:srgbClr val="14CE9F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27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" name="Rectangle 14"/>
            <p:cNvSpPr/>
            <p:nvPr/>
          </p:nvSpPr>
          <p:spPr>
            <a:xfrm rot="18900000">
              <a:off x="5929377" y="6339142"/>
              <a:ext cx="104646" cy="104082"/>
            </a:xfrm>
            <a:custGeom>
              <a:avLst/>
              <a:gdLst>
                <a:gd name="connsiteX0" fmla="*/ 0 w 889000"/>
                <a:gd name="connsiteY0" fmla="*/ 0 h 889000"/>
                <a:gd name="connsiteX1" fmla="*/ 889000 w 889000"/>
                <a:gd name="connsiteY1" fmla="*/ 0 h 889000"/>
                <a:gd name="connsiteX2" fmla="*/ 889000 w 889000"/>
                <a:gd name="connsiteY2" fmla="*/ 889000 h 889000"/>
                <a:gd name="connsiteX3" fmla="*/ 0 w 889000"/>
                <a:gd name="connsiteY3" fmla="*/ 889000 h 889000"/>
                <a:gd name="connsiteX4" fmla="*/ 0 w 889000"/>
                <a:gd name="connsiteY4" fmla="*/ 0 h 889000"/>
                <a:gd name="connsiteX0" fmla="*/ 889000 w 980440"/>
                <a:gd name="connsiteY0" fmla="*/ 0 h 889000"/>
                <a:gd name="connsiteX1" fmla="*/ 889000 w 980440"/>
                <a:gd name="connsiteY1" fmla="*/ 889000 h 889000"/>
                <a:gd name="connsiteX2" fmla="*/ 0 w 980440"/>
                <a:gd name="connsiteY2" fmla="*/ 889000 h 889000"/>
                <a:gd name="connsiteX3" fmla="*/ 0 w 980440"/>
                <a:gd name="connsiteY3" fmla="*/ 0 h 889000"/>
                <a:gd name="connsiteX4" fmla="*/ 980440 w 980440"/>
                <a:gd name="connsiteY4" fmla="*/ 91440 h 889000"/>
                <a:gd name="connsiteX0" fmla="*/ 889000 w 889000"/>
                <a:gd name="connsiteY0" fmla="*/ 0 h 889000"/>
                <a:gd name="connsiteX1" fmla="*/ 889000 w 889000"/>
                <a:gd name="connsiteY1" fmla="*/ 889000 h 889000"/>
                <a:gd name="connsiteX2" fmla="*/ 0 w 889000"/>
                <a:gd name="connsiteY2" fmla="*/ 889000 h 889000"/>
                <a:gd name="connsiteX3" fmla="*/ 0 w 889000"/>
                <a:gd name="connsiteY3" fmla="*/ 0 h 889000"/>
                <a:gd name="connsiteX0" fmla="*/ 889000 w 889000"/>
                <a:gd name="connsiteY0" fmla="*/ 889000 h 889000"/>
                <a:gd name="connsiteX1" fmla="*/ 0 w 889000"/>
                <a:gd name="connsiteY1" fmla="*/ 889000 h 889000"/>
                <a:gd name="connsiteX2" fmla="*/ 0 w 889000"/>
                <a:gd name="connsiteY2" fmla="*/ 0 h 889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89000" h="889000">
                  <a:moveTo>
                    <a:pt x="889000" y="889000"/>
                  </a:moveTo>
                  <a:lnTo>
                    <a:pt x="0" y="889000"/>
                  </a:lnTo>
                  <a:lnTo>
                    <a:pt x="0" y="0"/>
                  </a:lnTo>
                </a:path>
              </a:pathLst>
            </a:custGeom>
            <a:noFill/>
            <a:ln w="12700" cap="rnd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1" name="Rectangle 14"/>
          <p:cNvSpPr/>
          <p:nvPr/>
        </p:nvSpPr>
        <p:spPr>
          <a:xfrm rot="16200000">
            <a:off x="6969860" y="3609246"/>
            <a:ext cx="711753" cy="1403768"/>
          </a:xfrm>
          <a:custGeom>
            <a:avLst/>
            <a:gdLst>
              <a:gd name="connsiteX0" fmla="*/ 0 w 889000"/>
              <a:gd name="connsiteY0" fmla="*/ 0 h 889000"/>
              <a:gd name="connsiteX1" fmla="*/ 889000 w 889000"/>
              <a:gd name="connsiteY1" fmla="*/ 0 h 889000"/>
              <a:gd name="connsiteX2" fmla="*/ 889000 w 889000"/>
              <a:gd name="connsiteY2" fmla="*/ 889000 h 889000"/>
              <a:gd name="connsiteX3" fmla="*/ 0 w 889000"/>
              <a:gd name="connsiteY3" fmla="*/ 889000 h 889000"/>
              <a:gd name="connsiteX4" fmla="*/ 0 w 889000"/>
              <a:gd name="connsiteY4" fmla="*/ 0 h 889000"/>
              <a:gd name="connsiteX0" fmla="*/ 889000 w 980440"/>
              <a:gd name="connsiteY0" fmla="*/ 0 h 889000"/>
              <a:gd name="connsiteX1" fmla="*/ 889000 w 980440"/>
              <a:gd name="connsiteY1" fmla="*/ 889000 h 889000"/>
              <a:gd name="connsiteX2" fmla="*/ 0 w 980440"/>
              <a:gd name="connsiteY2" fmla="*/ 889000 h 889000"/>
              <a:gd name="connsiteX3" fmla="*/ 0 w 980440"/>
              <a:gd name="connsiteY3" fmla="*/ 0 h 889000"/>
              <a:gd name="connsiteX4" fmla="*/ 980440 w 980440"/>
              <a:gd name="connsiteY4" fmla="*/ 91440 h 889000"/>
              <a:gd name="connsiteX0" fmla="*/ 889000 w 889000"/>
              <a:gd name="connsiteY0" fmla="*/ 0 h 889000"/>
              <a:gd name="connsiteX1" fmla="*/ 889000 w 889000"/>
              <a:gd name="connsiteY1" fmla="*/ 889000 h 889000"/>
              <a:gd name="connsiteX2" fmla="*/ 0 w 889000"/>
              <a:gd name="connsiteY2" fmla="*/ 889000 h 889000"/>
              <a:gd name="connsiteX3" fmla="*/ 0 w 889000"/>
              <a:gd name="connsiteY3" fmla="*/ 0 h 889000"/>
              <a:gd name="connsiteX0" fmla="*/ 889000 w 889000"/>
              <a:gd name="connsiteY0" fmla="*/ 889000 h 889000"/>
              <a:gd name="connsiteX1" fmla="*/ 0 w 889000"/>
              <a:gd name="connsiteY1" fmla="*/ 889000 h 889000"/>
              <a:gd name="connsiteX2" fmla="*/ 0 w 889000"/>
              <a:gd name="connsiteY2" fmla="*/ 0 h 88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89000" h="889000">
                <a:moveTo>
                  <a:pt x="889000" y="889000"/>
                </a:moveTo>
                <a:lnTo>
                  <a:pt x="0" y="889000"/>
                </a:lnTo>
                <a:lnTo>
                  <a:pt x="0" y="0"/>
                </a:lnTo>
              </a:path>
            </a:pathLst>
          </a:custGeom>
          <a:noFill/>
          <a:ln w="12700">
            <a:solidFill>
              <a:schemeClr val="bg1"/>
            </a:solidFill>
          </a:ln>
          <a:effectLst>
            <a:outerShdw blurRad="114300" dist="228600" dir="7620000" algn="t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12712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4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1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1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4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4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1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1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9" grpId="0"/>
      <p:bldP spid="15" grpId="0" animBg="1"/>
      <p:bldP spid="16" grpId="0" animBg="1"/>
      <p:bldP spid="17" grpId="0" animBg="1"/>
      <p:bldP spid="21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/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394113103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6" imgW="270" imgH="270" progId="TCLayout.ActiveDocument.1">
                  <p:embed/>
                </p:oleObj>
              </mc:Choice>
              <mc:Fallback>
                <p:oleObj name="think-cell Slide" r:id="rId6" imgW="270" imgH="270" progId="TCLayout.ActiveDocument.1">
                  <p:embed/>
                  <p:pic>
                    <p:nvPicPr>
                      <p:cNvPr id="6" name="Object 5" hidden="1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Computer Keyboard - 317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92000">
                <a:srgbClr val="14CE9F">
                  <a:alpha val="80000"/>
                </a:srgbClr>
              </a:gs>
              <a:gs pos="10000">
                <a:srgbClr val="DDF9B8">
                  <a:alpha val="80000"/>
                </a:srgb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/>
              <a:t> 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34041" y="5329059"/>
            <a:ext cx="10294485" cy="738664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0" tIns="0" rIns="0" bIns="0" rtlCol="0" anchor="b">
            <a:spAutoFit/>
          </a:bodyPr>
          <a:lstStyle/>
          <a:p>
            <a:r>
              <a:rPr lang="ru-RU" sz="4800" dirty="0">
                <a:solidFill>
                  <a:schemeClr val="lt1"/>
                </a:solidFill>
                <a:latin typeface="Gabriela" panose="00000500000000000000" pitchFamily="2" charset="0"/>
              </a:rPr>
              <a:t>Преимущества нашего продукта </a:t>
            </a:r>
            <a:endParaRPr lang="en-US" sz="4800" dirty="0">
              <a:solidFill>
                <a:schemeClr val="lt1"/>
              </a:solidFill>
              <a:latin typeface="Gabriela" panose="00000500000000000000" pitchFamily="2" charset="0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623889" y="620712"/>
            <a:ext cx="10909299" cy="5580063"/>
            <a:chOff x="-1873250" y="-421223"/>
            <a:chExt cx="2190750" cy="2186523"/>
          </a:xfrm>
        </p:grpSpPr>
        <p:sp>
          <p:nvSpPr>
            <p:cNvPr id="21" name="Freeform 18"/>
            <p:cNvSpPr>
              <a:spLocks/>
            </p:cNvSpPr>
            <p:nvPr/>
          </p:nvSpPr>
          <p:spPr bwMode="auto">
            <a:xfrm>
              <a:off x="-1873250" y="-88900"/>
              <a:ext cx="1565275" cy="1854200"/>
            </a:xfrm>
            <a:custGeom>
              <a:avLst/>
              <a:gdLst>
                <a:gd name="T0" fmla="*/ 986 w 986"/>
                <a:gd name="T1" fmla="*/ 1168 h 1168"/>
                <a:gd name="T2" fmla="*/ 0 w 986"/>
                <a:gd name="T3" fmla="*/ 1168 h 1168"/>
                <a:gd name="T4" fmla="*/ 0 w 986"/>
                <a:gd name="T5" fmla="*/ 0 h 1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86" h="1168">
                  <a:moveTo>
                    <a:pt x="986" y="1168"/>
                  </a:moveTo>
                  <a:lnTo>
                    <a:pt x="0" y="1168"/>
                  </a:lnTo>
                  <a:lnTo>
                    <a:pt x="0" y="0"/>
                  </a:lnTo>
                </a:path>
              </a:pathLst>
            </a:custGeom>
            <a:noFill/>
            <a:ln w="12700" cap="flat">
              <a:solidFill>
                <a:srgbClr val="F6F6F9">
                  <a:alpha val="76000"/>
                </a:srgb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2" name="Freeform 19"/>
            <p:cNvSpPr>
              <a:spLocks/>
            </p:cNvSpPr>
            <p:nvPr/>
          </p:nvSpPr>
          <p:spPr bwMode="auto">
            <a:xfrm>
              <a:off x="-60325" y="-416854"/>
              <a:ext cx="377825" cy="1349910"/>
            </a:xfrm>
            <a:custGeom>
              <a:avLst/>
              <a:gdLst>
                <a:gd name="T0" fmla="*/ 0 w 238"/>
                <a:gd name="T1" fmla="*/ 0 h 1172"/>
                <a:gd name="T2" fmla="*/ 238 w 238"/>
                <a:gd name="T3" fmla="*/ 0 h 1172"/>
                <a:gd name="T4" fmla="*/ 238 w 238"/>
                <a:gd name="T5" fmla="*/ 1172 h 1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8" h="1172">
                  <a:moveTo>
                    <a:pt x="0" y="0"/>
                  </a:moveTo>
                  <a:lnTo>
                    <a:pt x="238" y="0"/>
                  </a:lnTo>
                  <a:lnTo>
                    <a:pt x="238" y="1172"/>
                  </a:lnTo>
                </a:path>
              </a:pathLst>
            </a:custGeom>
            <a:noFill/>
            <a:ln w="12700" cap="flat">
              <a:solidFill>
                <a:srgbClr val="F6F6F9">
                  <a:alpha val="76000"/>
                </a:srgb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3" name="Freeform 20"/>
            <p:cNvSpPr>
              <a:spLocks/>
            </p:cNvSpPr>
            <p:nvPr/>
          </p:nvSpPr>
          <p:spPr bwMode="auto">
            <a:xfrm>
              <a:off x="-1842005" y="-421223"/>
              <a:ext cx="1714500" cy="1248311"/>
            </a:xfrm>
            <a:custGeom>
              <a:avLst/>
              <a:gdLst>
                <a:gd name="T0" fmla="*/ 0 w 1080"/>
                <a:gd name="T1" fmla="*/ 1065 h 1065"/>
                <a:gd name="T2" fmla="*/ 0 w 1080"/>
                <a:gd name="T3" fmla="*/ 0 h 1065"/>
                <a:gd name="T4" fmla="*/ 1080 w 1080"/>
                <a:gd name="T5" fmla="*/ 0 h 10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80" h="1065">
                  <a:moveTo>
                    <a:pt x="0" y="1065"/>
                  </a:moveTo>
                  <a:lnTo>
                    <a:pt x="0" y="0"/>
                  </a:lnTo>
                  <a:lnTo>
                    <a:pt x="1080" y="0"/>
                  </a:lnTo>
                </a:path>
              </a:pathLst>
            </a:custGeom>
            <a:noFill/>
            <a:ln w="12700" cap="flat">
              <a:solidFill>
                <a:srgbClr val="F6F6F9">
                  <a:alpha val="76000"/>
                </a:srgb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4" name="Freeform 21"/>
            <p:cNvSpPr>
              <a:spLocks/>
            </p:cNvSpPr>
            <p:nvPr/>
          </p:nvSpPr>
          <p:spPr bwMode="auto">
            <a:xfrm>
              <a:off x="-60325" y="1146175"/>
              <a:ext cx="377825" cy="619125"/>
            </a:xfrm>
            <a:custGeom>
              <a:avLst/>
              <a:gdLst>
                <a:gd name="T0" fmla="*/ 238 w 238"/>
                <a:gd name="T1" fmla="*/ 0 h 390"/>
                <a:gd name="T2" fmla="*/ 238 w 238"/>
                <a:gd name="T3" fmla="*/ 390 h 390"/>
                <a:gd name="T4" fmla="*/ 0 w 238"/>
                <a:gd name="T5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8" h="390">
                  <a:moveTo>
                    <a:pt x="238" y="0"/>
                  </a:moveTo>
                  <a:lnTo>
                    <a:pt x="238" y="390"/>
                  </a:lnTo>
                  <a:lnTo>
                    <a:pt x="0" y="390"/>
                  </a:lnTo>
                </a:path>
              </a:pathLst>
            </a:custGeom>
            <a:noFill/>
            <a:ln w="12700" cap="flat">
              <a:solidFill>
                <a:srgbClr val="F6F6F9">
                  <a:alpha val="76000"/>
                </a:srgb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784399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8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1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/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821475148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6" name="Object 5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95900" y="0"/>
            <a:ext cx="6896100" cy="68580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658813" y="1707851"/>
            <a:ext cx="3201987" cy="256480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2000"/>
              </a:lnSpc>
            </a:pPr>
            <a:r>
              <a:rPr lang="ru-RU" b="1" kern="2000" dirty="0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Смарт часы позволяют отслеживать персонал на предприятии и их состояние здоровья (пульс и температуру).</a:t>
            </a:r>
          </a:p>
          <a:p>
            <a:pPr>
              <a:lnSpc>
                <a:spcPts val="2000"/>
              </a:lnSpc>
            </a:pPr>
            <a:r>
              <a:rPr lang="ru-RU" b="1" kern="2000" dirty="0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Наш продукт оборудован системой оповещения о нарушениях рабочего графика и техники безопасности.</a:t>
            </a:r>
            <a:endParaRPr lang="en-US" b="1" kern="2000" dirty="0">
              <a:solidFill>
                <a:srgbClr val="5D5B6F">
                  <a:alpha val="60000"/>
                </a:srgbClr>
              </a:solidFill>
              <a:latin typeface="Montserrat Light" panose="00000400000000000000" pitchFamily="2" charset="-18"/>
            </a:endParaRPr>
          </a:p>
        </p:txBody>
      </p:sp>
      <p:sp>
        <p:nvSpPr>
          <p:cNvPr id="31" name="Rectangle 14"/>
          <p:cNvSpPr/>
          <p:nvPr/>
        </p:nvSpPr>
        <p:spPr>
          <a:xfrm rot="10800000">
            <a:off x="6899355" y="660400"/>
            <a:ext cx="4632245" cy="1561575"/>
          </a:xfrm>
          <a:custGeom>
            <a:avLst/>
            <a:gdLst>
              <a:gd name="connsiteX0" fmla="*/ 0 w 889000"/>
              <a:gd name="connsiteY0" fmla="*/ 0 h 889000"/>
              <a:gd name="connsiteX1" fmla="*/ 889000 w 889000"/>
              <a:gd name="connsiteY1" fmla="*/ 0 h 889000"/>
              <a:gd name="connsiteX2" fmla="*/ 889000 w 889000"/>
              <a:gd name="connsiteY2" fmla="*/ 889000 h 889000"/>
              <a:gd name="connsiteX3" fmla="*/ 0 w 889000"/>
              <a:gd name="connsiteY3" fmla="*/ 889000 h 889000"/>
              <a:gd name="connsiteX4" fmla="*/ 0 w 889000"/>
              <a:gd name="connsiteY4" fmla="*/ 0 h 889000"/>
              <a:gd name="connsiteX0" fmla="*/ 889000 w 980440"/>
              <a:gd name="connsiteY0" fmla="*/ 0 h 889000"/>
              <a:gd name="connsiteX1" fmla="*/ 889000 w 980440"/>
              <a:gd name="connsiteY1" fmla="*/ 889000 h 889000"/>
              <a:gd name="connsiteX2" fmla="*/ 0 w 980440"/>
              <a:gd name="connsiteY2" fmla="*/ 889000 h 889000"/>
              <a:gd name="connsiteX3" fmla="*/ 0 w 980440"/>
              <a:gd name="connsiteY3" fmla="*/ 0 h 889000"/>
              <a:gd name="connsiteX4" fmla="*/ 980440 w 980440"/>
              <a:gd name="connsiteY4" fmla="*/ 91440 h 889000"/>
              <a:gd name="connsiteX0" fmla="*/ 889000 w 889000"/>
              <a:gd name="connsiteY0" fmla="*/ 0 h 889000"/>
              <a:gd name="connsiteX1" fmla="*/ 889000 w 889000"/>
              <a:gd name="connsiteY1" fmla="*/ 889000 h 889000"/>
              <a:gd name="connsiteX2" fmla="*/ 0 w 889000"/>
              <a:gd name="connsiteY2" fmla="*/ 889000 h 889000"/>
              <a:gd name="connsiteX3" fmla="*/ 0 w 889000"/>
              <a:gd name="connsiteY3" fmla="*/ 0 h 889000"/>
              <a:gd name="connsiteX0" fmla="*/ 889000 w 889000"/>
              <a:gd name="connsiteY0" fmla="*/ 889000 h 889000"/>
              <a:gd name="connsiteX1" fmla="*/ 0 w 889000"/>
              <a:gd name="connsiteY1" fmla="*/ 889000 h 889000"/>
              <a:gd name="connsiteX2" fmla="*/ 0 w 889000"/>
              <a:gd name="connsiteY2" fmla="*/ 0 h 88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89000" h="889000">
                <a:moveTo>
                  <a:pt x="889000" y="889000"/>
                </a:moveTo>
                <a:lnTo>
                  <a:pt x="0" y="889000"/>
                </a:lnTo>
                <a:lnTo>
                  <a:pt x="0" y="0"/>
                </a:lnTo>
              </a:path>
            </a:pathLst>
          </a:custGeom>
          <a:noFill/>
          <a:ln w="12700">
            <a:solidFill>
              <a:schemeClr val="bg1"/>
            </a:solidFill>
          </a:ln>
          <a:effectLst>
            <a:outerShdw blurRad="114300" dist="228600" dir="7620000" algn="t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Безопасность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0198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/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6" imgW="270" imgH="270" progId="TCLayout.ActiveDocument.1">
                  <p:embed/>
                </p:oleObj>
              </mc:Choice>
              <mc:Fallback>
                <p:oleObj name="think-cell Slide" r:id="rId6" imgW="270" imgH="270" progId="TCLayout.ActiveDocument.1">
                  <p:embed/>
                  <p:pic>
                    <p:nvPicPr>
                      <p:cNvPr id="6" name="Object 5" hidden="1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Computer Keyboard - 317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92000">
                <a:srgbClr val="14CE9F">
                  <a:alpha val="80000"/>
                </a:srgbClr>
              </a:gs>
              <a:gs pos="10000">
                <a:srgbClr val="DDF9B8">
                  <a:alpha val="80000"/>
                </a:srgb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/>
              <a:t> 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34041" y="5329059"/>
            <a:ext cx="10294485" cy="738664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0" tIns="0" rIns="0" bIns="0" rtlCol="0" anchor="b">
            <a:spAutoFit/>
          </a:bodyPr>
          <a:lstStyle/>
          <a:p>
            <a:r>
              <a:rPr lang="ru-RU" sz="4800" dirty="0">
                <a:solidFill>
                  <a:schemeClr val="lt1"/>
                </a:solidFill>
                <a:latin typeface="Gabriela" panose="00000500000000000000" pitchFamily="2" charset="0"/>
              </a:rPr>
              <a:t>Принцип работы нашей системы</a:t>
            </a:r>
            <a:endParaRPr lang="en-US" sz="4800" dirty="0">
              <a:solidFill>
                <a:schemeClr val="lt1"/>
              </a:solidFill>
              <a:latin typeface="Gabriela" panose="00000500000000000000" pitchFamily="2" charset="0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623889" y="620712"/>
            <a:ext cx="10909299" cy="5580063"/>
            <a:chOff x="-1873250" y="-421223"/>
            <a:chExt cx="2190750" cy="2186523"/>
          </a:xfrm>
        </p:grpSpPr>
        <p:sp>
          <p:nvSpPr>
            <p:cNvPr id="21" name="Freeform 18"/>
            <p:cNvSpPr>
              <a:spLocks/>
            </p:cNvSpPr>
            <p:nvPr/>
          </p:nvSpPr>
          <p:spPr bwMode="auto">
            <a:xfrm>
              <a:off x="-1873250" y="-88900"/>
              <a:ext cx="1565275" cy="1854200"/>
            </a:xfrm>
            <a:custGeom>
              <a:avLst/>
              <a:gdLst>
                <a:gd name="T0" fmla="*/ 986 w 986"/>
                <a:gd name="T1" fmla="*/ 1168 h 1168"/>
                <a:gd name="T2" fmla="*/ 0 w 986"/>
                <a:gd name="T3" fmla="*/ 1168 h 1168"/>
                <a:gd name="T4" fmla="*/ 0 w 986"/>
                <a:gd name="T5" fmla="*/ 0 h 1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86" h="1168">
                  <a:moveTo>
                    <a:pt x="986" y="1168"/>
                  </a:moveTo>
                  <a:lnTo>
                    <a:pt x="0" y="1168"/>
                  </a:lnTo>
                  <a:lnTo>
                    <a:pt x="0" y="0"/>
                  </a:lnTo>
                </a:path>
              </a:pathLst>
            </a:custGeom>
            <a:noFill/>
            <a:ln w="12700" cap="flat">
              <a:solidFill>
                <a:srgbClr val="F6F6F9">
                  <a:alpha val="76000"/>
                </a:srgb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2" name="Freeform 19"/>
            <p:cNvSpPr>
              <a:spLocks/>
            </p:cNvSpPr>
            <p:nvPr/>
          </p:nvSpPr>
          <p:spPr bwMode="auto">
            <a:xfrm>
              <a:off x="-60325" y="-416854"/>
              <a:ext cx="377825" cy="1349910"/>
            </a:xfrm>
            <a:custGeom>
              <a:avLst/>
              <a:gdLst>
                <a:gd name="T0" fmla="*/ 0 w 238"/>
                <a:gd name="T1" fmla="*/ 0 h 1172"/>
                <a:gd name="T2" fmla="*/ 238 w 238"/>
                <a:gd name="T3" fmla="*/ 0 h 1172"/>
                <a:gd name="T4" fmla="*/ 238 w 238"/>
                <a:gd name="T5" fmla="*/ 1172 h 1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8" h="1172">
                  <a:moveTo>
                    <a:pt x="0" y="0"/>
                  </a:moveTo>
                  <a:lnTo>
                    <a:pt x="238" y="0"/>
                  </a:lnTo>
                  <a:lnTo>
                    <a:pt x="238" y="1172"/>
                  </a:lnTo>
                </a:path>
              </a:pathLst>
            </a:custGeom>
            <a:noFill/>
            <a:ln w="12700" cap="flat">
              <a:solidFill>
                <a:srgbClr val="F6F6F9">
                  <a:alpha val="76000"/>
                </a:srgb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3" name="Freeform 20"/>
            <p:cNvSpPr>
              <a:spLocks/>
            </p:cNvSpPr>
            <p:nvPr/>
          </p:nvSpPr>
          <p:spPr bwMode="auto">
            <a:xfrm>
              <a:off x="-1842005" y="-421223"/>
              <a:ext cx="1714500" cy="1248311"/>
            </a:xfrm>
            <a:custGeom>
              <a:avLst/>
              <a:gdLst>
                <a:gd name="T0" fmla="*/ 0 w 1080"/>
                <a:gd name="T1" fmla="*/ 1065 h 1065"/>
                <a:gd name="T2" fmla="*/ 0 w 1080"/>
                <a:gd name="T3" fmla="*/ 0 h 1065"/>
                <a:gd name="T4" fmla="*/ 1080 w 1080"/>
                <a:gd name="T5" fmla="*/ 0 h 10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80" h="1065">
                  <a:moveTo>
                    <a:pt x="0" y="1065"/>
                  </a:moveTo>
                  <a:lnTo>
                    <a:pt x="0" y="0"/>
                  </a:lnTo>
                  <a:lnTo>
                    <a:pt x="1080" y="0"/>
                  </a:lnTo>
                </a:path>
              </a:pathLst>
            </a:custGeom>
            <a:noFill/>
            <a:ln w="12700" cap="flat">
              <a:solidFill>
                <a:srgbClr val="F6F6F9">
                  <a:alpha val="76000"/>
                </a:srgb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4" name="Freeform 21"/>
            <p:cNvSpPr>
              <a:spLocks/>
            </p:cNvSpPr>
            <p:nvPr/>
          </p:nvSpPr>
          <p:spPr bwMode="auto">
            <a:xfrm>
              <a:off x="-60325" y="1146175"/>
              <a:ext cx="377825" cy="619125"/>
            </a:xfrm>
            <a:custGeom>
              <a:avLst/>
              <a:gdLst>
                <a:gd name="T0" fmla="*/ 238 w 238"/>
                <a:gd name="T1" fmla="*/ 0 h 390"/>
                <a:gd name="T2" fmla="*/ 238 w 238"/>
                <a:gd name="T3" fmla="*/ 390 h 390"/>
                <a:gd name="T4" fmla="*/ 0 w 238"/>
                <a:gd name="T5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8" h="390">
                  <a:moveTo>
                    <a:pt x="238" y="0"/>
                  </a:moveTo>
                  <a:lnTo>
                    <a:pt x="238" y="390"/>
                  </a:lnTo>
                  <a:lnTo>
                    <a:pt x="0" y="390"/>
                  </a:lnTo>
                </a:path>
              </a:pathLst>
            </a:custGeom>
            <a:noFill/>
            <a:ln w="12700" cap="flat">
              <a:solidFill>
                <a:srgbClr val="F6F6F9">
                  <a:alpha val="76000"/>
                </a:srgb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831008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8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1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/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6" imgW="270" imgH="270" progId="TCLayout.ActiveDocument.1">
                  <p:embed/>
                </p:oleObj>
              </mc:Choice>
              <mc:Fallback>
                <p:oleObj name="think-cell Slide" r:id="rId6" imgW="270" imgH="270" progId="TCLayout.ActiveDocument.1">
                  <p:embed/>
                  <p:pic>
                    <p:nvPicPr>
                      <p:cNvPr id="6" name="Object 5" hidden="1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4" name="Background - 958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601" y="0"/>
            <a:ext cx="12192000" cy="6858000"/>
          </a:xfrm>
          <a:prstGeom prst="rect">
            <a:avLst/>
          </a:prstGeom>
        </p:spPr>
      </p:pic>
      <p:sp>
        <p:nvSpPr>
          <p:cNvPr id="65" name="Rectangle 64"/>
          <p:cNvSpPr/>
          <p:nvPr/>
        </p:nvSpPr>
        <p:spPr>
          <a:xfrm>
            <a:off x="0" y="2855"/>
            <a:ext cx="12199601" cy="6878663"/>
          </a:xfrm>
          <a:prstGeom prst="rect">
            <a:avLst/>
          </a:prstGeom>
          <a:solidFill>
            <a:srgbClr val="5D5B6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6" name="TextBox 65"/>
          <p:cNvSpPr txBox="1"/>
          <p:nvPr/>
        </p:nvSpPr>
        <p:spPr>
          <a:xfrm>
            <a:off x="2029072" y="2749690"/>
            <a:ext cx="8245652" cy="1384995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>
              <a:lnSpc>
                <a:spcPts val="2800"/>
              </a:lnSpc>
            </a:pPr>
            <a:r>
              <a:rPr lang="ru-RU" kern="2000" dirty="0">
                <a:solidFill>
                  <a:srgbClr val="F6F6F9">
                    <a:alpha val="54000"/>
                  </a:srgbClr>
                </a:solidFill>
                <a:latin typeface="Montserrat" panose="00000500000000000000" pitchFamily="2" charset="-18"/>
              </a:rPr>
              <a:t>Позиционирование персонала на промышленном предприятии осуществляется с помощью глобального позиционирования. Определение местоположения рабочего или техники с точностью до метра.</a:t>
            </a:r>
            <a:endParaRPr lang="en-US" kern="2000" dirty="0">
              <a:solidFill>
                <a:srgbClr val="F6F6F9">
                  <a:alpha val="54000"/>
                </a:srgbClr>
              </a:solidFill>
              <a:latin typeface="Montserrat" panose="00000500000000000000" pitchFamily="2" charset="-18"/>
            </a:endParaRPr>
          </a:p>
        </p:txBody>
      </p:sp>
      <p:sp>
        <p:nvSpPr>
          <p:cNvPr id="71" name="Rectangle 14"/>
          <p:cNvSpPr/>
          <p:nvPr/>
        </p:nvSpPr>
        <p:spPr>
          <a:xfrm>
            <a:off x="1436710" y="2705343"/>
            <a:ext cx="7005542" cy="1903141"/>
          </a:xfrm>
          <a:custGeom>
            <a:avLst/>
            <a:gdLst>
              <a:gd name="connsiteX0" fmla="*/ 0 w 889000"/>
              <a:gd name="connsiteY0" fmla="*/ 0 h 889000"/>
              <a:gd name="connsiteX1" fmla="*/ 889000 w 889000"/>
              <a:gd name="connsiteY1" fmla="*/ 0 h 889000"/>
              <a:gd name="connsiteX2" fmla="*/ 889000 w 889000"/>
              <a:gd name="connsiteY2" fmla="*/ 889000 h 889000"/>
              <a:gd name="connsiteX3" fmla="*/ 0 w 889000"/>
              <a:gd name="connsiteY3" fmla="*/ 889000 h 889000"/>
              <a:gd name="connsiteX4" fmla="*/ 0 w 889000"/>
              <a:gd name="connsiteY4" fmla="*/ 0 h 889000"/>
              <a:gd name="connsiteX0" fmla="*/ 889000 w 980440"/>
              <a:gd name="connsiteY0" fmla="*/ 0 h 889000"/>
              <a:gd name="connsiteX1" fmla="*/ 889000 w 980440"/>
              <a:gd name="connsiteY1" fmla="*/ 889000 h 889000"/>
              <a:gd name="connsiteX2" fmla="*/ 0 w 980440"/>
              <a:gd name="connsiteY2" fmla="*/ 889000 h 889000"/>
              <a:gd name="connsiteX3" fmla="*/ 0 w 980440"/>
              <a:gd name="connsiteY3" fmla="*/ 0 h 889000"/>
              <a:gd name="connsiteX4" fmla="*/ 980440 w 980440"/>
              <a:gd name="connsiteY4" fmla="*/ 91440 h 889000"/>
              <a:gd name="connsiteX0" fmla="*/ 889000 w 889000"/>
              <a:gd name="connsiteY0" fmla="*/ 0 h 889000"/>
              <a:gd name="connsiteX1" fmla="*/ 889000 w 889000"/>
              <a:gd name="connsiteY1" fmla="*/ 889000 h 889000"/>
              <a:gd name="connsiteX2" fmla="*/ 0 w 889000"/>
              <a:gd name="connsiteY2" fmla="*/ 889000 h 889000"/>
              <a:gd name="connsiteX3" fmla="*/ 0 w 889000"/>
              <a:gd name="connsiteY3" fmla="*/ 0 h 889000"/>
              <a:gd name="connsiteX0" fmla="*/ 889000 w 889000"/>
              <a:gd name="connsiteY0" fmla="*/ 889000 h 889000"/>
              <a:gd name="connsiteX1" fmla="*/ 0 w 889000"/>
              <a:gd name="connsiteY1" fmla="*/ 889000 h 889000"/>
              <a:gd name="connsiteX2" fmla="*/ 0 w 889000"/>
              <a:gd name="connsiteY2" fmla="*/ 0 h 88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89000" h="889000">
                <a:moveTo>
                  <a:pt x="889000" y="889000"/>
                </a:moveTo>
                <a:lnTo>
                  <a:pt x="0" y="889000"/>
                </a:lnTo>
                <a:lnTo>
                  <a:pt x="0" y="0"/>
                </a:lnTo>
              </a:path>
            </a:pathLst>
          </a:custGeom>
          <a:noFill/>
          <a:ln w="12700">
            <a:solidFill>
              <a:schemeClr val="bg1"/>
            </a:solidFill>
          </a:ln>
          <a:effectLst>
            <a:outerShdw blurRad="114300" dist="228600" dir="7620000" algn="t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2" name="Rectangle 14"/>
          <p:cNvSpPr/>
          <p:nvPr/>
        </p:nvSpPr>
        <p:spPr>
          <a:xfrm rot="10800000">
            <a:off x="6123046" y="2503617"/>
            <a:ext cx="4632245" cy="1561575"/>
          </a:xfrm>
          <a:custGeom>
            <a:avLst/>
            <a:gdLst>
              <a:gd name="connsiteX0" fmla="*/ 0 w 889000"/>
              <a:gd name="connsiteY0" fmla="*/ 0 h 889000"/>
              <a:gd name="connsiteX1" fmla="*/ 889000 w 889000"/>
              <a:gd name="connsiteY1" fmla="*/ 0 h 889000"/>
              <a:gd name="connsiteX2" fmla="*/ 889000 w 889000"/>
              <a:gd name="connsiteY2" fmla="*/ 889000 h 889000"/>
              <a:gd name="connsiteX3" fmla="*/ 0 w 889000"/>
              <a:gd name="connsiteY3" fmla="*/ 889000 h 889000"/>
              <a:gd name="connsiteX4" fmla="*/ 0 w 889000"/>
              <a:gd name="connsiteY4" fmla="*/ 0 h 889000"/>
              <a:gd name="connsiteX0" fmla="*/ 889000 w 980440"/>
              <a:gd name="connsiteY0" fmla="*/ 0 h 889000"/>
              <a:gd name="connsiteX1" fmla="*/ 889000 w 980440"/>
              <a:gd name="connsiteY1" fmla="*/ 889000 h 889000"/>
              <a:gd name="connsiteX2" fmla="*/ 0 w 980440"/>
              <a:gd name="connsiteY2" fmla="*/ 889000 h 889000"/>
              <a:gd name="connsiteX3" fmla="*/ 0 w 980440"/>
              <a:gd name="connsiteY3" fmla="*/ 0 h 889000"/>
              <a:gd name="connsiteX4" fmla="*/ 980440 w 980440"/>
              <a:gd name="connsiteY4" fmla="*/ 91440 h 889000"/>
              <a:gd name="connsiteX0" fmla="*/ 889000 w 889000"/>
              <a:gd name="connsiteY0" fmla="*/ 0 h 889000"/>
              <a:gd name="connsiteX1" fmla="*/ 889000 w 889000"/>
              <a:gd name="connsiteY1" fmla="*/ 889000 h 889000"/>
              <a:gd name="connsiteX2" fmla="*/ 0 w 889000"/>
              <a:gd name="connsiteY2" fmla="*/ 889000 h 889000"/>
              <a:gd name="connsiteX3" fmla="*/ 0 w 889000"/>
              <a:gd name="connsiteY3" fmla="*/ 0 h 889000"/>
              <a:gd name="connsiteX0" fmla="*/ 889000 w 889000"/>
              <a:gd name="connsiteY0" fmla="*/ 889000 h 889000"/>
              <a:gd name="connsiteX1" fmla="*/ 0 w 889000"/>
              <a:gd name="connsiteY1" fmla="*/ 889000 h 889000"/>
              <a:gd name="connsiteX2" fmla="*/ 0 w 889000"/>
              <a:gd name="connsiteY2" fmla="*/ 0 h 88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89000" h="889000">
                <a:moveTo>
                  <a:pt x="889000" y="889000"/>
                </a:moveTo>
                <a:lnTo>
                  <a:pt x="0" y="889000"/>
                </a:lnTo>
                <a:lnTo>
                  <a:pt x="0" y="0"/>
                </a:lnTo>
              </a:path>
            </a:pathLst>
          </a:custGeom>
          <a:noFill/>
          <a:ln w="12700">
            <a:solidFill>
              <a:schemeClr val="bg1"/>
            </a:solidFill>
          </a:ln>
          <a:effectLst>
            <a:outerShdw blurRad="114300" dist="228600" dir="7620000" algn="t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3" name="Rectangle 14"/>
          <p:cNvSpPr/>
          <p:nvPr/>
        </p:nvSpPr>
        <p:spPr>
          <a:xfrm rot="5400000">
            <a:off x="3764410" y="135550"/>
            <a:ext cx="782386" cy="5139579"/>
          </a:xfrm>
          <a:custGeom>
            <a:avLst/>
            <a:gdLst>
              <a:gd name="connsiteX0" fmla="*/ 0 w 889000"/>
              <a:gd name="connsiteY0" fmla="*/ 0 h 889000"/>
              <a:gd name="connsiteX1" fmla="*/ 889000 w 889000"/>
              <a:gd name="connsiteY1" fmla="*/ 0 h 889000"/>
              <a:gd name="connsiteX2" fmla="*/ 889000 w 889000"/>
              <a:gd name="connsiteY2" fmla="*/ 889000 h 889000"/>
              <a:gd name="connsiteX3" fmla="*/ 0 w 889000"/>
              <a:gd name="connsiteY3" fmla="*/ 889000 h 889000"/>
              <a:gd name="connsiteX4" fmla="*/ 0 w 889000"/>
              <a:gd name="connsiteY4" fmla="*/ 0 h 889000"/>
              <a:gd name="connsiteX0" fmla="*/ 889000 w 980440"/>
              <a:gd name="connsiteY0" fmla="*/ 0 h 889000"/>
              <a:gd name="connsiteX1" fmla="*/ 889000 w 980440"/>
              <a:gd name="connsiteY1" fmla="*/ 889000 h 889000"/>
              <a:gd name="connsiteX2" fmla="*/ 0 w 980440"/>
              <a:gd name="connsiteY2" fmla="*/ 889000 h 889000"/>
              <a:gd name="connsiteX3" fmla="*/ 0 w 980440"/>
              <a:gd name="connsiteY3" fmla="*/ 0 h 889000"/>
              <a:gd name="connsiteX4" fmla="*/ 980440 w 980440"/>
              <a:gd name="connsiteY4" fmla="*/ 91440 h 889000"/>
              <a:gd name="connsiteX0" fmla="*/ 889000 w 889000"/>
              <a:gd name="connsiteY0" fmla="*/ 0 h 889000"/>
              <a:gd name="connsiteX1" fmla="*/ 889000 w 889000"/>
              <a:gd name="connsiteY1" fmla="*/ 889000 h 889000"/>
              <a:gd name="connsiteX2" fmla="*/ 0 w 889000"/>
              <a:gd name="connsiteY2" fmla="*/ 889000 h 889000"/>
              <a:gd name="connsiteX3" fmla="*/ 0 w 889000"/>
              <a:gd name="connsiteY3" fmla="*/ 0 h 889000"/>
              <a:gd name="connsiteX0" fmla="*/ 889000 w 889000"/>
              <a:gd name="connsiteY0" fmla="*/ 889000 h 889000"/>
              <a:gd name="connsiteX1" fmla="*/ 0 w 889000"/>
              <a:gd name="connsiteY1" fmla="*/ 889000 h 889000"/>
              <a:gd name="connsiteX2" fmla="*/ 0 w 889000"/>
              <a:gd name="connsiteY2" fmla="*/ 0 h 88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89000" h="889000">
                <a:moveTo>
                  <a:pt x="889000" y="889000"/>
                </a:moveTo>
                <a:lnTo>
                  <a:pt x="0" y="889000"/>
                </a:lnTo>
                <a:lnTo>
                  <a:pt x="0" y="0"/>
                </a:lnTo>
              </a:path>
            </a:pathLst>
          </a:custGeom>
          <a:noFill/>
          <a:ln w="12700">
            <a:gradFill>
              <a:gsLst>
                <a:gs pos="70000">
                  <a:srgbClr val="14CE9F"/>
                </a:gs>
                <a:gs pos="0">
                  <a:srgbClr val="DDF9B8"/>
                </a:gs>
              </a:gsLst>
              <a:lin ang="5400000" scaled="1"/>
            </a:gradFill>
          </a:ln>
          <a:effectLst>
            <a:outerShdw blurRad="114300" dist="228600" dir="7620000" algn="t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3239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7826" fill="hold"/>
                                        <p:tgtEl>
                                          <p:spTgt spid="6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2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64"/>
                </p:tgtEl>
              </p:cMediaNode>
            </p:video>
          </p:childTnLst>
        </p:cTn>
      </p:par>
    </p:tnLst>
    <p:bldLst>
      <p:bldP spid="66" grpId="0"/>
      <p:bldP spid="71" grpId="0" animBg="1"/>
      <p:bldP spid="72" grpId="0" animBg="1"/>
      <p:bldP spid="7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4" name="Straight Connector 33"/>
          <p:cNvCxnSpPr>
            <a:cxnSpLocks/>
            <a:endCxn id="4" idx="6"/>
          </p:cNvCxnSpPr>
          <p:nvPr/>
        </p:nvCxnSpPr>
        <p:spPr>
          <a:xfrm>
            <a:off x="2641537" y="4642405"/>
            <a:ext cx="7561722" cy="0"/>
          </a:xfrm>
          <a:prstGeom prst="line">
            <a:avLst/>
          </a:prstGeom>
          <a:ln>
            <a:solidFill>
              <a:srgbClr val="14CE9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Oval 23"/>
          <p:cNvSpPr/>
          <p:nvPr/>
        </p:nvSpPr>
        <p:spPr>
          <a:xfrm>
            <a:off x="2561756" y="4432404"/>
            <a:ext cx="376016" cy="376016"/>
          </a:xfrm>
          <a:prstGeom prst="ellipse">
            <a:avLst/>
          </a:prstGeom>
          <a:solidFill>
            <a:srgbClr val="F6F6F9"/>
          </a:solidFill>
          <a:ln w="6350">
            <a:solidFill>
              <a:srgbClr val="14CE9F">
                <a:alpha val="46000"/>
              </a:srgbClr>
            </a:solidFill>
          </a:ln>
          <a:effectLst>
            <a:glow rad="101600">
              <a:srgbClr val="DDF9B8">
                <a:alpha val="5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aphicFrame>
        <p:nvGraphicFramePr>
          <p:cNvPr id="6" name="Object 5" hidden="1"/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714006366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6" name="Object 5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TextBox 16"/>
          <p:cNvSpPr txBox="1"/>
          <p:nvPr/>
        </p:nvSpPr>
        <p:spPr>
          <a:xfrm>
            <a:off x="9041450" y="2523044"/>
            <a:ext cx="1910312" cy="538726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ru-RU" sz="3600" b="1" dirty="0">
                <a:solidFill>
                  <a:srgbClr val="14CE9F"/>
                </a:solidFill>
                <a:latin typeface="Gabriela" panose="00000500000000000000" pitchFamily="2" charset="0"/>
              </a:rPr>
              <a:t>Сейчас</a:t>
            </a:r>
            <a:endParaRPr lang="en-US" sz="3600" b="1" dirty="0">
              <a:solidFill>
                <a:srgbClr val="14CE9F"/>
              </a:solidFill>
              <a:latin typeface="Gabriela" panose="00000500000000000000" pitchFamily="2" charset="0"/>
            </a:endParaRPr>
          </a:p>
        </p:txBody>
      </p:sp>
      <p:cxnSp>
        <p:nvCxnSpPr>
          <p:cNvPr id="20" name="Straight Connector 19"/>
          <p:cNvCxnSpPr>
            <a:cxnSpLocks/>
          </p:cNvCxnSpPr>
          <p:nvPr/>
        </p:nvCxnSpPr>
        <p:spPr>
          <a:xfrm>
            <a:off x="2749046" y="2922814"/>
            <a:ext cx="0" cy="1330388"/>
          </a:xfrm>
          <a:prstGeom prst="line">
            <a:avLst/>
          </a:prstGeom>
          <a:ln>
            <a:solidFill>
              <a:srgbClr val="5D5B6F">
                <a:alpha val="48000"/>
              </a:srgb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Oval 22"/>
          <p:cNvSpPr/>
          <p:nvPr/>
        </p:nvSpPr>
        <p:spPr>
          <a:xfrm>
            <a:off x="2660707" y="4531355"/>
            <a:ext cx="178114" cy="178114"/>
          </a:xfrm>
          <a:prstGeom prst="ellipse">
            <a:avLst/>
          </a:prstGeom>
          <a:solidFill>
            <a:srgbClr val="F6F6F9"/>
          </a:solidFill>
          <a:ln w="12700">
            <a:solidFill>
              <a:srgbClr val="14CE9F">
                <a:alpha val="65000"/>
              </a:srgbClr>
            </a:solidFill>
          </a:ln>
          <a:effectLst>
            <a:glow rad="101600">
              <a:srgbClr val="DDF9B8">
                <a:alpha val="5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Oval 7"/>
          <p:cNvSpPr/>
          <p:nvPr/>
        </p:nvSpPr>
        <p:spPr>
          <a:xfrm>
            <a:off x="2682701" y="4553349"/>
            <a:ext cx="134127" cy="134127"/>
          </a:xfrm>
          <a:prstGeom prst="ellipse">
            <a:avLst/>
          </a:prstGeom>
          <a:gradFill flip="none" rotWithShape="1">
            <a:gsLst>
              <a:gs pos="90000">
                <a:srgbClr val="14CE9F"/>
              </a:gs>
              <a:gs pos="1000">
                <a:srgbClr val="DDF9B8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Oval 31"/>
          <p:cNvSpPr/>
          <p:nvPr/>
        </p:nvSpPr>
        <p:spPr>
          <a:xfrm>
            <a:off x="2501431" y="4372079"/>
            <a:ext cx="496666" cy="496666"/>
          </a:xfrm>
          <a:prstGeom prst="ellipse">
            <a:avLst/>
          </a:prstGeom>
          <a:noFill/>
          <a:ln w="38100">
            <a:solidFill>
              <a:srgbClr val="14CE9F">
                <a:alpha val="12000"/>
              </a:srgbClr>
            </a:solidFill>
          </a:ln>
          <a:effectLst>
            <a:glow rad="101600">
              <a:srgbClr val="DDF9B8">
                <a:alpha val="5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Oval 34"/>
          <p:cNvSpPr/>
          <p:nvPr/>
        </p:nvSpPr>
        <p:spPr>
          <a:xfrm>
            <a:off x="5067239" y="4516058"/>
            <a:ext cx="171418" cy="171418"/>
          </a:xfrm>
          <a:prstGeom prst="ellipse">
            <a:avLst/>
          </a:prstGeom>
          <a:solidFill>
            <a:srgbClr val="F6F6F9"/>
          </a:solidFill>
          <a:ln>
            <a:noFill/>
          </a:ln>
          <a:effectLst>
            <a:outerShdw blurRad="63500" sx="102000" sy="102000" algn="ctr" rotWithShape="0">
              <a:prstClr val="black">
                <a:alpha val="2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Oval 35"/>
          <p:cNvSpPr/>
          <p:nvPr/>
        </p:nvSpPr>
        <p:spPr>
          <a:xfrm>
            <a:off x="7638207" y="4575342"/>
            <a:ext cx="171418" cy="171418"/>
          </a:xfrm>
          <a:prstGeom prst="ellipse">
            <a:avLst/>
          </a:prstGeom>
          <a:solidFill>
            <a:srgbClr val="F6F6F9"/>
          </a:solidFill>
          <a:ln>
            <a:noFill/>
          </a:ln>
          <a:effectLst>
            <a:outerShdw blurRad="63500" sx="102000" sy="102000" algn="ctr" rotWithShape="0">
              <a:prstClr val="black">
                <a:alpha val="2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Oval 36"/>
          <p:cNvSpPr/>
          <p:nvPr/>
        </p:nvSpPr>
        <p:spPr>
          <a:xfrm>
            <a:off x="9910897" y="4516058"/>
            <a:ext cx="171418" cy="171418"/>
          </a:xfrm>
          <a:prstGeom prst="ellipse">
            <a:avLst/>
          </a:prstGeom>
          <a:solidFill>
            <a:srgbClr val="F6F6F9"/>
          </a:solidFill>
          <a:ln>
            <a:noFill/>
          </a:ln>
          <a:effectLst>
            <a:outerShdw blurRad="63500" sx="102000" sy="102000" algn="ctr" rotWithShape="0">
              <a:prstClr val="black">
                <a:alpha val="2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TextBox 38"/>
          <p:cNvSpPr txBox="1"/>
          <p:nvPr/>
        </p:nvSpPr>
        <p:spPr>
          <a:xfrm rot="16200000">
            <a:off x="2308790" y="5278273"/>
            <a:ext cx="880511" cy="259355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0" tIns="0" rIns="0" bIns="0" rtlCol="0" anchor="ctr">
            <a:noAutofit/>
          </a:bodyPr>
          <a:lstStyle/>
          <a:p>
            <a:pPr algn="r"/>
            <a:r>
              <a:rPr lang="en-US" sz="1500" b="1" dirty="0">
                <a:solidFill>
                  <a:srgbClr val="5D5B6F"/>
                </a:solidFill>
              </a:rPr>
              <a:t>20</a:t>
            </a:r>
            <a:r>
              <a:rPr lang="ru-RU" sz="1500" b="1" dirty="0">
                <a:solidFill>
                  <a:srgbClr val="5D5B6F"/>
                </a:solidFill>
              </a:rPr>
              <a:t>23</a:t>
            </a:r>
            <a:endParaRPr lang="en-US" sz="1500" b="1" dirty="0">
              <a:solidFill>
                <a:srgbClr val="5D5B6F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3058423" y="4913838"/>
            <a:ext cx="1720850" cy="53008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2000"/>
              </a:lnSpc>
            </a:pPr>
            <a:r>
              <a:rPr lang="ru-RU" sz="2000" b="1" dirty="0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Разработка </a:t>
            </a:r>
            <a:r>
              <a:rPr lang="en-US" sz="2000" b="1" dirty="0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MVP</a:t>
            </a:r>
            <a:r>
              <a:rPr lang="ru-RU" sz="2000" dirty="0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 </a:t>
            </a:r>
            <a:endParaRPr lang="en-US" sz="2000" kern="2000" dirty="0">
              <a:solidFill>
                <a:srgbClr val="5D5B6F">
                  <a:alpha val="60000"/>
                </a:srgbClr>
              </a:solidFill>
              <a:latin typeface="Montserrat Light" panose="00000400000000000000" pitchFamily="2" charset="-18"/>
            </a:endParaRPr>
          </a:p>
        </p:txBody>
      </p:sp>
      <p:sp>
        <p:nvSpPr>
          <p:cNvPr id="42" name="TextBox 41"/>
          <p:cNvSpPr txBox="1"/>
          <p:nvPr/>
        </p:nvSpPr>
        <p:spPr>
          <a:xfrm rot="16200000">
            <a:off x="4718561" y="5278273"/>
            <a:ext cx="880511" cy="259355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0" tIns="0" rIns="0" bIns="0" rtlCol="0" anchor="ctr">
            <a:noAutofit/>
          </a:bodyPr>
          <a:lstStyle/>
          <a:p>
            <a:pPr algn="r"/>
            <a:r>
              <a:rPr lang="en-US" sz="1500" b="1" dirty="0">
                <a:solidFill>
                  <a:srgbClr val="5D5B6F">
                    <a:alpha val="50000"/>
                  </a:srgbClr>
                </a:solidFill>
              </a:rPr>
              <a:t>20</a:t>
            </a:r>
            <a:r>
              <a:rPr lang="ru-RU" sz="1500" b="1" dirty="0">
                <a:solidFill>
                  <a:srgbClr val="5D5B6F">
                    <a:alpha val="50000"/>
                  </a:srgbClr>
                </a:solidFill>
              </a:rPr>
              <a:t>24</a:t>
            </a:r>
            <a:endParaRPr lang="en-US" sz="1500" b="1" dirty="0">
              <a:solidFill>
                <a:srgbClr val="5D5B6F">
                  <a:alpha val="50000"/>
                </a:srgbClr>
              </a:solidFill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5345026" y="4930959"/>
            <a:ext cx="2192292" cy="25648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2000"/>
              </a:lnSpc>
            </a:pPr>
            <a:r>
              <a:rPr lang="ru-RU" sz="2000" b="1" dirty="0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Пилотирование</a:t>
            </a:r>
            <a:endParaRPr lang="en-US" sz="2000" b="1" kern="2000" dirty="0">
              <a:solidFill>
                <a:srgbClr val="5D5B6F">
                  <a:alpha val="60000"/>
                </a:srgbClr>
              </a:solidFill>
              <a:latin typeface="Montserrat Light" panose="00000400000000000000" pitchFamily="2" charset="-18"/>
            </a:endParaRPr>
          </a:p>
        </p:txBody>
      </p:sp>
      <p:sp>
        <p:nvSpPr>
          <p:cNvPr id="44" name="TextBox 43"/>
          <p:cNvSpPr txBox="1"/>
          <p:nvPr/>
        </p:nvSpPr>
        <p:spPr>
          <a:xfrm rot="16200000">
            <a:off x="7264199" y="5208055"/>
            <a:ext cx="880511" cy="259355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0" tIns="0" rIns="0" bIns="0" rtlCol="0" anchor="ctr">
            <a:noAutofit/>
          </a:bodyPr>
          <a:lstStyle/>
          <a:p>
            <a:pPr algn="r"/>
            <a:r>
              <a:rPr lang="en-US" sz="1500" b="1" dirty="0">
                <a:solidFill>
                  <a:srgbClr val="5D5B6F">
                    <a:alpha val="50000"/>
                  </a:srgbClr>
                </a:solidFill>
              </a:rPr>
              <a:t>20</a:t>
            </a:r>
            <a:r>
              <a:rPr lang="ru-RU" sz="1500" b="1" dirty="0">
                <a:solidFill>
                  <a:srgbClr val="5D5B6F">
                    <a:alpha val="50000"/>
                  </a:srgbClr>
                </a:solidFill>
              </a:rPr>
              <a:t>25</a:t>
            </a:r>
            <a:endParaRPr lang="en-US" sz="1500" b="1" dirty="0">
              <a:solidFill>
                <a:srgbClr val="5D5B6F">
                  <a:alpha val="50000"/>
                </a:srgbClr>
              </a:solidFill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7890665" y="4913838"/>
            <a:ext cx="1900550" cy="27360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2000"/>
              </a:lnSpc>
            </a:pPr>
            <a:r>
              <a:rPr lang="ru-RU" sz="2400" b="1" dirty="0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Продажи</a:t>
            </a:r>
            <a:r>
              <a:rPr lang="ru-RU" sz="1100" dirty="0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 </a:t>
            </a:r>
            <a:endParaRPr lang="en-US" sz="1100" kern="2000" dirty="0">
              <a:solidFill>
                <a:srgbClr val="5D5B6F">
                  <a:alpha val="60000"/>
                </a:srgbClr>
              </a:solidFill>
              <a:latin typeface="Montserrat Light" panose="00000400000000000000" pitchFamily="2" charset="-18"/>
            </a:endParaRPr>
          </a:p>
        </p:txBody>
      </p:sp>
      <p:pic>
        <p:nvPicPr>
          <p:cNvPr id="56" name="Picture 55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29408" y="3565851"/>
            <a:ext cx="385844" cy="598056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35196" y="3590541"/>
            <a:ext cx="586845" cy="486652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41985" y="3579895"/>
            <a:ext cx="515277" cy="548676"/>
          </a:xfrm>
          <a:prstGeom prst="rect">
            <a:avLst/>
          </a:prstGeom>
        </p:spPr>
      </p:pic>
      <p:cxnSp>
        <p:nvCxnSpPr>
          <p:cNvPr id="3" name="Straight Connector 19">
            <a:extLst>
              <a:ext uri="{FF2B5EF4-FFF2-40B4-BE49-F238E27FC236}">
                <a16:creationId xmlns:a16="http://schemas.microsoft.com/office/drawing/2014/main" id="{F43FEC2A-2BCB-5A70-CAA0-B03D8307218B}"/>
              </a:ext>
            </a:extLst>
          </p:cNvPr>
          <p:cNvCxnSpPr>
            <a:cxnSpLocks/>
            <a:stCxn id="17" idx="2"/>
          </p:cNvCxnSpPr>
          <p:nvPr/>
        </p:nvCxnSpPr>
        <p:spPr>
          <a:xfrm>
            <a:off x="9996606" y="3061770"/>
            <a:ext cx="4232" cy="1213425"/>
          </a:xfrm>
          <a:prstGeom prst="line">
            <a:avLst/>
          </a:prstGeom>
          <a:ln>
            <a:solidFill>
              <a:srgbClr val="5D5B6F">
                <a:alpha val="48000"/>
              </a:srgb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Oval 23">
            <a:extLst>
              <a:ext uri="{FF2B5EF4-FFF2-40B4-BE49-F238E27FC236}">
                <a16:creationId xmlns:a16="http://schemas.microsoft.com/office/drawing/2014/main" id="{C0BC6D2A-7E73-9556-0739-35A17625FCDD}"/>
              </a:ext>
            </a:extLst>
          </p:cNvPr>
          <p:cNvSpPr/>
          <p:nvPr/>
        </p:nvSpPr>
        <p:spPr>
          <a:xfrm>
            <a:off x="9827243" y="4454397"/>
            <a:ext cx="376016" cy="376016"/>
          </a:xfrm>
          <a:prstGeom prst="ellipse">
            <a:avLst/>
          </a:prstGeom>
          <a:solidFill>
            <a:srgbClr val="F6F6F9"/>
          </a:solidFill>
          <a:ln w="6350">
            <a:solidFill>
              <a:srgbClr val="14CE9F">
                <a:alpha val="46000"/>
              </a:srgbClr>
            </a:solidFill>
          </a:ln>
          <a:effectLst>
            <a:glow rad="101600">
              <a:srgbClr val="DDF9B8">
                <a:alpha val="5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Oval 22">
            <a:extLst>
              <a:ext uri="{FF2B5EF4-FFF2-40B4-BE49-F238E27FC236}">
                <a16:creationId xmlns:a16="http://schemas.microsoft.com/office/drawing/2014/main" id="{30A01242-02B4-2FB7-6E49-117253FABA72}"/>
              </a:ext>
            </a:extLst>
          </p:cNvPr>
          <p:cNvSpPr/>
          <p:nvPr/>
        </p:nvSpPr>
        <p:spPr>
          <a:xfrm>
            <a:off x="9926194" y="4553348"/>
            <a:ext cx="178114" cy="178114"/>
          </a:xfrm>
          <a:prstGeom prst="ellipse">
            <a:avLst/>
          </a:prstGeom>
          <a:solidFill>
            <a:srgbClr val="F6F6F9"/>
          </a:solidFill>
          <a:ln w="12700">
            <a:solidFill>
              <a:srgbClr val="14CE9F">
                <a:alpha val="65000"/>
              </a:srgbClr>
            </a:solidFill>
          </a:ln>
          <a:effectLst>
            <a:glow rad="101600">
              <a:srgbClr val="DDF9B8">
                <a:alpha val="5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Oval 7">
            <a:extLst>
              <a:ext uri="{FF2B5EF4-FFF2-40B4-BE49-F238E27FC236}">
                <a16:creationId xmlns:a16="http://schemas.microsoft.com/office/drawing/2014/main" id="{4DCFD92F-BC95-096F-E98B-DF5EF9FEB771}"/>
              </a:ext>
            </a:extLst>
          </p:cNvPr>
          <p:cNvSpPr/>
          <p:nvPr/>
        </p:nvSpPr>
        <p:spPr>
          <a:xfrm>
            <a:off x="9948188" y="4575342"/>
            <a:ext cx="134127" cy="134127"/>
          </a:xfrm>
          <a:prstGeom prst="ellipse">
            <a:avLst/>
          </a:prstGeom>
          <a:gradFill flip="none" rotWithShape="1">
            <a:gsLst>
              <a:gs pos="90000">
                <a:srgbClr val="14CE9F"/>
              </a:gs>
              <a:gs pos="1000">
                <a:srgbClr val="DDF9B8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Oval 31">
            <a:extLst>
              <a:ext uri="{FF2B5EF4-FFF2-40B4-BE49-F238E27FC236}">
                <a16:creationId xmlns:a16="http://schemas.microsoft.com/office/drawing/2014/main" id="{DF89F4A5-8FB0-19BA-2460-E3A65B159C4F}"/>
              </a:ext>
            </a:extLst>
          </p:cNvPr>
          <p:cNvSpPr/>
          <p:nvPr/>
        </p:nvSpPr>
        <p:spPr>
          <a:xfrm>
            <a:off x="9766918" y="4394072"/>
            <a:ext cx="496666" cy="496666"/>
          </a:xfrm>
          <a:prstGeom prst="ellipse">
            <a:avLst/>
          </a:prstGeom>
          <a:noFill/>
          <a:ln w="38100">
            <a:solidFill>
              <a:srgbClr val="14CE9F">
                <a:alpha val="12000"/>
              </a:srgbClr>
            </a:solidFill>
          </a:ln>
          <a:effectLst>
            <a:glow rad="101600">
              <a:srgbClr val="DDF9B8">
                <a:alpha val="5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BB0CC15-D0B6-79D7-E7EA-065E923150C0}"/>
              </a:ext>
            </a:extLst>
          </p:cNvPr>
          <p:cNvSpPr txBox="1"/>
          <p:nvPr/>
        </p:nvSpPr>
        <p:spPr>
          <a:xfrm>
            <a:off x="2238147" y="2384088"/>
            <a:ext cx="1326597" cy="538726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ru-RU" sz="3600" b="1" dirty="0">
                <a:solidFill>
                  <a:srgbClr val="14CE9F"/>
                </a:solidFill>
                <a:latin typeface="Gabriela" panose="00000500000000000000" pitchFamily="2" charset="0"/>
              </a:rPr>
              <a:t>Старт</a:t>
            </a:r>
            <a:endParaRPr lang="en-US" sz="3600" b="1" dirty="0">
              <a:solidFill>
                <a:srgbClr val="14CE9F"/>
              </a:solidFill>
              <a:latin typeface="Gabriela" panose="00000500000000000000" pitchFamily="2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77C3BF7-D2CC-3952-FC6D-91E60008E20D}"/>
              </a:ext>
            </a:extLst>
          </p:cNvPr>
          <p:cNvSpPr txBox="1"/>
          <p:nvPr/>
        </p:nvSpPr>
        <p:spPr>
          <a:xfrm>
            <a:off x="4215252" y="786213"/>
            <a:ext cx="44246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>
                <a:latin typeface="+mj-lt"/>
              </a:rPr>
              <a:t>Дорожная карта</a:t>
            </a:r>
          </a:p>
        </p:txBody>
      </p:sp>
    </p:spTree>
    <p:extLst>
      <p:ext uri="{BB962C8B-B14F-4D97-AF65-F5344CB8AC3E}">
        <p14:creationId xmlns:p14="http://schemas.microsoft.com/office/powerpoint/2010/main" val="2499291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2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2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25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75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75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9" dur="75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2" dur="7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7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4" dur="7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2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7" dur="75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10" presetClass="entr" presetSubtype="0" fill="hold" grpId="0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10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1" presetID="22" presetClass="entr" presetSubtype="8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3" dur="8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4" presetID="10" presetClass="entr" presetSubtype="0" fill="hold" grpId="0" nodeType="withEffect">
                                      <p:stCondLst>
                                        <p:cond delay="170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7" presetID="10" presetClass="entr" presetSubtype="0" fill="hold" grpId="0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0" presetID="10" presetClass="entr" presetSubtype="0" fill="hold" grpId="0" nodeType="withEffect">
                                      <p:stCondLst>
                                        <p:cond delay="230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1" fill="hold" nodeType="withEffect" p14:presetBounceEnd="46000">
                                      <p:stCondLst>
                                        <p:cond delay="28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6000">
                                          <p:cBhvr additive="base">
                                            <p:cTn id="45" dur="75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6000">
                                          <p:cBhvr additive="base">
                                            <p:cTn id="46" dur="75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7" presetID="2" presetClass="entr" presetSubtype="1" fill="hold" nodeType="withEffect" p14:presetBounceEnd="46000">
                                      <p:stCondLst>
                                        <p:cond delay="310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6000">
                                          <p:cBhvr additive="base">
                                            <p:cTn id="49" dur="75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6000">
                                          <p:cBhvr additive="base">
                                            <p:cTn id="50" dur="75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1" presetID="2" presetClass="entr" presetSubtype="1" fill="hold" nodeType="withEffect" p14:presetBounceEnd="46000">
                                      <p:stCondLst>
                                        <p:cond delay="320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6000">
                                          <p:cBhvr additive="base">
                                            <p:cTn id="53" dur="75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6000">
                                          <p:cBhvr additive="base">
                                            <p:cTn id="54" dur="75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5" presetID="10" presetClass="entr" presetSubtype="0" fill="hold" grpId="0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7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8" presetID="10" presetClass="entr" presetSubtype="0" fill="hold" grpId="0" nodeType="withEffect">
                                      <p:stCondLst>
                                        <p:cond delay="320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0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1" presetID="10" presetClass="entr" presetSubtype="0" fill="hold" grpId="0" nodeType="withEffect">
                                      <p:stCondLst>
                                        <p:cond delay="340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3" dur="4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4" presetID="10" presetClass="entr" presetSubtype="0" fill="hold" grpId="0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6" dur="5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7" presetID="10" presetClass="entr" presetSubtype="0" fill="hold" grpId="0" nodeType="withEffect">
                                      <p:stCondLst>
                                        <p:cond delay="360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9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0" presetID="10" presetClass="entr" presetSubtype="0" fill="hold" grpId="0" nodeType="withEffect">
                                      <p:stCondLst>
                                        <p:cond delay="380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3" presetID="53" presetClass="entr" presetSubtype="16" fill="hold" grpId="0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5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6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7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8" presetID="53" presetClass="entr" presetSubtype="16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0" dur="9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1" dur="9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2" dur="9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3" presetID="53" presetClass="entr" presetSubtype="16" fill="hold" grpId="0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5" dur="12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6" dur="12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7" dur="12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8" presetID="53" presetClass="entr" presetSubtype="16" fill="hold" grpId="0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0" dur="17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1" dur="17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2" dur="17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3" presetID="2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95" dur="1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6" presetID="10" presetClass="entr" presetSubtype="0" fill="hold" grpId="0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9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8" dur="10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4" grpId="0" animBg="1"/>
          <p:bldP spid="17" grpId="0"/>
          <p:bldP spid="23" grpId="0" animBg="1"/>
          <p:bldP spid="8" grpId="0" animBg="1"/>
          <p:bldP spid="32" grpId="0" animBg="1"/>
          <p:bldP spid="35" grpId="0" animBg="1"/>
          <p:bldP spid="36" grpId="0" animBg="1"/>
          <p:bldP spid="37" grpId="0" animBg="1"/>
          <p:bldP spid="39" grpId="0"/>
          <p:bldP spid="40" grpId="0"/>
          <p:bldP spid="42" grpId="0"/>
          <p:bldP spid="43" grpId="0"/>
          <p:bldP spid="44" grpId="0"/>
          <p:bldP spid="45" grpId="0"/>
          <p:bldP spid="4" grpId="0" animBg="1"/>
          <p:bldP spid="5" grpId="0" animBg="1"/>
          <p:bldP spid="7" grpId="0" animBg="1"/>
          <p:bldP spid="9" grpId="0" animBg="1"/>
          <p:bldP spid="11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2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2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25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75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75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9" dur="75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2" dur="7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7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4" dur="7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2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7" dur="75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10" presetClass="entr" presetSubtype="0" fill="hold" grpId="0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10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1" presetID="22" presetClass="entr" presetSubtype="8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3" dur="8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4" presetID="10" presetClass="entr" presetSubtype="0" fill="hold" grpId="0" nodeType="withEffect">
                                      <p:stCondLst>
                                        <p:cond delay="170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7" presetID="10" presetClass="entr" presetSubtype="0" fill="hold" grpId="0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0" presetID="10" presetClass="entr" presetSubtype="0" fill="hold" grpId="0" nodeType="withEffect">
                                      <p:stCondLst>
                                        <p:cond delay="230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1" fill="hold" nodeType="withEffect">
                                      <p:stCondLst>
                                        <p:cond delay="28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5" dur="75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6" dur="75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7" presetID="2" presetClass="entr" presetSubtype="1" fill="hold" nodeType="withEffect">
                                      <p:stCondLst>
                                        <p:cond delay="310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9" dur="75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0" dur="75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1" presetID="2" presetClass="entr" presetSubtype="1" fill="hold" nodeType="withEffect">
                                      <p:stCondLst>
                                        <p:cond delay="320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3" dur="75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4" dur="75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5" presetID="10" presetClass="entr" presetSubtype="0" fill="hold" grpId="0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7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8" presetID="10" presetClass="entr" presetSubtype="0" fill="hold" grpId="0" nodeType="withEffect">
                                      <p:stCondLst>
                                        <p:cond delay="320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0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1" presetID="10" presetClass="entr" presetSubtype="0" fill="hold" grpId="0" nodeType="withEffect">
                                      <p:stCondLst>
                                        <p:cond delay="340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3" dur="4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4" presetID="10" presetClass="entr" presetSubtype="0" fill="hold" grpId="0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6" dur="5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7" presetID="10" presetClass="entr" presetSubtype="0" fill="hold" grpId="0" nodeType="withEffect">
                                      <p:stCondLst>
                                        <p:cond delay="360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9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0" presetID="10" presetClass="entr" presetSubtype="0" fill="hold" grpId="0" nodeType="withEffect">
                                      <p:stCondLst>
                                        <p:cond delay="380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3" presetID="53" presetClass="entr" presetSubtype="16" fill="hold" grpId="0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5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6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7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8" presetID="53" presetClass="entr" presetSubtype="16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0" dur="9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1" dur="9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2" dur="9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3" presetID="53" presetClass="entr" presetSubtype="16" fill="hold" grpId="0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5" dur="12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6" dur="12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7" dur="12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8" presetID="53" presetClass="entr" presetSubtype="16" fill="hold" grpId="0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0" dur="17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1" dur="17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2" dur="17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3" presetID="2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95" dur="1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6" presetID="10" presetClass="entr" presetSubtype="0" fill="hold" grpId="0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9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8" dur="10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4" grpId="0" animBg="1"/>
          <p:bldP spid="17" grpId="0"/>
          <p:bldP spid="23" grpId="0" animBg="1"/>
          <p:bldP spid="8" grpId="0" animBg="1"/>
          <p:bldP spid="32" grpId="0" animBg="1"/>
          <p:bldP spid="35" grpId="0" animBg="1"/>
          <p:bldP spid="36" grpId="0" animBg="1"/>
          <p:bldP spid="37" grpId="0" animBg="1"/>
          <p:bldP spid="39" grpId="0"/>
          <p:bldP spid="40" grpId="0"/>
          <p:bldP spid="42" grpId="0"/>
          <p:bldP spid="43" grpId="0"/>
          <p:bldP spid="44" grpId="0"/>
          <p:bldP spid="45" grpId="0"/>
          <p:bldP spid="4" grpId="0" animBg="1"/>
          <p:bldP spid="5" grpId="0" animBg="1"/>
          <p:bldP spid="7" grpId="0" animBg="1"/>
          <p:bldP spid="9" grpId="0" animBg="1"/>
          <p:bldP spid="11" grpId="0"/>
        </p:bld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D57BA28-C5F0-B249-3A7A-BAA446D272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5256" y="617870"/>
            <a:ext cx="4281487" cy="546100"/>
          </a:xfrm>
        </p:spPr>
        <p:txBody>
          <a:bodyPr/>
          <a:lstStyle/>
          <a:p>
            <a:pPr algn="ctr"/>
            <a:r>
              <a:rPr lang="ru-RU" dirty="0"/>
              <a:t>Продукция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38CC59B-7763-818A-A205-C65F108339D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7378" r="310" b="16063"/>
          <a:stretch/>
        </p:blipFill>
        <p:spPr bwMode="auto">
          <a:xfrm>
            <a:off x="554359" y="1852768"/>
            <a:ext cx="11290742" cy="4387362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1642818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491E0A3-F929-EF46-5184-55171A0534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10285" y="741391"/>
            <a:ext cx="3443514" cy="161620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2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Поддержка проекта</a:t>
            </a:r>
          </a:p>
        </p:txBody>
      </p:sp>
      <p:pic>
        <p:nvPicPr>
          <p:cNvPr id="5" name="Рисунок 4" descr="Изображение выглядит как цветочный горшок&#10;&#10;Автоматически созданное описание">
            <a:extLst>
              <a:ext uri="{FF2B5EF4-FFF2-40B4-BE49-F238E27FC236}">
                <a16:creationId xmlns:a16="http://schemas.microsoft.com/office/drawing/2014/main" id="{2995BF84-DC49-E91C-CA52-9A2E3BAF23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7114" y="1595867"/>
            <a:ext cx="6449549" cy="359562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49EF227-8FB7-678E-2929-2426F73BB08F}"/>
              </a:ext>
            </a:extLst>
          </p:cNvPr>
          <p:cNvSpPr txBox="1"/>
          <p:nvPr/>
        </p:nvSpPr>
        <p:spPr>
          <a:xfrm>
            <a:off x="7910285" y="2533476"/>
            <a:ext cx="3443514" cy="34478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285750" indent="-22860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err="1"/>
              <a:t>Финансирование</a:t>
            </a:r>
            <a:endParaRPr lang="en-US" sz="2000" dirty="0"/>
          </a:p>
          <a:p>
            <a:pPr marL="285750" indent="-22860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err="1"/>
              <a:t>Партнеры</a:t>
            </a:r>
            <a:endParaRPr lang="en-US" sz="2000" dirty="0"/>
          </a:p>
          <a:p>
            <a:pPr marL="285750" indent="-22860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err="1"/>
              <a:t>Гранты</a:t>
            </a:r>
            <a:endParaRPr lang="en-US" sz="2000" dirty="0"/>
          </a:p>
          <a:p>
            <a:pPr marL="285750" indent="-22860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err="1"/>
              <a:t>Информационная</a:t>
            </a:r>
            <a:r>
              <a:rPr lang="en-US" sz="2000" dirty="0"/>
              <a:t> </a:t>
            </a:r>
            <a:r>
              <a:rPr lang="en-US" sz="2000" dirty="0" err="1"/>
              <a:t>поддержка</a:t>
            </a:r>
            <a:endParaRPr lang="en-US" sz="2000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31C49F18-8757-4E87-5C2E-9D6D7B82BA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5025" y="6737718"/>
            <a:ext cx="12207200" cy="123363"/>
            <a:chOff x="-5025" y="6737718"/>
            <a:chExt cx="12207200" cy="12336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25C84D91-E5BF-B919-ACEF-4A25262CEE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 flipH="1">
              <a:off x="6036894" y="695800"/>
              <a:ext cx="123362" cy="12207199"/>
            </a:xfrm>
            <a:prstGeom prst="rect">
              <a:avLst/>
            </a:prstGeom>
            <a:gradFill>
              <a:gsLst>
                <a:gs pos="0">
                  <a:schemeClr val="accent5"/>
                </a:gs>
                <a:gs pos="100000">
                  <a:schemeClr val="accent2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DD889E38-27CA-E23F-B646-8D7B4BB17D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9176406" y="3835311"/>
              <a:ext cx="123362" cy="5928176"/>
            </a:xfrm>
            <a:prstGeom prst="rect">
              <a:avLst/>
            </a:prstGeom>
            <a:gradFill>
              <a:gsLst>
                <a:gs pos="19000">
                  <a:schemeClr val="accent5"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62918169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/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263240550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6" name="Object 5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6" name="Rectangle 35"/>
          <p:cNvSpPr/>
          <p:nvPr/>
        </p:nvSpPr>
        <p:spPr>
          <a:xfrm>
            <a:off x="0" y="0"/>
            <a:ext cx="3390900" cy="6858000"/>
          </a:xfrm>
          <a:prstGeom prst="rect">
            <a:avLst/>
          </a:prstGeom>
          <a:gradFill>
            <a:gsLst>
              <a:gs pos="92000">
                <a:srgbClr val="14CE9F"/>
              </a:gs>
              <a:gs pos="2000">
                <a:srgbClr val="DDF9B8">
                  <a:alpha val="80000"/>
                </a:srgb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570886" y="5692014"/>
            <a:ext cx="2290692" cy="615553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ru-RU" sz="4000" dirty="0">
                <a:solidFill>
                  <a:schemeClr val="lt1"/>
                </a:solidFill>
                <a:latin typeface="Gabriela" panose="00000500000000000000" pitchFamily="2" charset="0"/>
              </a:rPr>
              <a:t>Команда</a:t>
            </a:r>
            <a:endParaRPr lang="en-US" sz="4000" dirty="0">
              <a:solidFill>
                <a:schemeClr val="lt1"/>
              </a:solidFill>
              <a:latin typeface="Gabriela" panose="00000500000000000000" pitchFamily="2" charset="0"/>
            </a:endParaRPr>
          </a:p>
        </p:txBody>
      </p:sp>
      <p:sp>
        <p:nvSpPr>
          <p:cNvPr id="40" name="Rectangle 14"/>
          <p:cNvSpPr/>
          <p:nvPr/>
        </p:nvSpPr>
        <p:spPr>
          <a:xfrm>
            <a:off x="437191" y="5660840"/>
            <a:ext cx="1317240" cy="752057"/>
          </a:xfrm>
          <a:custGeom>
            <a:avLst/>
            <a:gdLst>
              <a:gd name="connsiteX0" fmla="*/ 0 w 889000"/>
              <a:gd name="connsiteY0" fmla="*/ 0 h 889000"/>
              <a:gd name="connsiteX1" fmla="*/ 889000 w 889000"/>
              <a:gd name="connsiteY1" fmla="*/ 0 h 889000"/>
              <a:gd name="connsiteX2" fmla="*/ 889000 w 889000"/>
              <a:gd name="connsiteY2" fmla="*/ 889000 h 889000"/>
              <a:gd name="connsiteX3" fmla="*/ 0 w 889000"/>
              <a:gd name="connsiteY3" fmla="*/ 889000 h 889000"/>
              <a:gd name="connsiteX4" fmla="*/ 0 w 889000"/>
              <a:gd name="connsiteY4" fmla="*/ 0 h 889000"/>
              <a:gd name="connsiteX0" fmla="*/ 889000 w 980440"/>
              <a:gd name="connsiteY0" fmla="*/ 0 h 889000"/>
              <a:gd name="connsiteX1" fmla="*/ 889000 w 980440"/>
              <a:gd name="connsiteY1" fmla="*/ 889000 h 889000"/>
              <a:gd name="connsiteX2" fmla="*/ 0 w 980440"/>
              <a:gd name="connsiteY2" fmla="*/ 889000 h 889000"/>
              <a:gd name="connsiteX3" fmla="*/ 0 w 980440"/>
              <a:gd name="connsiteY3" fmla="*/ 0 h 889000"/>
              <a:gd name="connsiteX4" fmla="*/ 980440 w 980440"/>
              <a:gd name="connsiteY4" fmla="*/ 91440 h 889000"/>
              <a:gd name="connsiteX0" fmla="*/ 889000 w 889000"/>
              <a:gd name="connsiteY0" fmla="*/ 0 h 889000"/>
              <a:gd name="connsiteX1" fmla="*/ 889000 w 889000"/>
              <a:gd name="connsiteY1" fmla="*/ 889000 h 889000"/>
              <a:gd name="connsiteX2" fmla="*/ 0 w 889000"/>
              <a:gd name="connsiteY2" fmla="*/ 889000 h 889000"/>
              <a:gd name="connsiteX3" fmla="*/ 0 w 889000"/>
              <a:gd name="connsiteY3" fmla="*/ 0 h 889000"/>
              <a:gd name="connsiteX0" fmla="*/ 889000 w 889000"/>
              <a:gd name="connsiteY0" fmla="*/ 889000 h 889000"/>
              <a:gd name="connsiteX1" fmla="*/ 0 w 889000"/>
              <a:gd name="connsiteY1" fmla="*/ 889000 h 889000"/>
              <a:gd name="connsiteX2" fmla="*/ 0 w 889000"/>
              <a:gd name="connsiteY2" fmla="*/ 0 h 88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89000" h="889000">
                <a:moveTo>
                  <a:pt x="889000" y="889000"/>
                </a:moveTo>
                <a:lnTo>
                  <a:pt x="0" y="889000"/>
                </a:lnTo>
                <a:lnTo>
                  <a:pt x="0" y="0"/>
                </a:lnTo>
              </a:path>
            </a:pathLst>
          </a:custGeom>
          <a:noFill/>
          <a:ln w="12700">
            <a:solidFill>
              <a:schemeClr val="bg1"/>
            </a:solidFill>
          </a:ln>
          <a:effectLst>
            <a:outerShdw blurRad="114300" dist="228600" dir="7620000" algn="t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1" name="Rectangle 14"/>
          <p:cNvSpPr/>
          <p:nvPr/>
        </p:nvSpPr>
        <p:spPr>
          <a:xfrm rot="10800000">
            <a:off x="1754430" y="5569526"/>
            <a:ext cx="1302035" cy="706867"/>
          </a:xfrm>
          <a:custGeom>
            <a:avLst/>
            <a:gdLst>
              <a:gd name="connsiteX0" fmla="*/ 0 w 889000"/>
              <a:gd name="connsiteY0" fmla="*/ 0 h 889000"/>
              <a:gd name="connsiteX1" fmla="*/ 889000 w 889000"/>
              <a:gd name="connsiteY1" fmla="*/ 0 h 889000"/>
              <a:gd name="connsiteX2" fmla="*/ 889000 w 889000"/>
              <a:gd name="connsiteY2" fmla="*/ 889000 h 889000"/>
              <a:gd name="connsiteX3" fmla="*/ 0 w 889000"/>
              <a:gd name="connsiteY3" fmla="*/ 889000 h 889000"/>
              <a:gd name="connsiteX4" fmla="*/ 0 w 889000"/>
              <a:gd name="connsiteY4" fmla="*/ 0 h 889000"/>
              <a:gd name="connsiteX0" fmla="*/ 889000 w 980440"/>
              <a:gd name="connsiteY0" fmla="*/ 0 h 889000"/>
              <a:gd name="connsiteX1" fmla="*/ 889000 w 980440"/>
              <a:gd name="connsiteY1" fmla="*/ 889000 h 889000"/>
              <a:gd name="connsiteX2" fmla="*/ 0 w 980440"/>
              <a:gd name="connsiteY2" fmla="*/ 889000 h 889000"/>
              <a:gd name="connsiteX3" fmla="*/ 0 w 980440"/>
              <a:gd name="connsiteY3" fmla="*/ 0 h 889000"/>
              <a:gd name="connsiteX4" fmla="*/ 980440 w 980440"/>
              <a:gd name="connsiteY4" fmla="*/ 91440 h 889000"/>
              <a:gd name="connsiteX0" fmla="*/ 889000 w 889000"/>
              <a:gd name="connsiteY0" fmla="*/ 0 h 889000"/>
              <a:gd name="connsiteX1" fmla="*/ 889000 w 889000"/>
              <a:gd name="connsiteY1" fmla="*/ 889000 h 889000"/>
              <a:gd name="connsiteX2" fmla="*/ 0 w 889000"/>
              <a:gd name="connsiteY2" fmla="*/ 889000 h 889000"/>
              <a:gd name="connsiteX3" fmla="*/ 0 w 889000"/>
              <a:gd name="connsiteY3" fmla="*/ 0 h 889000"/>
              <a:gd name="connsiteX0" fmla="*/ 889000 w 889000"/>
              <a:gd name="connsiteY0" fmla="*/ 889000 h 889000"/>
              <a:gd name="connsiteX1" fmla="*/ 0 w 889000"/>
              <a:gd name="connsiteY1" fmla="*/ 889000 h 889000"/>
              <a:gd name="connsiteX2" fmla="*/ 0 w 889000"/>
              <a:gd name="connsiteY2" fmla="*/ 0 h 88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89000" h="889000">
                <a:moveTo>
                  <a:pt x="889000" y="889000"/>
                </a:moveTo>
                <a:lnTo>
                  <a:pt x="0" y="889000"/>
                </a:lnTo>
                <a:lnTo>
                  <a:pt x="0" y="0"/>
                </a:lnTo>
              </a:path>
            </a:pathLst>
          </a:custGeom>
          <a:noFill/>
          <a:ln w="12700">
            <a:solidFill>
              <a:schemeClr val="bg1"/>
            </a:solidFill>
          </a:ln>
          <a:effectLst>
            <a:outerShdw blurRad="114300" dist="228600" dir="7620000" algn="t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2" name="Rectangle 14"/>
          <p:cNvSpPr/>
          <p:nvPr/>
        </p:nvSpPr>
        <p:spPr>
          <a:xfrm rot="5400000">
            <a:off x="1065387" y="4938520"/>
            <a:ext cx="354157" cy="1444637"/>
          </a:xfrm>
          <a:custGeom>
            <a:avLst/>
            <a:gdLst>
              <a:gd name="connsiteX0" fmla="*/ 0 w 889000"/>
              <a:gd name="connsiteY0" fmla="*/ 0 h 889000"/>
              <a:gd name="connsiteX1" fmla="*/ 889000 w 889000"/>
              <a:gd name="connsiteY1" fmla="*/ 0 h 889000"/>
              <a:gd name="connsiteX2" fmla="*/ 889000 w 889000"/>
              <a:gd name="connsiteY2" fmla="*/ 889000 h 889000"/>
              <a:gd name="connsiteX3" fmla="*/ 0 w 889000"/>
              <a:gd name="connsiteY3" fmla="*/ 889000 h 889000"/>
              <a:gd name="connsiteX4" fmla="*/ 0 w 889000"/>
              <a:gd name="connsiteY4" fmla="*/ 0 h 889000"/>
              <a:gd name="connsiteX0" fmla="*/ 889000 w 980440"/>
              <a:gd name="connsiteY0" fmla="*/ 0 h 889000"/>
              <a:gd name="connsiteX1" fmla="*/ 889000 w 980440"/>
              <a:gd name="connsiteY1" fmla="*/ 889000 h 889000"/>
              <a:gd name="connsiteX2" fmla="*/ 0 w 980440"/>
              <a:gd name="connsiteY2" fmla="*/ 889000 h 889000"/>
              <a:gd name="connsiteX3" fmla="*/ 0 w 980440"/>
              <a:gd name="connsiteY3" fmla="*/ 0 h 889000"/>
              <a:gd name="connsiteX4" fmla="*/ 980440 w 980440"/>
              <a:gd name="connsiteY4" fmla="*/ 91440 h 889000"/>
              <a:gd name="connsiteX0" fmla="*/ 889000 w 889000"/>
              <a:gd name="connsiteY0" fmla="*/ 0 h 889000"/>
              <a:gd name="connsiteX1" fmla="*/ 889000 w 889000"/>
              <a:gd name="connsiteY1" fmla="*/ 889000 h 889000"/>
              <a:gd name="connsiteX2" fmla="*/ 0 w 889000"/>
              <a:gd name="connsiteY2" fmla="*/ 889000 h 889000"/>
              <a:gd name="connsiteX3" fmla="*/ 0 w 889000"/>
              <a:gd name="connsiteY3" fmla="*/ 0 h 889000"/>
              <a:gd name="connsiteX0" fmla="*/ 889000 w 889000"/>
              <a:gd name="connsiteY0" fmla="*/ 889000 h 889000"/>
              <a:gd name="connsiteX1" fmla="*/ 0 w 889000"/>
              <a:gd name="connsiteY1" fmla="*/ 889000 h 889000"/>
              <a:gd name="connsiteX2" fmla="*/ 0 w 889000"/>
              <a:gd name="connsiteY2" fmla="*/ 0 h 88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89000" h="889000">
                <a:moveTo>
                  <a:pt x="889000" y="889000"/>
                </a:moveTo>
                <a:lnTo>
                  <a:pt x="0" y="889000"/>
                </a:lnTo>
                <a:lnTo>
                  <a:pt x="0" y="0"/>
                </a:lnTo>
              </a:path>
            </a:pathLst>
          </a:custGeom>
          <a:noFill/>
          <a:ln w="12700">
            <a:solidFill>
              <a:schemeClr val="bg1"/>
            </a:solidFill>
          </a:ln>
          <a:effectLst>
            <a:outerShdw blurRad="114300" dist="228600" dir="7620000" algn="t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4" name="TextBox 43"/>
          <p:cNvSpPr txBox="1"/>
          <p:nvPr/>
        </p:nvSpPr>
        <p:spPr>
          <a:xfrm>
            <a:off x="4697896" y="1389556"/>
            <a:ext cx="2463816" cy="3693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ru-RU" sz="2400" kern="2000" dirty="0">
                <a:solidFill>
                  <a:srgbClr val="5D5B6F"/>
                </a:solidFill>
                <a:latin typeface="Montserrat Medium" panose="00000600000000000000" pitchFamily="2" charset="-18"/>
              </a:rPr>
              <a:t>Кузнецов Илья</a:t>
            </a:r>
            <a:endParaRPr lang="en-US" sz="2400" kern="2000" dirty="0">
              <a:solidFill>
                <a:srgbClr val="5D5B6F"/>
              </a:solidFill>
              <a:latin typeface="Montserrat Medium" panose="00000600000000000000" pitchFamily="2" charset="-18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4697896" y="2306497"/>
            <a:ext cx="2750753" cy="3693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ru-RU" sz="2400" kern="2000" dirty="0">
                <a:solidFill>
                  <a:srgbClr val="5D5B6F"/>
                </a:solidFill>
                <a:latin typeface="Montserrat Medium" panose="00000600000000000000" pitchFamily="2" charset="-18"/>
              </a:rPr>
              <a:t>Объедков Артём</a:t>
            </a:r>
            <a:endParaRPr lang="en-US" sz="2400" kern="2000" dirty="0">
              <a:solidFill>
                <a:srgbClr val="5D5B6F"/>
              </a:solidFill>
              <a:latin typeface="Montserrat Medium" panose="00000600000000000000" pitchFamily="2" charset="-18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4697896" y="3223438"/>
            <a:ext cx="3122650" cy="3693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ru-RU" sz="2400" kern="2000" dirty="0">
                <a:solidFill>
                  <a:srgbClr val="5D5B6F"/>
                </a:solidFill>
                <a:latin typeface="Montserrat Medium" panose="00000600000000000000" pitchFamily="2" charset="-18"/>
              </a:rPr>
              <a:t>Карельский Вадим</a:t>
            </a:r>
            <a:endParaRPr lang="en-US" sz="2400" kern="2000" dirty="0">
              <a:solidFill>
                <a:srgbClr val="5D5B6F"/>
              </a:solidFill>
              <a:latin typeface="Montserrat Medium" panose="00000600000000000000" pitchFamily="2" charset="-18"/>
            </a:endParaRPr>
          </a:p>
        </p:txBody>
      </p:sp>
      <p:cxnSp>
        <p:nvCxnSpPr>
          <p:cNvPr id="55" name="Straight Connector 54"/>
          <p:cNvCxnSpPr/>
          <p:nvPr/>
        </p:nvCxnSpPr>
        <p:spPr>
          <a:xfrm>
            <a:off x="4044398" y="259773"/>
            <a:ext cx="0" cy="6369627"/>
          </a:xfrm>
          <a:prstGeom prst="line">
            <a:avLst/>
          </a:prstGeom>
          <a:ln>
            <a:solidFill>
              <a:srgbClr val="5D5B6F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Oval 44"/>
          <p:cNvSpPr/>
          <p:nvPr/>
        </p:nvSpPr>
        <p:spPr>
          <a:xfrm>
            <a:off x="3901523" y="1431347"/>
            <a:ext cx="285750" cy="285750"/>
          </a:xfrm>
          <a:prstGeom prst="ellipse">
            <a:avLst/>
          </a:prstGeom>
          <a:solidFill>
            <a:srgbClr val="F6F6F9"/>
          </a:solidFill>
          <a:ln>
            <a:noFill/>
          </a:ln>
          <a:effectLst>
            <a:outerShdw blurRad="63500" sx="102000" sy="102000" algn="ctr" rotWithShape="0">
              <a:prstClr val="black">
                <a:alpha val="2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6" name="Oval 55"/>
          <p:cNvSpPr/>
          <p:nvPr/>
        </p:nvSpPr>
        <p:spPr>
          <a:xfrm>
            <a:off x="3901523" y="2358736"/>
            <a:ext cx="285750" cy="285750"/>
          </a:xfrm>
          <a:prstGeom prst="ellipse">
            <a:avLst/>
          </a:prstGeom>
          <a:solidFill>
            <a:srgbClr val="F6F6F9"/>
          </a:solidFill>
          <a:ln>
            <a:noFill/>
          </a:ln>
          <a:effectLst>
            <a:outerShdw blurRad="63500" sx="102000" sy="102000" algn="ctr" rotWithShape="0">
              <a:prstClr val="black">
                <a:alpha val="2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7" name="Oval 56"/>
          <p:cNvSpPr/>
          <p:nvPr/>
        </p:nvSpPr>
        <p:spPr>
          <a:xfrm>
            <a:off x="3901523" y="3286125"/>
            <a:ext cx="285750" cy="285750"/>
          </a:xfrm>
          <a:prstGeom prst="ellipse">
            <a:avLst/>
          </a:prstGeom>
          <a:solidFill>
            <a:srgbClr val="F6F6F9"/>
          </a:solidFill>
          <a:ln>
            <a:noFill/>
          </a:ln>
          <a:effectLst>
            <a:outerShdw blurRad="63500" sx="102000" sy="102000" algn="ctr" rotWithShape="0">
              <a:prstClr val="black">
                <a:alpha val="2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7485953" y="1499113"/>
            <a:ext cx="3058530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ru-RU" sz="1400" kern="2000" dirty="0">
                <a:solidFill>
                  <a:srgbClr val="5D5B6F">
                    <a:alpha val="40000"/>
                  </a:srgbClr>
                </a:solidFill>
                <a:latin typeface="Montserrat" panose="00000500000000000000" pitchFamily="2" charset="-18"/>
              </a:rPr>
              <a:t>Лидер, технический специалист</a:t>
            </a:r>
            <a:endParaRPr lang="en-US" sz="1400" kern="2000" dirty="0">
              <a:solidFill>
                <a:srgbClr val="5D5B6F">
                  <a:alpha val="40000"/>
                </a:srgbClr>
              </a:solidFill>
              <a:latin typeface="Montserrat" panose="00000500000000000000" pitchFamily="2" charset="-18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746279" y="2381291"/>
            <a:ext cx="2388474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ru-RU" sz="1400" kern="2000" dirty="0">
                <a:solidFill>
                  <a:srgbClr val="5D5B6F">
                    <a:alpha val="40000"/>
                  </a:srgbClr>
                </a:solidFill>
                <a:latin typeface="Montserrat" panose="00000500000000000000" pitchFamily="2" charset="-18"/>
              </a:rPr>
              <a:t>Дизайнер, </a:t>
            </a:r>
            <a:r>
              <a:rPr lang="en-US" sz="1400" kern="2000" dirty="0">
                <a:solidFill>
                  <a:srgbClr val="5D5B6F">
                    <a:alpha val="40000"/>
                  </a:srgbClr>
                </a:solidFill>
                <a:latin typeface="Montserrat" panose="00000500000000000000" pitchFamily="2" charset="-18"/>
              </a:rPr>
              <a:t>PR-</a:t>
            </a:r>
            <a:r>
              <a:rPr lang="ru-RU" sz="1400" kern="2000" dirty="0">
                <a:solidFill>
                  <a:srgbClr val="5D5B6F">
                    <a:alpha val="40000"/>
                  </a:srgbClr>
                </a:solidFill>
                <a:latin typeface="Montserrat" panose="00000500000000000000" pitchFamily="2" charset="-18"/>
              </a:rPr>
              <a:t>менеджер </a:t>
            </a:r>
            <a:endParaRPr lang="en-US" sz="1400" kern="2000" dirty="0">
              <a:solidFill>
                <a:srgbClr val="5D5B6F">
                  <a:alpha val="40000"/>
                </a:srgbClr>
              </a:solidFill>
              <a:latin typeface="Montserrat" panose="00000500000000000000" pitchFamily="2" charset="-18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820546" y="3286125"/>
            <a:ext cx="2814873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ru-RU" sz="1400" kern="2000" dirty="0">
                <a:solidFill>
                  <a:srgbClr val="5D5B6F">
                    <a:alpha val="40000"/>
                  </a:srgbClr>
                </a:solidFill>
                <a:latin typeface="Montserrat" panose="00000500000000000000" pitchFamily="2" charset="-18"/>
              </a:rPr>
              <a:t>Экономист,  бизнес процессы</a:t>
            </a:r>
            <a:endParaRPr lang="en-US" sz="1400" kern="2000" dirty="0">
              <a:solidFill>
                <a:srgbClr val="5D5B6F">
                  <a:alpha val="40000"/>
                </a:srgbClr>
              </a:solidFill>
              <a:latin typeface="Montserrat" panose="00000500000000000000" pitchFamily="2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2861400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 p14:presetBounceEnd="3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4000">
                                          <p:cBhvr additive="base">
                                            <p:cTn id="7" dur="75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4000">
                                          <p:cBhvr additive="base">
                                            <p:cTn id="8" dur="75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grpId="0" nodeType="withEffect" p14:presetBounceEnd="34000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4000">
                                          <p:cBhvr additive="base">
                                            <p:cTn id="11" dur="7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4000">
                                          <p:cBhvr additive="base">
                                            <p:cTn id="12" dur="7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grpId="0" nodeType="withEffect" p14:presetBounceEnd="34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4000">
                                          <p:cBhvr additive="base">
                                            <p:cTn id="15" dur="75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4000">
                                          <p:cBhvr additive="base">
                                            <p:cTn id="16" dur="75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grpId="0" nodeType="withEffect" p14:presetBounceEnd="34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4000">
                                          <p:cBhvr additive="base">
                                            <p:cTn id="19" dur="7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4000">
                                          <p:cBhvr additive="base">
                                            <p:cTn id="20" dur="7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grpId="0" nodeType="withEffect" p14:presetBounceEnd="34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4000">
                                          <p:cBhvr additive="base">
                                            <p:cTn id="23" dur="75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4000">
                                          <p:cBhvr additive="base">
                                            <p:cTn id="24" dur="75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grpId="0" nodeType="withEffect" p14:presetBounceEnd="34000">
                                      <p:stCondLst>
                                        <p:cond delay="13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4000">
                                          <p:cBhvr additive="base">
                                            <p:cTn id="27" dur="75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4000">
                                          <p:cBhvr additive="base">
                                            <p:cTn id="28" dur="75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4" grpId="0"/>
          <p:bldP spid="52" grpId="0"/>
          <p:bldP spid="53" grpId="0"/>
          <p:bldP spid="19" grpId="0"/>
          <p:bldP spid="20" grpId="0"/>
          <p:bldP spid="2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75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grpId="0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7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7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75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75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grpId="0" nodeType="withEffect">
                                      <p:stCondLst>
                                        <p:cond delay="13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75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75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4" grpId="0"/>
          <p:bldP spid="52" grpId="0"/>
          <p:bldP spid="53" grpId="0"/>
          <p:bldP spid="19" grpId="0"/>
          <p:bldP spid="20" grpId="0"/>
          <p:bldP spid="22" grpId="0"/>
        </p:bldLst>
      </p:timing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/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82257743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70" imgH="270" progId="TCLayout.ActiveDocument.1">
                  <p:embed/>
                </p:oleObj>
              </mc:Choice>
              <mc:Fallback>
                <p:oleObj name="think-cell Slide" r:id="rId3" imgW="270" imgH="270" progId="TCLayout.ActiveDocument.1">
                  <p:embed/>
                  <p:pic>
                    <p:nvPicPr>
                      <p:cNvPr id="6" name="Object 5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Freeform 6"/>
          <p:cNvSpPr/>
          <p:nvPr/>
        </p:nvSpPr>
        <p:spPr>
          <a:xfrm>
            <a:off x="-101600" y="483170"/>
            <a:ext cx="12128500" cy="3907796"/>
          </a:xfrm>
          <a:custGeom>
            <a:avLst/>
            <a:gdLst>
              <a:gd name="connsiteX0" fmla="*/ 0 w 12128500"/>
              <a:gd name="connsiteY0" fmla="*/ 152400 h 3987800"/>
              <a:gd name="connsiteX1" fmla="*/ 177800 w 12128500"/>
              <a:gd name="connsiteY1" fmla="*/ 3987800 h 3987800"/>
              <a:gd name="connsiteX2" fmla="*/ 12128500 w 12128500"/>
              <a:gd name="connsiteY2" fmla="*/ 3835400 h 3987800"/>
              <a:gd name="connsiteX3" fmla="*/ 11874500 w 12128500"/>
              <a:gd name="connsiteY3" fmla="*/ 0 h 3987800"/>
              <a:gd name="connsiteX4" fmla="*/ 0 w 12128500"/>
              <a:gd name="connsiteY4" fmla="*/ 152400 h 3987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28500" h="3987800">
                <a:moveTo>
                  <a:pt x="0" y="152400"/>
                </a:moveTo>
                <a:lnTo>
                  <a:pt x="177800" y="3987800"/>
                </a:lnTo>
                <a:lnTo>
                  <a:pt x="12128500" y="3835400"/>
                </a:lnTo>
                <a:lnTo>
                  <a:pt x="11874500" y="0"/>
                </a:lnTo>
                <a:lnTo>
                  <a:pt x="0" y="152400"/>
                </a:lnTo>
                <a:close/>
              </a:path>
            </a:pathLst>
          </a:custGeom>
          <a:solidFill>
            <a:srgbClr val="14CE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73100"/>
            <a:ext cx="12192000" cy="352793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-101600" y="4471710"/>
            <a:ext cx="10872788" cy="923330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0" tIns="0" rIns="0" bIns="0" rtlCol="0" anchor="b">
            <a:noAutofit/>
          </a:bodyPr>
          <a:lstStyle/>
          <a:p>
            <a:pPr algn="ctr"/>
            <a:r>
              <a:rPr lang="ru-RU" sz="6000" dirty="0">
                <a:solidFill>
                  <a:srgbClr val="14CE9F"/>
                </a:solidFill>
                <a:latin typeface="Gabriela" panose="00000500000000000000" pitchFamily="2" charset="0"/>
              </a:rPr>
              <a:t>Спасибо за внимание!</a:t>
            </a:r>
            <a:endParaRPr lang="en-US" sz="6000" dirty="0">
              <a:solidFill>
                <a:srgbClr val="14CE9F"/>
              </a:solidFill>
              <a:latin typeface="Gabriela" panose="00000500000000000000" pitchFamily="2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315720" y="5550437"/>
            <a:ext cx="1133554" cy="61873"/>
          </a:xfrm>
          <a:prstGeom prst="rect">
            <a:avLst/>
          </a:prstGeom>
          <a:gradFill>
            <a:gsLst>
              <a:gs pos="77000">
                <a:srgbClr val="14CE9F"/>
              </a:gs>
              <a:gs pos="0">
                <a:srgbClr val="DDF9B8"/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/>
              <a:t> 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5B21F38-350B-D4F1-67F4-8D01246C01F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79584" y="4933375"/>
            <a:ext cx="1676400" cy="167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0908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/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119554857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6" imgW="270" imgH="270" progId="TCLayout.ActiveDocument.1">
                  <p:embed/>
                </p:oleObj>
              </mc:Choice>
              <mc:Fallback>
                <p:oleObj name="think-cell Slide" r:id="rId6" imgW="270" imgH="270" progId="TCLayout.ActiveDocument.1">
                  <p:embed/>
                  <p:pic>
                    <p:nvPicPr>
                      <p:cNvPr id="6" name="Object 5" hidden="1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4" name="Background - 958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601" y="0"/>
            <a:ext cx="12192000" cy="6858000"/>
          </a:xfrm>
          <a:prstGeom prst="rect">
            <a:avLst/>
          </a:prstGeom>
        </p:spPr>
      </p:pic>
      <p:sp>
        <p:nvSpPr>
          <p:cNvPr id="65" name="Rectangle 64"/>
          <p:cNvSpPr/>
          <p:nvPr/>
        </p:nvSpPr>
        <p:spPr>
          <a:xfrm>
            <a:off x="0" y="2855"/>
            <a:ext cx="12199601" cy="6878663"/>
          </a:xfrm>
          <a:prstGeom prst="rect">
            <a:avLst/>
          </a:prstGeom>
          <a:solidFill>
            <a:srgbClr val="5D5B6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6" name="TextBox 65"/>
          <p:cNvSpPr txBox="1"/>
          <p:nvPr/>
        </p:nvSpPr>
        <p:spPr>
          <a:xfrm>
            <a:off x="2029072" y="2749690"/>
            <a:ext cx="8245652" cy="1384995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>
              <a:lnSpc>
                <a:spcPts val="2800"/>
              </a:lnSpc>
            </a:pPr>
            <a:r>
              <a:rPr lang="ru-RU" kern="2000" dirty="0">
                <a:solidFill>
                  <a:srgbClr val="F6F6F9">
                    <a:alpha val="54000"/>
                  </a:srgbClr>
                </a:solidFill>
                <a:latin typeface="Montserrat" panose="00000500000000000000" pitchFamily="2" charset="-18"/>
              </a:rPr>
              <a:t>Система контроля нахождения работника в опасной зоне промышленного предприятия</a:t>
            </a:r>
            <a:endParaRPr lang="en-US" kern="2000" dirty="0">
              <a:solidFill>
                <a:srgbClr val="F6F6F9">
                  <a:alpha val="54000"/>
                </a:srgbClr>
              </a:solidFill>
              <a:latin typeface="Montserrat" panose="00000500000000000000" pitchFamily="2" charset="-18"/>
            </a:endParaRPr>
          </a:p>
        </p:txBody>
      </p:sp>
      <p:sp>
        <p:nvSpPr>
          <p:cNvPr id="71" name="Rectangle 14"/>
          <p:cNvSpPr/>
          <p:nvPr/>
        </p:nvSpPr>
        <p:spPr>
          <a:xfrm>
            <a:off x="1436710" y="2705343"/>
            <a:ext cx="7005542" cy="1903141"/>
          </a:xfrm>
          <a:custGeom>
            <a:avLst/>
            <a:gdLst>
              <a:gd name="connsiteX0" fmla="*/ 0 w 889000"/>
              <a:gd name="connsiteY0" fmla="*/ 0 h 889000"/>
              <a:gd name="connsiteX1" fmla="*/ 889000 w 889000"/>
              <a:gd name="connsiteY1" fmla="*/ 0 h 889000"/>
              <a:gd name="connsiteX2" fmla="*/ 889000 w 889000"/>
              <a:gd name="connsiteY2" fmla="*/ 889000 h 889000"/>
              <a:gd name="connsiteX3" fmla="*/ 0 w 889000"/>
              <a:gd name="connsiteY3" fmla="*/ 889000 h 889000"/>
              <a:gd name="connsiteX4" fmla="*/ 0 w 889000"/>
              <a:gd name="connsiteY4" fmla="*/ 0 h 889000"/>
              <a:gd name="connsiteX0" fmla="*/ 889000 w 980440"/>
              <a:gd name="connsiteY0" fmla="*/ 0 h 889000"/>
              <a:gd name="connsiteX1" fmla="*/ 889000 w 980440"/>
              <a:gd name="connsiteY1" fmla="*/ 889000 h 889000"/>
              <a:gd name="connsiteX2" fmla="*/ 0 w 980440"/>
              <a:gd name="connsiteY2" fmla="*/ 889000 h 889000"/>
              <a:gd name="connsiteX3" fmla="*/ 0 w 980440"/>
              <a:gd name="connsiteY3" fmla="*/ 0 h 889000"/>
              <a:gd name="connsiteX4" fmla="*/ 980440 w 980440"/>
              <a:gd name="connsiteY4" fmla="*/ 91440 h 889000"/>
              <a:gd name="connsiteX0" fmla="*/ 889000 w 889000"/>
              <a:gd name="connsiteY0" fmla="*/ 0 h 889000"/>
              <a:gd name="connsiteX1" fmla="*/ 889000 w 889000"/>
              <a:gd name="connsiteY1" fmla="*/ 889000 h 889000"/>
              <a:gd name="connsiteX2" fmla="*/ 0 w 889000"/>
              <a:gd name="connsiteY2" fmla="*/ 889000 h 889000"/>
              <a:gd name="connsiteX3" fmla="*/ 0 w 889000"/>
              <a:gd name="connsiteY3" fmla="*/ 0 h 889000"/>
              <a:gd name="connsiteX0" fmla="*/ 889000 w 889000"/>
              <a:gd name="connsiteY0" fmla="*/ 889000 h 889000"/>
              <a:gd name="connsiteX1" fmla="*/ 0 w 889000"/>
              <a:gd name="connsiteY1" fmla="*/ 889000 h 889000"/>
              <a:gd name="connsiteX2" fmla="*/ 0 w 889000"/>
              <a:gd name="connsiteY2" fmla="*/ 0 h 88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89000" h="889000">
                <a:moveTo>
                  <a:pt x="889000" y="889000"/>
                </a:moveTo>
                <a:lnTo>
                  <a:pt x="0" y="889000"/>
                </a:lnTo>
                <a:lnTo>
                  <a:pt x="0" y="0"/>
                </a:lnTo>
              </a:path>
            </a:pathLst>
          </a:custGeom>
          <a:noFill/>
          <a:ln w="12700">
            <a:solidFill>
              <a:schemeClr val="bg1"/>
            </a:solidFill>
          </a:ln>
          <a:effectLst>
            <a:outerShdw blurRad="114300" dist="228600" dir="7620000" algn="t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2" name="Rectangle 14"/>
          <p:cNvSpPr/>
          <p:nvPr/>
        </p:nvSpPr>
        <p:spPr>
          <a:xfrm rot="10800000">
            <a:off x="6123046" y="2503617"/>
            <a:ext cx="4632245" cy="1561575"/>
          </a:xfrm>
          <a:custGeom>
            <a:avLst/>
            <a:gdLst>
              <a:gd name="connsiteX0" fmla="*/ 0 w 889000"/>
              <a:gd name="connsiteY0" fmla="*/ 0 h 889000"/>
              <a:gd name="connsiteX1" fmla="*/ 889000 w 889000"/>
              <a:gd name="connsiteY1" fmla="*/ 0 h 889000"/>
              <a:gd name="connsiteX2" fmla="*/ 889000 w 889000"/>
              <a:gd name="connsiteY2" fmla="*/ 889000 h 889000"/>
              <a:gd name="connsiteX3" fmla="*/ 0 w 889000"/>
              <a:gd name="connsiteY3" fmla="*/ 889000 h 889000"/>
              <a:gd name="connsiteX4" fmla="*/ 0 w 889000"/>
              <a:gd name="connsiteY4" fmla="*/ 0 h 889000"/>
              <a:gd name="connsiteX0" fmla="*/ 889000 w 980440"/>
              <a:gd name="connsiteY0" fmla="*/ 0 h 889000"/>
              <a:gd name="connsiteX1" fmla="*/ 889000 w 980440"/>
              <a:gd name="connsiteY1" fmla="*/ 889000 h 889000"/>
              <a:gd name="connsiteX2" fmla="*/ 0 w 980440"/>
              <a:gd name="connsiteY2" fmla="*/ 889000 h 889000"/>
              <a:gd name="connsiteX3" fmla="*/ 0 w 980440"/>
              <a:gd name="connsiteY3" fmla="*/ 0 h 889000"/>
              <a:gd name="connsiteX4" fmla="*/ 980440 w 980440"/>
              <a:gd name="connsiteY4" fmla="*/ 91440 h 889000"/>
              <a:gd name="connsiteX0" fmla="*/ 889000 w 889000"/>
              <a:gd name="connsiteY0" fmla="*/ 0 h 889000"/>
              <a:gd name="connsiteX1" fmla="*/ 889000 w 889000"/>
              <a:gd name="connsiteY1" fmla="*/ 889000 h 889000"/>
              <a:gd name="connsiteX2" fmla="*/ 0 w 889000"/>
              <a:gd name="connsiteY2" fmla="*/ 889000 h 889000"/>
              <a:gd name="connsiteX3" fmla="*/ 0 w 889000"/>
              <a:gd name="connsiteY3" fmla="*/ 0 h 889000"/>
              <a:gd name="connsiteX0" fmla="*/ 889000 w 889000"/>
              <a:gd name="connsiteY0" fmla="*/ 889000 h 889000"/>
              <a:gd name="connsiteX1" fmla="*/ 0 w 889000"/>
              <a:gd name="connsiteY1" fmla="*/ 889000 h 889000"/>
              <a:gd name="connsiteX2" fmla="*/ 0 w 889000"/>
              <a:gd name="connsiteY2" fmla="*/ 0 h 88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89000" h="889000">
                <a:moveTo>
                  <a:pt x="889000" y="889000"/>
                </a:moveTo>
                <a:lnTo>
                  <a:pt x="0" y="889000"/>
                </a:lnTo>
                <a:lnTo>
                  <a:pt x="0" y="0"/>
                </a:lnTo>
              </a:path>
            </a:pathLst>
          </a:custGeom>
          <a:noFill/>
          <a:ln w="12700">
            <a:solidFill>
              <a:schemeClr val="bg1"/>
            </a:solidFill>
          </a:ln>
          <a:effectLst>
            <a:outerShdw blurRad="114300" dist="228600" dir="7620000" algn="t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3" name="Rectangle 14"/>
          <p:cNvSpPr/>
          <p:nvPr/>
        </p:nvSpPr>
        <p:spPr>
          <a:xfrm rot="5400000">
            <a:off x="3764410" y="135550"/>
            <a:ext cx="782386" cy="5139579"/>
          </a:xfrm>
          <a:custGeom>
            <a:avLst/>
            <a:gdLst>
              <a:gd name="connsiteX0" fmla="*/ 0 w 889000"/>
              <a:gd name="connsiteY0" fmla="*/ 0 h 889000"/>
              <a:gd name="connsiteX1" fmla="*/ 889000 w 889000"/>
              <a:gd name="connsiteY1" fmla="*/ 0 h 889000"/>
              <a:gd name="connsiteX2" fmla="*/ 889000 w 889000"/>
              <a:gd name="connsiteY2" fmla="*/ 889000 h 889000"/>
              <a:gd name="connsiteX3" fmla="*/ 0 w 889000"/>
              <a:gd name="connsiteY3" fmla="*/ 889000 h 889000"/>
              <a:gd name="connsiteX4" fmla="*/ 0 w 889000"/>
              <a:gd name="connsiteY4" fmla="*/ 0 h 889000"/>
              <a:gd name="connsiteX0" fmla="*/ 889000 w 980440"/>
              <a:gd name="connsiteY0" fmla="*/ 0 h 889000"/>
              <a:gd name="connsiteX1" fmla="*/ 889000 w 980440"/>
              <a:gd name="connsiteY1" fmla="*/ 889000 h 889000"/>
              <a:gd name="connsiteX2" fmla="*/ 0 w 980440"/>
              <a:gd name="connsiteY2" fmla="*/ 889000 h 889000"/>
              <a:gd name="connsiteX3" fmla="*/ 0 w 980440"/>
              <a:gd name="connsiteY3" fmla="*/ 0 h 889000"/>
              <a:gd name="connsiteX4" fmla="*/ 980440 w 980440"/>
              <a:gd name="connsiteY4" fmla="*/ 91440 h 889000"/>
              <a:gd name="connsiteX0" fmla="*/ 889000 w 889000"/>
              <a:gd name="connsiteY0" fmla="*/ 0 h 889000"/>
              <a:gd name="connsiteX1" fmla="*/ 889000 w 889000"/>
              <a:gd name="connsiteY1" fmla="*/ 889000 h 889000"/>
              <a:gd name="connsiteX2" fmla="*/ 0 w 889000"/>
              <a:gd name="connsiteY2" fmla="*/ 889000 h 889000"/>
              <a:gd name="connsiteX3" fmla="*/ 0 w 889000"/>
              <a:gd name="connsiteY3" fmla="*/ 0 h 889000"/>
              <a:gd name="connsiteX0" fmla="*/ 889000 w 889000"/>
              <a:gd name="connsiteY0" fmla="*/ 889000 h 889000"/>
              <a:gd name="connsiteX1" fmla="*/ 0 w 889000"/>
              <a:gd name="connsiteY1" fmla="*/ 889000 h 889000"/>
              <a:gd name="connsiteX2" fmla="*/ 0 w 889000"/>
              <a:gd name="connsiteY2" fmla="*/ 0 h 88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89000" h="889000">
                <a:moveTo>
                  <a:pt x="889000" y="889000"/>
                </a:moveTo>
                <a:lnTo>
                  <a:pt x="0" y="889000"/>
                </a:lnTo>
                <a:lnTo>
                  <a:pt x="0" y="0"/>
                </a:lnTo>
              </a:path>
            </a:pathLst>
          </a:custGeom>
          <a:noFill/>
          <a:ln w="12700">
            <a:gradFill>
              <a:gsLst>
                <a:gs pos="70000">
                  <a:srgbClr val="14CE9F"/>
                </a:gs>
                <a:gs pos="0">
                  <a:srgbClr val="DDF9B8"/>
                </a:gs>
              </a:gsLst>
              <a:lin ang="5400000" scaled="1"/>
            </a:gradFill>
          </a:ln>
          <a:effectLst>
            <a:outerShdw blurRad="114300" dist="228600" dir="7620000" algn="t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8295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7826" fill="hold"/>
                                        <p:tgtEl>
                                          <p:spTgt spid="6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2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64"/>
                </p:tgtEl>
              </p:cMediaNode>
            </p:video>
          </p:childTnLst>
        </p:cTn>
      </p:par>
    </p:tnLst>
    <p:bldLst>
      <p:bldP spid="66" grpId="0"/>
      <p:bldP spid="71" grpId="0" animBg="1"/>
      <p:bldP spid="72" grpId="0" animBg="1"/>
      <p:bldP spid="7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C635C9C0-EAC7-3E42-8150-82BAB0E8C0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6440" y="1"/>
            <a:ext cx="663556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" name="Object 5" hidden="1"/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980634006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270" imgH="270" progId="TCLayout.ActiveDocument.1">
                  <p:embed/>
                </p:oleObj>
              </mc:Choice>
              <mc:Fallback>
                <p:oleObj name="think-cell Slide" r:id="rId5" imgW="270" imgH="270" progId="TCLayout.ActiveDocument.1">
                  <p:embed/>
                  <p:pic>
                    <p:nvPicPr>
                      <p:cNvPr id="6" name="Object 5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3" name="TextBox 32"/>
          <p:cNvSpPr txBox="1"/>
          <p:nvPr/>
        </p:nvSpPr>
        <p:spPr>
          <a:xfrm>
            <a:off x="658813" y="1967510"/>
            <a:ext cx="3833811" cy="271792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u-RU" sz="2000" b="1" dirty="0">
                <a:solidFill>
                  <a:schemeClr val="tx1">
                    <a:alpha val="60000"/>
                  </a:schemeClr>
                </a:solidFill>
                <a:latin typeface="Montserrat Light" panose="00000400000000000000" pitchFamily="2" charset="-18"/>
              </a:rPr>
              <a:t>Система безопасности, которая позволяет в режиме реального времени определять местоположение рабочих на предприятии.</a:t>
            </a:r>
            <a:endParaRPr lang="en-US" sz="2000" b="1" kern="2000" dirty="0">
              <a:solidFill>
                <a:schemeClr val="tx1">
                  <a:alpha val="60000"/>
                </a:schemeClr>
              </a:solidFill>
              <a:latin typeface="Montserrat Light" panose="00000400000000000000" pitchFamily="2" charset="-18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8813" y="660400"/>
            <a:ext cx="4185841" cy="1803400"/>
          </a:xfrm>
        </p:spPr>
        <p:txBody>
          <a:bodyPr/>
          <a:lstStyle/>
          <a:p>
            <a:r>
              <a:rPr lang="ru-RU" b="1" dirty="0" err="1">
                <a:latin typeface="Gabriela" panose="00000500000000000000" pitchFamily="2" charset="0"/>
              </a:rPr>
              <a:t>Другар</a:t>
            </a:r>
            <a:br>
              <a:rPr lang="en-US" b="1" dirty="0">
                <a:latin typeface="Gabriela" panose="00000500000000000000" pitchFamily="2" charset="0"/>
              </a:rPr>
            </a:b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5682927" y="716759"/>
            <a:ext cx="3682415" cy="5921374"/>
          </a:xfrm>
          <a:custGeom>
            <a:avLst/>
            <a:gdLst>
              <a:gd name="connsiteX0" fmla="*/ 0 w 889000"/>
              <a:gd name="connsiteY0" fmla="*/ 0 h 889000"/>
              <a:gd name="connsiteX1" fmla="*/ 889000 w 889000"/>
              <a:gd name="connsiteY1" fmla="*/ 0 h 889000"/>
              <a:gd name="connsiteX2" fmla="*/ 889000 w 889000"/>
              <a:gd name="connsiteY2" fmla="*/ 889000 h 889000"/>
              <a:gd name="connsiteX3" fmla="*/ 0 w 889000"/>
              <a:gd name="connsiteY3" fmla="*/ 889000 h 889000"/>
              <a:gd name="connsiteX4" fmla="*/ 0 w 889000"/>
              <a:gd name="connsiteY4" fmla="*/ 0 h 889000"/>
              <a:gd name="connsiteX0" fmla="*/ 889000 w 980440"/>
              <a:gd name="connsiteY0" fmla="*/ 0 h 889000"/>
              <a:gd name="connsiteX1" fmla="*/ 889000 w 980440"/>
              <a:gd name="connsiteY1" fmla="*/ 889000 h 889000"/>
              <a:gd name="connsiteX2" fmla="*/ 0 w 980440"/>
              <a:gd name="connsiteY2" fmla="*/ 889000 h 889000"/>
              <a:gd name="connsiteX3" fmla="*/ 0 w 980440"/>
              <a:gd name="connsiteY3" fmla="*/ 0 h 889000"/>
              <a:gd name="connsiteX4" fmla="*/ 980440 w 980440"/>
              <a:gd name="connsiteY4" fmla="*/ 91440 h 889000"/>
              <a:gd name="connsiteX0" fmla="*/ 889000 w 889000"/>
              <a:gd name="connsiteY0" fmla="*/ 0 h 889000"/>
              <a:gd name="connsiteX1" fmla="*/ 889000 w 889000"/>
              <a:gd name="connsiteY1" fmla="*/ 889000 h 889000"/>
              <a:gd name="connsiteX2" fmla="*/ 0 w 889000"/>
              <a:gd name="connsiteY2" fmla="*/ 889000 h 889000"/>
              <a:gd name="connsiteX3" fmla="*/ 0 w 889000"/>
              <a:gd name="connsiteY3" fmla="*/ 0 h 889000"/>
              <a:gd name="connsiteX0" fmla="*/ 889000 w 889000"/>
              <a:gd name="connsiteY0" fmla="*/ 889000 h 889000"/>
              <a:gd name="connsiteX1" fmla="*/ 0 w 889000"/>
              <a:gd name="connsiteY1" fmla="*/ 889000 h 889000"/>
              <a:gd name="connsiteX2" fmla="*/ 0 w 889000"/>
              <a:gd name="connsiteY2" fmla="*/ 0 h 88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89000" h="889000">
                <a:moveTo>
                  <a:pt x="889000" y="889000"/>
                </a:moveTo>
                <a:lnTo>
                  <a:pt x="0" y="889000"/>
                </a:lnTo>
                <a:lnTo>
                  <a:pt x="0" y="0"/>
                </a:lnTo>
              </a:path>
            </a:pathLst>
          </a:custGeom>
          <a:noFill/>
          <a:ln w="12700">
            <a:solidFill>
              <a:schemeClr val="bg1"/>
            </a:solidFill>
          </a:ln>
          <a:effectLst>
            <a:outerShdw blurRad="114300" dist="228600" dir="7620000" algn="t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5D5B6F"/>
              </a:solidFill>
            </a:endParaRPr>
          </a:p>
        </p:txBody>
      </p:sp>
      <p:sp>
        <p:nvSpPr>
          <p:cNvPr id="16" name="Rectangle 14"/>
          <p:cNvSpPr/>
          <p:nvPr/>
        </p:nvSpPr>
        <p:spPr>
          <a:xfrm rot="10800000">
            <a:off x="10247633" y="416678"/>
            <a:ext cx="1739421" cy="4357913"/>
          </a:xfrm>
          <a:custGeom>
            <a:avLst/>
            <a:gdLst>
              <a:gd name="connsiteX0" fmla="*/ 0 w 889000"/>
              <a:gd name="connsiteY0" fmla="*/ 0 h 889000"/>
              <a:gd name="connsiteX1" fmla="*/ 889000 w 889000"/>
              <a:gd name="connsiteY1" fmla="*/ 0 h 889000"/>
              <a:gd name="connsiteX2" fmla="*/ 889000 w 889000"/>
              <a:gd name="connsiteY2" fmla="*/ 889000 h 889000"/>
              <a:gd name="connsiteX3" fmla="*/ 0 w 889000"/>
              <a:gd name="connsiteY3" fmla="*/ 889000 h 889000"/>
              <a:gd name="connsiteX4" fmla="*/ 0 w 889000"/>
              <a:gd name="connsiteY4" fmla="*/ 0 h 889000"/>
              <a:gd name="connsiteX0" fmla="*/ 889000 w 980440"/>
              <a:gd name="connsiteY0" fmla="*/ 0 h 889000"/>
              <a:gd name="connsiteX1" fmla="*/ 889000 w 980440"/>
              <a:gd name="connsiteY1" fmla="*/ 889000 h 889000"/>
              <a:gd name="connsiteX2" fmla="*/ 0 w 980440"/>
              <a:gd name="connsiteY2" fmla="*/ 889000 h 889000"/>
              <a:gd name="connsiteX3" fmla="*/ 0 w 980440"/>
              <a:gd name="connsiteY3" fmla="*/ 0 h 889000"/>
              <a:gd name="connsiteX4" fmla="*/ 980440 w 980440"/>
              <a:gd name="connsiteY4" fmla="*/ 91440 h 889000"/>
              <a:gd name="connsiteX0" fmla="*/ 889000 w 889000"/>
              <a:gd name="connsiteY0" fmla="*/ 0 h 889000"/>
              <a:gd name="connsiteX1" fmla="*/ 889000 w 889000"/>
              <a:gd name="connsiteY1" fmla="*/ 889000 h 889000"/>
              <a:gd name="connsiteX2" fmla="*/ 0 w 889000"/>
              <a:gd name="connsiteY2" fmla="*/ 889000 h 889000"/>
              <a:gd name="connsiteX3" fmla="*/ 0 w 889000"/>
              <a:gd name="connsiteY3" fmla="*/ 0 h 889000"/>
              <a:gd name="connsiteX0" fmla="*/ 889000 w 889000"/>
              <a:gd name="connsiteY0" fmla="*/ 889000 h 889000"/>
              <a:gd name="connsiteX1" fmla="*/ 0 w 889000"/>
              <a:gd name="connsiteY1" fmla="*/ 889000 h 889000"/>
              <a:gd name="connsiteX2" fmla="*/ 0 w 889000"/>
              <a:gd name="connsiteY2" fmla="*/ 0 h 88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89000" h="889000">
                <a:moveTo>
                  <a:pt x="889000" y="889000"/>
                </a:moveTo>
                <a:lnTo>
                  <a:pt x="0" y="889000"/>
                </a:lnTo>
                <a:lnTo>
                  <a:pt x="0" y="0"/>
                </a:lnTo>
              </a:path>
            </a:pathLst>
          </a:custGeom>
          <a:noFill/>
          <a:ln w="12700">
            <a:solidFill>
              <a:schemeClr val="bg1"/>
            </a:solidFill>
          </a:ln>
          <a:effectLst>
            <a:outerShdw blurRad="114300" dist="228600" dir="7620000" algn="t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4"/>
          <p:cNvSpPr/>
          <p:nvPr/>
        </p:nvSpPr>
        <p:spPr>
          <a:xfrm rot="5400000">
            <a:off x="7945699" y="-1873942"/>
            <a:ext cx="782386" cy="4856845"/>
          </a:xfrm>
          <a:custGeom>
            <a:avLst/>
            <a:gdLst>
              <a:gd name="connsiteX0" fmla="*/ 0 w 889000"/>
              <a:gd name="connsiteY0" fmla="*/ 0 h 889000"/>
              <a:gd name="connsiteX1" fmla="*/ 889000 w 889000"/>
              <a:gd name="connsiteY1" fmla="*/ 0 h 889000"/>
              <a:gd name="connsiteX2" fmla="*/ 889000 w 889000"/>
              <a:gd name="connsiteY2" fmla="*/ 889000 h 889000"/>
              <a:gd name="connsiteX3" fmla="*/ 0 w 889000"/>
              <a:gd name="connsiteY3" fmla="*/ 889000 h 889000"/>
              <a:gd name="connsiteX4" fmla="*/ 0 w 889000"/>
              <a:gd name="connsiteY4" fmla="*/ 0 h 889000"/>
              <a:gd name="connsiteX0" fmla="*/ 889000 w 980440"/>
              <a:gd name="connsiteY0" fmla="*/ 0 h 889000"/>
              <a:gd name="connsiteX1" fmla="*/ 889000 w 980440"/>
              <a:gd name="connsiteY1" fmla="*/ 889000 h 889000"/>
              <a:gd name="connsiteX2" fmla="*/ 0 w 980440"/>
              <a:gd name="connsiteY2" fmla="*/ 889000 h 889000"/>
              <a:gd name="connsiteX3" fmla="*/ 0 w 980440"/>
              <a:gd name="connsiteY3" fmla="*/ 0 h 889000"/>
              <a:gd name="connsiteX4" fmla="*/ 980440 w 980440"/>
              <a:gd name="connsiteY4" fmla="*/ 91440 h 889000"/>
              <a:gd name="connsiteX0" fmla="*/ 889000 w 889000"/>
              <a:gd name="connsiteY0" fmla="*/ 0 h 889000"/>
              <a:gd name="connsiteX1" fmla="*/ 889000 w 889000"/>
              <a:gd name="connsiteY1" fmla="*/ 889000 h 889000"/>
              <a:gd name="connsiteX2" fmla="*/ 0 w 889000"/>
              <a:gd name="connsiteY2" fmla="*/ 889000 h 889000"/>
              <a:gd name="connsiteX3" fmla="*/ 0 w 889000"/>
              <a:gd name="connsiteY3" fmla="*/ 0 h 889000"/>
              <a:gd name="connsiteX0" fmla="*/ 889000 w 889000"/>
              <a:gd name="connsiteY0" fmla="*/ 889000 h 889000"/>
              <a:gd name="connsiteX1" fmla="*/ 0 w 889000"/>
              <a:gd name="connsiteY1" fmla="*/ 889000 h 889000"/>
              <a:gd name="connsiteX2" fmla="*/ 0 w 889000"/>
              <a:gd name="connsiteY2" fmla="*/ 0 h 88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89000" h="889000">
                <a:moveTo>
                  <a:pt x="889000" y="889000"/>
                </a:moveTo>
                <a:lnTo>
                  <a:pt x="0" y="889000"/>
                </a:lnTo>
                <a:lnTo>
                  <a:pt x="0" y="0"/>
                </a:lnTo>
              </a:path>
            </a:pathLst>
          </a:custGeom>
          <a:noFill/>
          <a:ln w="12700">
            <a:solidFill>
              <a:schemeClr val="bg1"/>
            </a:solidFill>
          </a:ln>
          <a:effectLst>
            <a:outerShdw blurRad="114300" dist="228600" dir="7620000" algn="t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4"/>
          <p:cNvSpPr/>
          <p:nvPr/>
        </p:nvSpPr>
        <p:spPr>
          <a:xfrm flipH="1">
            <a:off x="9365342" y="4582633"/>
            <a:ext cx="2425294" cy="1863284"/>
          </a:xfrm>
          <a:custGeom>
            <a:avLst/>
            <a:gdLst>
              <a:gd name="connsiteX0" fmla="*/ 0 w 889000"/>
              <a:gd name="connsiteY0" fmla="*/ 0 h 889000"/>
              <a:gd name="connsiteX1" fmla="*/ 889000 w 889000"/>
              <a:gd name="connsiteY1" fmla="*/ 0 h 889000"/>
              <a:gd name="connsiteX2" fmla="*/ 889000 w 889000"/>
              <a:gd name="connsiteY2" fmla="*/ 889000 h 889000"/>
              <a:gd name="connsiteX3" fmla="*/ 0 w 889000"/>
              <a:gd name="connsiteY3" fmla="*/ 889000 h 889000"/>
              <a:gd name="connsiteX4" fmla="*/ 0 w 889000"/>
              <a:gd name="connsiteY4" fmla="*/ 0 h 889000"/>
              <a:gd name="connsiteX0" fmla="*/ 889000 w 980440"/>
              <a:gd name="connsiteY0" fmla="*/ 0 h 889000"/>
              <a:gd name="connsiteX1" fmla="*/ 889000 w 980440"/>
              <a:gd name="connsiteY1" fmla="*/ 889000 h 889000"/>
              <a:gd name="connsiteX2" fmla="*/ 0 w 980440"/>
              <a:gd name="connsiteY2" fmla="*/ 889000 h 889000"/>
              <a:gd name="connsiteX3" fmla="*/ 0 w 980440"/>
              <a:gd name="connsiteY3" fmla="*/ 0 h 889000"/>
              <a:gd name="connsiteX4" fmla="*/ 980440 w 980440"/>
              <a:gd name="connsiteY4" fmla="*/ 91440 h 889000"/>
              <a:gd name="connsiteX0" fmla="*/ 889000 w 889000"/>
              <a:gd name="connsiteY0" fmla="*/ 0 h 889000"/>
              <a:gd name="connsiteX1" fmla="*/ 889000 w 889000"/>
              <a:gd name="connsiteY1" fmla="*/ 889000 h 889000"/>
              <a:gd name="connsiteX2" fmla="*/ 0 w 889000"/>
              <a:gd name="connsiteY2" fmla="*/ 889000 h 889000"/>
              <a:gd name="connsiteX3" fmla="*/ 0 w 889000"/>
              <a:gd name="connsiteY3" fmla="*/ 0 h 889000"/>
              <a:gd name="connsiteX0" fmla="*/ 889000 w 889000"/>
              <a:gd name="connsiteY0" fmla="*/ 889000 h 889000"/>
              <a:gd name="connsiteX1" fmla="*/ 0 w 889000"/>
              <a:gd name="connsiteY1" fmla="*/ 889000 h 889000"/>
              <a:gd name="connsiteX2" fmla="*/ 0 w 889000"/>
              <a:gd name="connsiteY2" fmla="*/ 0 h 88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89000" h="889000">
                <a:moveTo>
                  <a:pt x="889000" y="889000"/>
                </a:moveTo>
                <a:lnTo>
                  <a:pt x="0" y="889000"/>
                </a:lnTo>
                <a:lnTo>
                  <a:pt x="0" y="0"/>
                </a:lnTo>
              </a:path>
            </a:pathLst>
          </a:custGeom>
          <a:noFill/>
          <a:ln w="12700">
            <a:solidFill>
              <a:schemeClr val="bg1"/>
            </a:solidFill>
          </a:ln>
          <a:effectLst>
            <a:outerShdw blurRad="114300" dist="228600" dir="7620000" algn="t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9274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/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6" name="Object 5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4" name="Straight Connector 3"/>
          <p:cNvCxnSpPr/>
          <p:nvPr/>
        </p:nvCxnSpPr>
        <p:spPr>
          <a:xfrm flipH="1">
            <a:off x="2739073" y="2774707"/>
            <a:ext cx="3494043" cy="3426068"/>
          </a:xfrm>
          <a:prstGeom prst="line">
            <a:avLst/>
          </a:prstGeom>
          <a:ln>
            <a:solidFill>
              <a:srgbClr val="BBBAC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H="1">
            <a:off x="2739073" y="4247590"/>
            <a:ext cx="2503487" cy="2454783"/>
          </a:xfrm>
          <a:prstGeom prst="line">
            <a:avLst/>
          </a:prstGeom>
          <a:ln w="28575">
            <a:solidFill>
              <a:srgbClr val="BBBAC6">
                <a:alpha val="6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6" cstate="screen">
            <a:duotone>
              <a:prstClr val="black"/>
              <a:srgbClr val="5D5B6F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72200" y="0"/>
            <a:ext cx="60198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7" cstate="screen">
            <a:duotone>
              <a:prstClr val="black"/>
              <a:srgbClr val="14CE9F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62600" y="0"/>
            <a:ext cx="6629400" cy="6858000"/>
          </a:xfrm>
          <a:custGeom>
            <a:avLst/>
            <a:gdLst>
              <a:gd name="connsiteX0" fmla="*/ 3517891 w 6629400"/>
              <a:gd name="connsiteY0" fmla="*/ 0 h 6858000"/>
              <a:gd name="connsiteX1" fmla="*/ 6629400 w 6629400"/>
              <a:gd name="connsiteY1" fmla="*/ 0 h 6858000"/>
              <a:gd name="connsiteX2" fmla="*/ 3111509 w 6629400"/>
              <a:gd name="connsiteY2" fmla="*/ 3429000 h 6858000"/>
              <a:gd name="connsiteX3" fmla="*/ 6629400 w 6629400"/>
              <a:gd name="connsiteY3" fmla="*/ 6858000 h 6858000"/>
              <a:gd name="connsiteX4" fmla="*/ 3517891 w 6629400"/>
              <a:gd name="connsiteY4" fmla="*/ 6858000 h 6858000"/>
              <a:gd name="connsiteX5" fmla="*/ 0 w 6629400"/>
              <a:gd name="connsiteY5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629400" h="6858000">
                <a:moveTo>
                  <a:pt x="3517891" y="0"/>
                </a:moveTo>
                <a:lnTo>
                  <a:pt x="6629400" y="0"/>
                </a:lnTo>
                <a:lnTo>
                  <a:pt x="3111509" y="3429000"/>
                </a:lnTo>
                <a:lnTo>
                  <a:pt x="6629400" y="6858000"/>
                </a:lnTo>
                <a:lnTo>
                  <a:pt x="3517891" y="6858000"/>
                </a:lnTo>
                <a:lnTo>
                  <a:pt x="0" y="3429000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16" name="Title 15"/>
          <p:cNvSpPr>
            <a:spLocks noGrp="1"/>
          </p:cNvSpPr>
          <p:nvPr>
            <p:ph type="title"/>
          </p:nvPr>
        </p:nvSpPr>
        <p:spPr>
          <a:xfrm>
            <a:off x="658813" y="660400"/>
            <a:ext cx="4281487" cy="609600"/>
          </a:xfrm>
        </p:spPr>
        <p:txBody>
          <a:bodyPr/>
          <a:lstStyle/>
          <a:p>
            <a:r>
              <a:rPr lang="ru-RU" dirty="0">
                <a:latin typeface="Gabriela" panose="00000500000000000000" pitchFamily="2" charset="0"/>
              </a:rPr>
              <a:t>Проблемы</a:t>
            </a:r>
            <a:endParaRPr lang="en-US" dirty="0">
              <a:latin typeface="Gabriela" panose="00000500000000000000" pitchFamily="2" charset="0"/>
            </a:endParaRPr>
          </a:p>
        </p:txBody>
      </p:sp>
      <p:cxnSp>
        <p:nvCxnSpPr>
          <p:cNvPr id="32" name="Straight Connector 31"/>
          <p:cNvCxnSpPr/>
          <p:nvPr/>
        </p:nvCxnSpPr>
        <p:spPr>
          <a:xfrm flipH="1">
            <a:off x="4940300" y="2660946"/>
            <a:ext cx="1029525" cy="1009495"/>
          </a:xfrm>
          <a:prstGeom prst="line">
            <a:avLst/>
          </a:prstGeom>
          <a:ln w="28575">
            <a:solidFill>
              <a:srgbClr val="14CE9F">
                <a:alpha val="6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ounded Rectangle 1"/>
          <p:cNvSpPr/>
          <p:nvPr/>
        </p:nvSpPr>
        <p:spPr>
          <a:xfrm>
            <a:off x="1068790" y="1781862"/>
            <a:ext cx="2174139" cy="992845"/>
          </a:xfrm>
          <a:prstGeom prst="roundRect">
            <a:avLst>
              <a:gd name="adj" fmla="val 8216"/>
            </a:avLst>
          </a:prstGeom>
          <a:solidFill>
            <a:srgbClr val="F6F6F9"/>
          </a:solidFill>
          <a:ln w="28575">
            <a:solidFill>
              <a:srgbClr val="BBBAC6">
                <a:alpha val="60000"/>
              </a:srgb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rgbClr val="5D5B6F"/>
                </a:solidFill>
              </a:rPr>
              <a:t>Безответственность </a:t>
            </a:r>
            <a:endParaRPr lang="en-US" sz="1400" dirty="0">
              <a:solidFill>
                <a:srgbClr val="5D5B6F"/>
              </a:solidFill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3380188" y="1781862"/>
            <a:ext cx="1318550" cy="992845"/>
          </a:xfrm>
          <a:prstGeom prst="roundRect">
            <a:avLst>
              <a:gd name="adj" fmla="val 8216"/>
            </a:avLst>
          </a:prstGeom>
          <a:solidFill>
            <a:srgbClr val="F6F6F9"/>
          </a:solidFill>
          <a:ln w="28575">
            <a:solidFill>
              <a:srgbClr val="BBBAC6">
                <a:alpha val="60000"/>
              </a:srgb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1400" dirty="0">
                <a:solidFill>
                  <a:srgbClr val="5D5B6F"/>
                </a:solidFill>
              </a:rPr>
              <a:t> Безопасность </a:t>
            </a:r>
            <a:endParaRPr lang="en-US" sz="1400" dirty="0">
              <a:solidFill>
                <a:srgbClr val="5D5B6F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2387341" y="4379085"/>
            <a:ext cx="992846" cy="992845"/>
          </a:xfrm>
          <a:prstGeom prst="roundRect">
            <a:avLst>
              <a:gd name="adj" fmla="val 8216"/>
            </a:avLst>
          </a:prstGeom>
          <a:solidFill>
            <a:srgbClr val="F6F6F9"/>
          </a:solidFill>
          <a:ln w="28575">
            <a:solidFill>
              <a:srgbClr val="BBBAC6">
                <a:alpha val="60000"/>
              </a:srgb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ru-RU" sz="1400" dirty="0">
                <a:solidFill>
                  <a:srgbClr val="5D5B6F"/>
                </a:solidFill>
              </a:rPr>
              <a:t>ЧП</a:t>
            </a:r>
            <a:endParaRPr lang="en-US" sz="1400" dirty="0">
              <a:solidFill>
                <a:srgbClr val="5D5B6F"/>
              </a:solidFill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3705891" y="3083398"/>
            <a:ext cx="992846" cy="992845"/>
          </a:xfrm>
          <a:prstGeom prst="roundRect">
            <a:avLst>
              <a:gd name="adj" fmla="val 8216"/>
            </a:avLst>
          </a:prstGeom>
          <a:solidFill>
            <a:srgbClr val="F6F6F9"/>
          </a:solidFill>
          <a:ln w="28575">
            <a:solidFill>
              <a:srgbClr val="BBBAC6">
                <a:alpha val="60000"/>
              </a:srgb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ru-RU" sz="1400" dirty="0">
                <a:solidFill>
                  <a:srgbClr val="5D5B6F"/>
                </a:solidFill>
              </a:rPr>
              <a:t>Контроль</a:t>
            </a:r>
            <a:endParaRPr lang="en-US" sz="1400" dirty="0">
              <a:solidFill>
                <a:srgbClr val="5D5B6F"/>
              </a:solidFill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1073298" y="3090449"/>
            <a:ext cx="977229" cy="992845"/>
          </a:xfrm>
          <a:prstGeom prst="roundRect">
            <a:avLst>
              <a:gd name="adj" fmla="val 8216"/>
            </a:avLst>
          </a:prstGeom>
          <a:solidFill>
            <a:srgbClr val="F6F6F9"/>
          </a:solidFill>
          <a:ln w="28575">
            <a:solidFill>
              <a:srgbClr val="BBBAC6">
                <a:alpha val="60000"/>
              </a:srgb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ru-RU" sz="1400" dirty="0">
                <a:solidFill>
                  <a:srgbClr val="5D5B6F"/>
                </a:solidFill>
              </a:rPr>
              <a:t>Эвакуация</a:t>
            </a:r>
            <a:endParaRPr lang="en-US" sz="1400" dirty="0">
              <a:solidFill>
                <a:srgbClr val="5D5B6F"/>
              </a:solidFill>
            </a:endParaRPr>
          </a:p>
        </p:txBody>
      </p:sp>
      <p:grpSp>
        <p:nvGrpSpPr>
          <p:cNvPr id="58" name="Group 57"/>
          <p:cNvGrpSpPr/>
          <p:nvPr/>
        </p:nvGrpSpPr>
        <p:grpSpPr>
          <a:xfrm>
            <a:off x="2387341" y="3083398"/>
            <a:ext cx="992846" cy="992845"/>
            <a:chOff x="1977363" y="3083398"/>
            <a:chExt cx="992846" cy="992845"/>
          </a:xfrm>
        </p:grpSpPr>
        <p:sp>
          <p:nvSpPr>
            <p:cNvPr id="19" name="Rounded Rectangle 18"/>
            <p:cNvSpPr/>
            <p:nvPr/>
          </p:nvSpPr>
          <p:spPr>
            <a:xfrm>
              <a:off x="1977363" y="3083398"/>
              <a:ext cx="992846" cy="992845"/>
            </a:xfrm>
            <a:prstGeom prst="roundRect">
              <a:avLst>
                <a:gd name="adj" fmla="val 8216"/>
              </a:avLst>
            </a:prstGeom>
            <a:solidFill>
              <a:srgbClr val="14CE9F"/>
            </a:solidFill>
            <a:ln w="28575">
              <a:solidFill>
                <a:srgbClr val="FFFFFF"/>
              </a:solidFill>
            </a:ln>
            <a:effectLst>
              <a:outerShdw blurRad="190500" sx="105000" sy="105000" algn="ctr" rotWithShape="0">
                <a:srgbClr val="14CE9F">
                  <a:alpha val="56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50" name="Group 49"/>
            <p:cNvGrpSpPr/>
            <p:nvPr/>
          </p:nvGrpSpPr>
          <p:grpSpPr>
            <a:xfrm>
              <a:off x="2189431" y="3321944"/>
              <a:ext cx="560995" cy="485433"/>
              <a:chOff x="4689475" y="5686660"/>
              <a:chExt cx="777875" cy="673101"/>
            </a:xfrm>
          </p:grpSpPr>
          <p:sp>
            <p:nvSpPr>
              <p:cNvPr id="43" name="Freeform 37"/>
              <p:cNvSpPr>
                <a:spLocks noEditPoints="1"/>
              </p:cNvSpPr>
              <p:nvPr/>
            </p:nvSpPr>
            <p:spPr bwMode="auto">
              <a:xfrm>
                <a:off x="4981575" y="5686660"/>
                <a:ext cx="315913" cy="447675"/>
              </a:xfrm>
              <a:custGeom>
                <a:avLst/>
                <a:gdLst>
                  <a:gd name="T0" fmla="*/ 45 w 83"/>
                  <a:gd name="T1" fmla="*/ 117 h 117"/>
                  <a:gd name="T2" fmla="*/ 38 w 83"/>
                  <a:gd name="T3" fmla="*/ 117 h 117"/>
                  <a:gd name="T4" fmla="*/ 0 w 83"/>
                  <a:gd name="T5" fmla="*/ 79 h 117"/>
                  <a:gd name="T6" fmla="*/ 0 w 83"/>
                  <a:gd name="T7" fmla="*/ 38 h 117"/>
                  <a:gd name="T8" fmla="*/ 38 w 83"/>
                  <a:gd name="T9" fmla="*/ 0 h 117"/>
                  <a:gd name="T10" fmla="*/ 45 w 83"/>
                  <a:gd name="T11" fmla="*/ 0 h 117"/>
                  <a:gd name="T12" fmla="*/ 83 w 83"/>
                  <a:gd name="T13" fmla="*/ 38 h 117"/>
                  <a:gd name="T14" fmla="*/ 83 w 83"/>
                  <a:gd name="T15" fmla="*/ 79 h 117"/>
                  <a:gd name="T16" fmla="*/ 45 w 83"/>
                  <a:gd name="T17" fmla="*/ 117 h 117"/>
                  <a:gd name="T18" fmla="*/ 38 w 83"/>
                  <a:gd name="T19" fmla="*/ 12 h 117"/>
                  <a:gd name="T20" fmla="*/ 12 w 83"/>
                  <a:gd name="T21" fmla="*/ 38 h 117"/>
                  <a:gd name="T22" fmla="*/ 12 w 83"/>
                  <a:gd name="T23" fmla="*/ 79 h 117"/>
                  <a:gd name="T24" fmla="*/ 38 w 83"/>
                  <a:gd name="T25" fmla="*/ 105 h 117"/>
                  <a:gd name="T26" fmla="*/ 45 w 83"/>
                  <a:gd name="T27" fmla="*/ 105 h 117"/>
                  <a:gd name="T28" fmla="*/ 71 w 83"/>
                  <a:gd name="T29" fmla="*/ 79 h 117"/>
                  <a:gd name="T30" fmla="*/ 71 w 83"/>
                  <a:gd name="T31" fmla="*/ 38 h 117"/>
                  <a:gd name="T32" fmla="*/ 45 w 83"/>
                  <a:gd name="T33" fmla="*/ 12 h 117"/>
                  <a:gd name="T34" fmla="*/ 38 w 83"/>
                  <a:gd name="T35" fmla="*/ 12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83" h="117">
                    <a:moveTo>
                      <a:pt x="45" y="117"/>
                    </a:moveTo>
                    <a:cubicBezTo>
                      <a:pt x="38" y="117"/>
                      <a:pt x="38" y="117"/>
                      <a:pt x="38" y="117"/>
                    </a:cubicBezTo>
                    <a:cubicBezTo>
                      <a:pt x="17" y="117"/>
                      <a:pt x="0" y="100"/>
                      <a:pt x="0" y="79"/>
                    </a:cubicBezTo>
                    <a:cubicBezTo>
                      <a:pt x="0" y="38"/>
                      <a:pt x="0" y="38"/>
                      <a:pt x="0" y="38"/>
                    </a:cubicBezTo>
                    <a:cubicBezTo>
                      <a:pt x="0" y="17"/>
                      <a:pt x="17" y="0"/>
                      <a:pt x="38" y="0"/>
                    </a:cubicBezTo>
                    <a:cubicBezTo>
                      <a:pt x="45" y="0"/>
                      <a:pt x="45" y="0"/>
                      <a:pt x="45" y="0"/>
                    </a:cubicBezTo>
                    <a:cubicBezTo>
                      <a:pt x="66" y="0"/>
                      <a:pt x="83" y="17"/>
                      <a:pt x="83" y="38"/>
                    </a:cubicBezTo>
                    <a:cubicBezTo>
                      <a:pt x="83" y="79"/>
                      <a:pt x="83" y="79"/>
                      <a:pt x="83" y="79"/>
                    </a:cubicBezTo>
                    <a:cubicBezTo>
                      <a:pt x="83" y="100"/>
                      <a:pt x="66" y="117"/>
                      <a:pt x="45" y="117"/>
                    </a:cubicBezTo>
                    <a:close/>
                    <a:moveTo>
                      <a:pt x="38" y="12"/>
                    </a:moveTo>
                    <a:cubicBezTo>
                      <a:pt x="24" y="12"/>
                      <a:pt x="12" y="23"/>
                      <a:pt x="12" y="38"/>
                    </a:cubicBezTo>
                    <a:cubicBezTo>
                      <a:pt x="12" y="79"/>
                      <a:pt x="12" y="79"/>
                      <a:pt x="12" y="79"/>
                    </a:cubicBezTo>
                    <a:cubicBezTo>
                      <a:pt x="12" y="93"/>
                      <a:pt x="24" y="105"/>
                      <a:pt x="38" y="105"/>
                    </a:cubicBezTo>
                    <a:cubicBezTo>
                      <a:pt x="45" y="105"/>
                      <a:pt x="45" y="105"/>
                      <a:pt x="45" y="105"/>
                    </a:cubicBezTo>
                    <a:cubicBezTo>
                      <a:pt x="60" y="105"/>
                      <a:pt x="71" y="93"/>
                      <a:pt x="71" y="79"/>
                    </a:cubicBezTo>
                    <a:cubicBezTo>
                      <a:pt x="71" y="38"/>
                      <a:pt x="71" y="38"/>
                      <a:pt x="71" y="38"/>
                    </a:cubicBezTo>
                    <a:cubicBezTo>
                      <a:pt x="71" y="23"/>
                      <a:pt x="60" y="12"/>
                      <a:pt x="45" y="12"/>
                    </a:cubicBezTo>
                    <a:lnTo>
                      <a:pt x="38" y="12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44" name="Freeform 38"/>
              <p:cNvSpPr>
                <a:spLocks/>
              </p:cNvSpPr>
              <p:nvPr/>
            </p:nvSpPr>
            <p:spPr bwMode="auto">
              <a:xfrm>
                <a:off x="4814888" y="6088298"/>
                <a:ext cx="649288" cy="271463"/>
              </a:xfrm>
              <a:custGeom>
                <a:avLst/>
                <a:gdLst>
                  <a:gd name="T0" fmla="*/ 165 w 171"/>
                  <a:gd name="T1" fmla="*/ 71 h 71"/>
                  <a:gd name="T2" fmla="*/ 6 w 171"/>
                  <a:gd name="T3" fmla="*/ 71 h 71"/>
                  <a:gd name="T4" fmla="*/ 0 w 171"/>
                  <a:gd name="T5" fmla="*/ 65 h 71"/>
                  <a:gd name="T6" fmla="*/ 0 w 171"/>
                  <a:gd name="T7" fmla="*/ 51 h 71"/>
                  <a:gd name="T8" fmla="*/ 65 w 171"/>
                  <a:gd name="T9" fmla="*/ 17 h 71"/>
                  <a:gd name="T10" fmla="*/ 65 w 171"/>
                  <a:gd name="T11" fmla="*/ 6 h 71"/>
                  <a:gd name="T12" fmla="*/ 71 w 171"/>
                  <a:gd name="T13" fmla="*/ 0 h 71"/>
                  <a:gd name="T14" fmla="*/ 77 w 171"/>
                  <a:gd name="T15" fmla="*/ 6 h 71"/>
                  <a:gd name="T16" fmla="*/ 77 w 171"/>
                  <a:gd name="T17" fmla="*/ 22 h 71"/>
                  <a:gd name="T18" fmla="*/ 72 w 171"/>
                  <a:gd name="T19" fmla="*/ 28 h 71"/>
                  <a:gd name="T20" fmla="*/ 12 w 171"/>
                  <a:gd name="T21" fmla="*/ 51 h 71"/>
                  <a:gd name="T22" fmla="*/ 12 w 171"/>
                  <a:gd name="T23" fmla="*/ 59 h 71"/>
                  <a:gd name="T24" fmla="*/ 165 w 171"/>
                  <a:gd name="T25" fmla="*/ 59 h 71"/>
                  <a:gd name="T26" fmla="*/ 171 w 171"/>
                  <a:gd name="T27" fmla="*/ 65 h 71"/>
                  <a:gd name="T28" fmla="*/ 165 w 171"/>
                  <a:gd name="T29" fmla="*/ 71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71" h="71">
                    <a:moveTo>
                      <a:pt x="165" y="71"/>
                    </a:moveTo>
                    <a:cubicBezTo>
                      <a:pt x="6" y="71"/>
                      <a:pt x="6" y="71"/>
                      <a:pt x="6" y="71"/>
                    </a:cubicBezTo>
                    <a:cubicBezTo>
                      <a:pt x="3" y="71"/>
                      <a:pt x="0" y="68"/>
                      <a:pt x="0" y="65"/>
                    </a:cubicBezTo>
                    <a:cubicBezTo>
                      <a:pt x="0" y="51"/>
                      <a:pt x="0" y="51"/>
                      <a:pt x="0" y="51"/>
                    </a:cubicBezTo>
                    <a:cubicBezTo>
                      <a:pt x="0" y="35"/>
                      <a:pt x="39" y="24"/>
                      <a:pt x="65" y="17"/>
                    </a:cubicBezTo>
                    <a:cubicBezTo>
                      <a:pt x="65" y="6"/>
                      <a:pt x="65" y="6"/>
                      <a:pt x="65" y="6"/>
                    </a:cubicBezTo>
                    <a:cubicBezTo>
                      <a:pt x="65" y="3"/>
                      <a:pt x="68" y="0"/>
                      <a:pt x="71" y="0"/>
                    </a:cubicBezTo>
                    <a:cubicBezTo>
                      <a:pt x="74" y="0"/>
                      <a:pt x="77" y="3"/>
                      <a:pt x="77" y="6"/>
                    </a:cubicBezTo>
                    <a:cubicBezTo>
                      <a:pt x="77" y="22"/>
                      <a:pt x="77" y="22"/>
                      <a:pt x="77" y="22"/>
                    </a:cubicBezTo>
                    <a:cubicBezTo>
                      <a:pt x="77" y="25"/>
                      <a:pt x="75" y="27"/>
                      <a:pt x="72" y="28"/>
                    </a:cubicBezTo>
                    <a:cubicBezTo>
                      <a:pt x="42" y="35"/>
                      <a:pt x="14" y="46"/>
                      <a:pt x="12" y="51"/>
                    </a:cubicBezTo>
                    <a:cubicBezTo>
                      <a:pt x="12" y="59"/>
                      <a:pt x="12" y="59"/>
                      <a:pt x="12" y="59"/>
                    </a:cubicBezTo>
                    <a:cubicBezTo>
                      <a:pt x="165" y="59"/>
                      <a:pt x="165" y="59"/>
                      <a:pt x="165" y="59"/>
                    </a:cubicBezTo>
                    <a:cubicBezTo>
                      <a:pt x="168" y="59"/>
                      <a:pt x="171" y="62"/>
                      <a:pt x="171" y="65"/>
                    </a:cubicBezTo>
                    <a:cubicBezTo>
                      <a:pt x="171" y="68"/>
                      <a:pt x="168" y="71"/>
                      <a:pt x="165" y="7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45" name="Freeform 39"/>
              <p:cNvSpPr>
                <a:spLocks/>
              </p:cNvSpPr>
              <p:nvPr/>
            </p:nvSpPr>
            <p:spPr bwMode="auto">
              <a:xfrm>
                <a:off x="5172075" y="6148623"/>
                <a:ext cx="295275" cy="211138"/>
              </a:xfrm>
              <a:custGeom>
                <a:avLst/>
                <a:gdLst>
                  <a:gd name="T0" fmla="*/ 71 w 78"/>
                  <a:gd name="T1" fmla="*/ 55 h 55"/>
                  <a:gd name="T2" fmla="*/ 65 w 78"/>
                  <a:gd name="T3" fmla="*/ 49 h 55"/>
                  <a:gd name="T4" fmla="*/ 65 w 78"/>
                  <a:gd name="T5" fmla="*/ 35 h 55"/>
                  <a:gd name="T6" fmla="*/ 5 w 78"/>
                  <a:gd name="T7" fmla="*/ 12 h 55"/>
                  <a:gd name="T8" fmla="*/ 0 w 78"/>
                  <a:gd name="T9" fmla="*/ 5 h 55"/>
                  <a:gd name="T10" fmla="*/ 8 w 78"/>
                  <a:gd name="T11" fmla="*/ 0 h 55"/>
                  <a:gd name="T12" fmla="*/ 77 w 78"/>
                  <a:gd name="T13" fmla="*/ 35 h 55"/>
                  <a:gd name="T14" fmla="*/ 77 w 78"/>
                  <a:gd name="T15" fmla="*/ 49 h 55"/>
                  <a:gd name="T16" fmla="*/ 71 w 78"/>
                  <a:gd name="T17" fmla="*/ 55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8" h="55">
                    <a:moveTo>
                      <a:pt x="71" y="55"/>
                    </a:moveTo>
                    <a:cubicBezTo>
                      <a:pt x="68" y="55"/>
                      <a:pt x="65" y="52"/>
                      <a:pt x="65" y="49"/>
                    </a:cubicBezTo>
                    <a:cubicBezTo>
                      <a:pt x="65" y="35"/>
                      <a:pt x="65" y="35"/>
                      <a:pt x="65" y="35"/>
                    </a:cubicBezTo>
                    <a:cubicBezTo>
                      <a:pt x="63" y="29"/>
                      <a:pt x="35" y="19"/>
                      <a:pt x="5" y="12"/>
                    </a:cubicBezTo>
                    <a:cubicBezTo>
                      <a:pt x="2" y="11"/>
                      <a:pt x="0" y="8"/>
                      <a:pt x="0" y="5"/>
                    </a:cubicBezTo>
                    <a:cubicBezTo>
                      <a:pt x="1" y="2"/>
                      <a:pt x="4" y="0"/>
                      <a:pt x="8" y="0"/>
                    </a:cubicBezTo>
                    <a:cubicBezTo>
                      <a:pt x="34" y="6"/>
                      <a:pt x="78" y="18"/>
                      <a:pt x="77" y="35"/>
                    </a:cubicBezTo>
                    <a:cubicBezTo>
                      <a:pt x="77" y="49"/>
                      <a:pt x="77" y="49"/>
                      <a:pt x="77" y="49"/>
                    </a:cubicBezTo>
                    <a:cubicBezTo>
                      <a:pt x="77" y="52"/>
                      <a:pt x="74" y="55"/>
                      <a:pt x="71" y="55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46" name="Freeform 40"/>
              <p:cNvSpPr>
                <a:spLocks/>
              </p:cNvSpPr>
              <p:nvPr/>
            </p:nvSpPr>
            <p:spPr bwMode="auto">
              <a:xfrm>
                <a:off x="4826000" y="5754923"/>
                <a:ext cx="160338" cy="363538"/>
              </a:xfrm>
              <a:custGeom>
                <a:avLst/>
                <a:gdLst>
                  <a:gd name="T0" fmla="*/ 36 w 42"/>
                  <a:gd name="T1" fmla="*/ 95 h 95"/>
                  <a:gd name="T2" fmla="*/ 31 w 42"/>
                  <a:gd name="T3" fmla="*/ 95 h 95"/>
                  <a:gd name="T4" fmla="*/ 0 w 42"/>
                  <a:gd name="T5" fmla="*/ 64 h 95"/>
                  <a:gd name="T6" fmla="*/ 0 w 42"/>
                  <a:gd name="T7" fmla="*/ 31 h 95"/>
                  <a:gd name="T8" fmla="*/ 31 w 42"/>
                  <a:gd name="T9" fmla="*/ 0 h 95"/>
                  <a:gd name="T10" fmla="*/ 36 w 42"/>
                  <a:gd name="T11" fmla="*/ 0 h 95"/>
                  <a:gd name="T12" fmla="*/ 42 w 42"/>
                  <a:gd name="T13" fmla="*/ 6 h 95"/>
                  <a:gd name="T14" fmla="*/ 36 w 42"/>
                  <a:gd name="T15" fmla="*/ 11 h 95"/>
                  <a:gd name="T16" fmla="*/ 31 w 42"/>
                  <a:gd name="T17" fmla="*/ 11 h 95"/>
                  <a:gd name="T18" fmla="*/ 10 w 42"/>
                  <a:gd name="T19" fmla="*/ 31 h 95"/>
                  <a:gd name="T20" fmla="*/ 10 w 42"/>
                  <a:gd name="T21" fmla="*/ 64 h 95"/>
                  <a:gd name="T22" fmla="*/ 31 w 42"/>
                  <a:gd name="T23" fmla="*/ 85 h 95"/>
                  <a:gd name="T24" fmla="*/ 36 w 42"/>
                  <a:gd name="T25" fmla="*/ 85 h 95"/>
                  <a:gd name="T26" fmla="*/ 42 w 42"/>
                  <a:gd name="T27" fmla="*/ 90 h 95"/>
                  <a:gd name="T28" fmla="*/ 36 w 42"/>
                  <a:gd name="T29" fmla="*/ 95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42" h="95">
                    <a:moveTo>
                      <a:pt x="36" y="95"/>
                    </a:moveTo>
                    <a:cubicBezTo>
                      <a:pt x="31" y="95"/>
                      <a:pt x="31" y="95"/>
                      <a:pt x="31" y="95"/>
                    </a:cubicBezTo>
                    <a:cubicBezTo>
                      <a:pt x="14" y="95"/>
                      <a:pt x="0" y="81"/>
                      <a:pt x="0" y="64"/>
                    </a:cubicBezTo>
                    <a:cubicBezTo>
                      <a:pt x="0" y="31"/>
                      <a:pt x="0" y="31"/>
                      <a:pt x="0" y="31"/>
                    </a:cubicBezTo>
                    <a:cubicBezTo>
                      <a:pt x="0" y="14"/>
                      <a:pt x="14" y="0"/>
                      <a:pt x="31" y="0"/>
                    </a:cubicBezTo>
                    <a:cubicBezTo>
                      <a:pt x="36" y="0"/>
                      <a:pt x="36" y="0"/>
                      <a:pt x="36" y="0"/>
                    </a:cubicBezTo>
                    <a:cubicBezTo>
                      <a:pt x="39" y="0"/>
                      <a:pt x="42" y="3"/>
                      <a:pt x="42" y="6"/>
                    </a:cubicBezTo>
                    <a:cubicBezTo>
                      <a:pt x="42" y="8"/>
                      <a:pt x="39" y="11"/>
                      <a:pt x="36" y="11"/>
                    </a:cubicBezTo>
                    <a:cubicBezTo>
                      <a:pt x="31" y="11"/>
                      <a:pt x="31" y="11"/>
                      <a:pt x="31" y="11"/>
                    </a:cubicBezTo>
                    <a:cubicBezTo>
                      <a:pt x="19" y="11"/>
                      <a:pt x="10" y="20"/>
                      <a:pt x="10" y="31"/>
                    </a:cubicBezTo>
                    <a:cubicBezTo>
                      <a:pt x="10" y="64"/>
                      <a:pt x="10" y="64"/>
                      <a:pt x="10" y="64"/>
                    </a:cubicBezTo>
                    <a:cubicBezTo>
                      <a:pt x="10" y="75"/>
                      <a:pt x="19" y="85"/>
                      <a:pt x="31" y="85"/>
                    </a:cubicBezTo>
                    <a:cubicBezTo>
                      <a:pt x="36" y="85"/>
                      <a:pt x="36" y="85"/>
                      <a:pt x="36" y="85"/>
                    </a:cubicBezTo>
                    <a:cubicBezTo>
                      <a:pt x="39" y="85"/>
                      <a:pt x="42" y="87"/>
                      <a:pt x="42" y="90"/>
                    </a:cubicBezTo>
                    <a:cubicBezTo>
                      <a:pt x="42" y="93"/>
                      <a:pt x="39" y="95"/>
                      <a:pt x="36" y="95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49" name="Freeform 41"/>
              <p:cNvSpPr>
                <a:spLocks noEditPoints="1"/>
              </p:cNvSpPr>
              <p:nvPr/>
            </p:nvSpPr>
            <p:spPr bwMode="auto">
              <a:xfrm>
                <a:off x="4689475" y="6080360"/>
                <a:ext cx="239713" cy="279400"/>
              </a:xfrm>
              <a:custGeom>
                <a:avLst/>
                <a:gdLst>
                  <a:gd name="T0" fmla="*/ 6 w 63"/>
                  <a:gd name="T1" fmla="*/ 73 h 73"/>
                  <a:gd name="T2" fmla="*/ 1 w 63"/>
                  <a:gd name="T3" fmla="*/ 67 h 73"/>
                  <a:gd name="T4" fmla="*/ 1 w 63"/>
                  <a:gd name="T5" fmla="*/ 41 h 73"/>
                  <a:gd name="T6" fmla="*/ 53 w 63"/>
                  <a:gd name="T7" fmla="*/ 14 h 73"/>
                  <a:gd name="T8" fmla="*/ 53 w 63"/>
                  <a:gd name="T9" fmla="*/ 5 h 73"/>
                  <a:gd name="T10" fmla="*/ 58 w 63"/>
                  <a:gd name="T11" fmla="*/ 0 h 73"/>
                  <a:gd name="T12" fmla="*/ 63 w 63"/>
                  <a:gd name="T13" fmla="*/ 5 h 73"/>
                  <a:gd name="T14" fmla="*/ 63 w 63"/>
                  <a:gd name="T15" fmla="*/ 18 h 73"/>
                  <a:gd name="T16" fmla="*/ 59 w 63"/>
                  <a:gd name="T17" fmla="*/ 23 h 73"/>
                  <a:gd name="T18" fmla="*/ 11 w 63"/>
                  <a:gd name="T19" fmla="*/ 41 h 73"/>
                  <a:gd name="T20" fmla="*/ 11 w 63"/>
                  <a:gd name="T21" fmla="*/ 67 h 73"/>
                  <a:gd name="T22" fmla="*/ 6 w 63"/>
                  <a:gd name="T23" fmla="*/ 73 h 73"/>
                  <a:gd name="T24" fmla="*/ 11 w 63"/>
                  <a:gd name="T25" fmla="*/ 41 h 73"/>
                  <a:gd name="T26" fmla="*/ 11 w 63"/>
                  <a:gd name="T27" fmla="*/ 41 h 73"/>
                  <a:gd name="T28" fmla="*/ 11 w 63"/>
                  <a:gd name="T29" fmla="*/ 41 h 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63" h="73">
                    <a:moveTo>
                      <a:pt x="6" y="73"/>
                    </a:moveTo>
                    <a:cubicBezTo>
                      <a:pt x="3" y="73"/>
                      <a:pt x="1" y="70"/>
                      <a:pt x="1" y="67"/>
                    </a:cubicBezTo>
                    <a:cubicBezTo>
                      <a:pt x="1" y="41"/>
                      <a:pt x="1" y="41"/>
                      <a:pt x="1" y="41"/>
                    </a:cubicBezTo>
                    <a:cubicBezTo>
                      <a:pt x="0" y="29"/>
                      <a:pt x="28" y="20"/>
                      <a:pt x="53" y="14"/>
                    </a:cubicBezTo>
                    <a:cubicBezTo>
                      <a:pt x="53" y="5"/>
                      <a:pt x="53" y="5"/>
                      <a:pt x="53" y="5"/>
                    </a:cubicBezTo>
                    <a:cubicBezTo>
                      <a:pt x="53" y="2"/>
                      <a:pt x="55" y="0"/>
                      <a:pt x="58" y="0"/>
                    </a:cubicBezTo>
                    <a:cubicBezTo>
                      <a:pt x="61" y="0"/>
                      <a:pt x="63" y="2"/>
                      <a:pt x="63" y="5"/>
                    </a:cubicBezTo>
                    <a:cubicBezTo>
                      <a:pt x="63" y="18"/>
                      <a:pt x="63" y="18"/>
                      <a:pt x="63" y="18"/>
                    </a:cubicBezTo>
                    <a:cubicBezTo>
                      <a:pt x="63" y="20"/>
                      <a:pt x="61" y="22"/>
                      <a:pt x="59" y="23"/>
                    </a:cubicBezTo>
                    <a:cubicBezTo>
                      <a:pt x="36" y="28"/>
                      <a:pt x="13" y="37"/>
                      <a:pt x="11" y="41"/>
                    </a:cubicBezTo>
                    <a:cubicBezTo>
                      <a:pt x="11" y="67"/>
                      <a:pt x="11" y="67"/>
                      <a:pt x="11" y="67"/>
                    </a:cubicBezTo>
                    <a:cubicBezTo>
                      <a:pt x="11" y="70"/>
                      <a:pt x="9" y="73"/>
                      <a:pt x="6" y="73"/>
                    </a:cubicBezTo>
                    <a:close/>
                    <a:moveTo>
                      <a:pt x="11" y="41"/>
                    </a:moveTo>
                    <a:cubicBezTo>
                      <a:pt x="11" y="41"/>
                      <a:pt x="11" y="41"/>
                      <a:pt x="11" y="41"/>
                    </a:cubicBezTo>
                    <a:cubicBezTo>
                      <a:pt x="11" y="41"/>
                      <a:pt x="11" y="41"/>
                      <a:pt x="11" y="4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746474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8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8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8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6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6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9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9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8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8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8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8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8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8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5" grpId="0" animBg="1"/>
      <p:bldP spid="18" grpId="0" animBg="1"/>
      <p:bldP spid="20" grpId="0" animBg="1"/>
      <p:bldP spid="2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CCA4F10-DA17-3C96-8C9A-EEBB415EBE6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0689"/>
          <a:stretch/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4ADF456-8F64-7FC7-E9CC-730480DEBD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13755" y="365125"/>
            <a:ext cx="3822189" cy="189991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err="1">
                <a:solidFill>
                  <a:schemeClr val="tx1"/>
                </a:solidFill>
              </a:rPr>
              <a:t>Решение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EF44707-21B0-E169-2C8E-6AC390B6503B}"/>
              </a:ext>
            </a:extLst>
          </p:cNvPr>
          <p:cNvSpPr txBox="1"/>
          <p:nvPr/>
        </p:nvSpPr>
        <p:spPr>
          <a:xfrm>
            <a:off x="7856350" y="2265037"/>
            <a:ext cx="3822189" cy="3742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err="1"/>
              <a:t>Контроль</a:t>
            </a:r>
            <a:r>
              <a:rPr lang="en-US" sz="2000" dirty="0"/>
              <a:t> </a:t>
            </a:r>
            <a:r>
              <a:rPr lang="en-US" sz="2000" dirty="0" err="1"/>
              <a:t>местоположения</a:t>
            </a:r>
            <a:endParaRPr lang="en-US" sz="2000" dirty="0"/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err="1"/>
              <a:t>Контроль</a:t>
            </a:r>
            <a:r>
              <a:rPr lang="en-US" sz="2000" dirty="0"/>
              <a:t> </a:t>
            </a:r>
            <a:r>
              <a:rPr lang="en-US" sz="2000" dirty="0" err="1"/>
              <a:t>рабочего</a:t>
            </a:r>
            <a:r>
              <a:rPr lang="en-US" sz="2000" dirty="0"/>
              <a:t> </a:t>
            </a:r>
            <a:r>
              <a:rPr lang="en-US" sz="2000" dirty="0" err="1"/>
              <a:t>времени</a:t>
            </a:r>
            <a:endParaRPr lang="en-US" sz="2000" dirty="0"/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err="1"/>
              <a:t>Аварийное</a:t>
            </a:r>
            <a:r>
              <a:rPr lang="en-US" sz="2000" dirty="0"/>
              <a:t> </a:t>
            </a:r>
            <a:r>
              <a:rPr lang="en-US" sz="2000" dirty="0" err="1"/>
              <a:t>оповещение</a:t>
            </a:r>
            <a:r>
              <a:rPr lang="en-US" sz="2000" dirty="0"/>
              <a:t> </a:t>
            </a:r>
            <a:r>
              <a:rPr lang="en-US" sz="2000" dirty="0" err="1"/>
              <a:t>персонала</a:t>
            </a:r>
            <a:r>
              <a:rPr lang="en-US" sz="2000" dirty="0"/>
              <a:t> в </a:t>
            </a:r>
            <a:r>
              <a:rPr lang="en-US" sz="2000" dirty="0" err="1"/>
              <a:t>случае</a:t>
            </a:r>
            <a:r>
              <a:rPr lang="en-US" sz="2000" dirty="0"/>
              <a:t> ЧП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err="1"/>
              <a:t>Контроль</a:t>
            </a:r>
            <a:r>
              <a:rPr lang="en-US" sz="2000" dirty="0"/>
              <a:t> </a:t>
            </a:r>
            <a:r>
              <a:rPr lang="en-US" sz="2000" dirty="0" err="1"/>
              <a:t>эвакуации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4439351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73B922B-36C5-095B-442E-DC152BB044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798" y="1059679"/>
            <a:ext cx="5039610" cy="110990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200" dirty="0" err="1">
                <a:solidFill>
                  <a:schemeClr val="tx1"/>
                </a:solidFill>
              </a:rPr>
              <a:t>Социально-значимый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эффект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72ED99-3D47-2171-6E6D-9ADD0639A1E8}"/>
              </a:ext>
            </a:extLst>
          </p:cNvPr>
          <p:cNvSpPr txBox="1"/>
          <p:nvPr/>
        </p:nvSpPr>
        <p:spPr>
          <a:xfrm>
            <a:off x="876693" y="2533476"/>
            <a:ext cx="3455821" cy="34478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285750" indent="-22860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err="1"/>
              <a:t>Снижение</a:t>
            </a:r>
            <a:r>
              <a:rPr lang="en-US" sz="2000" dirty="0"/>
              <a:t> </a:t>
            </a:r>
            <a:r>
              <a:rPr lang="en-US" sz="2000" dirty="0" err="1"/>
              <a:t>смертельных</a:t>
            </a:r>
            <a:r>
              <a:rPr lang="en-US" sz="2000" dirty="0"/>
              <a:t> </a:t>
            </a:r>
            <a:r>
              <a:rPr lang="en-US" sz="2000" dirty="0" err="1"/>
              <a:t>случаев</a:t>
            </a:r>
            <a:endParaRPr lang="en-US" sz="2000" dirty="0"/>
          </a:p>
          <a:p>
            <a:pPr marL="285750" indent="-22860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err="1"/>
              <a:t>Оптимизация</a:t>
            </a:r>
            <a:r>
              <a:rPr lang="en-US" sz="2000" dirty="0"/>
              <a:t> </a:t>
            </a:r>
            <a:r>
              <a:rPr lang="en-US" sz="2000" dirty="0" err="1"/>
              <a:t>рабочего</a:t>
            </a:r>
            <a:r>
              <a:rPr lang="en-US" sz="2000" dirty="0"/>
              <a:t> </a:t>
            </a:r>
            <a:r>
              <a:rPr lang="en-US" sz="2000" dirty="0" err="1"/>
              <a:t>процесса</a:t>
            </a:r>
            <a:r>
              <a:rPr lang="en-US" sz="2000" dirty="0"/>
              <a:t> </a:t>
            </a:r>
          </a:p>
          <a:p>
            <a:pPr marL="285750" indent="-22860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err="1"/>
              <a:t>Определение</a:t>
            </a:r>
            <a:r>
              <a:rPr lang="en-US" sz="2000" dirty="0"/>
              <a:t> </a:t>
            </a:r>
            <a:r>
              <a:rPr lang="en-US" sz="2000" dirty="0" err="1"/>
              <a:t>точного</a:t>
            </a:r>
            <a:r>
              <a:rPr lang="en-US" sz="2000" dirty="0"/>
              <a:t> </a:t>
            </a:r>
            <a:r>
              <a:rPr lang="en-US" sz="2000" dirty="0" err="1"/>
              <a:t>рабочего</a:t>
            </a:r>
            <a:r>
              <a:rPr lang="en-US" sz="2000" dirty="0"/>
              <a:t> </a:t>
            </a:r>
            <a:r>
              <a:rPr lang="en-US" sz="2000" dirty="0" err="1"/>
              <a:t>времени</a:t>
            </a:r>
            <a:r>
              <a:rPr lang="en-US" sz="2000" dirty="0"/>
              <a:t> </a:t>
            </a:r>
          </a:p>
        </p:txBody>
      </p:sp>
      <p:pic>
        <p:nvPicPr>
          <p:cNvPr id="5" name="Рисунок 4" descr="Изображение выглядит как костюм, Формальная одежда, человек, галстук&#10;&#10;Автоматически созданное описание">
            <a:extLst>
              <a:ext uri="{FF2B5EF4-FFF2-40B4-BE49-F238E27FC236}">
                <a16:creationId xmlns:a16="http://schemas.microsoft.com/office/drawing/2014/main" id="{B939DA85-13F8-C7FF-B2EF-33FBCBC9A49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7031" r="1584" b="1"/>
          <a:stretch/>
        </p:blipFill>
        <p:spPr>
          <a:xfrm>
            <a:off x="5086726" y="10"/>
            <a:ext cx="7105273" cy="6857990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A5AFD70F-20E3-55D2-E154-7D4FACFBB0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2068638" y="0"/>
            <a:ext cx="123362" cy="6858000"/>
            <a:chOff x="12068638" y="0"/>
            <a:chExt cx="123362" cy="6858000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2FBDB812-268E-7EC5-B48A-7522718164E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2068638" y="0"/>
              <a:ext cx="123362" cy="6858000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5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EDA30E18-AA70-D998-AAFC-727CB0367F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2068638" y="3527553"/>
              <a:ext cx="123362" cy="3330447"/>
            </a:xfrm>
            <a:prstGeom prst="rect">
              <a:avLst/>
            </a:prstGeom>
            <a:gradFill>
              <a:gsLst>
                <a:gs pos="19000">
                  <a:schemeClr val="accent5">
                    <a:lumMod val="60000"/>
                    <a:lumOff val="40000"/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3707679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B647CF7-DF3C-C2FC-54A0-02B4F2324F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5256" y="405219"/>
            <a:ext cx="4281487" cy="546100"/>
          </a:xfrm>
        </p:spPr>
        <p:txBody>
          <a:bodyPr/>
          <a:lstStyle/>
          <a:p>
            <a:pPr algn="ctr"/>
            <a:r>
              <a:rPr lang="ru-RU" dirty="0"/>
              <a:t>Рынок</a:t>
            </a:r>
          </a:p>
        </p:txBody>
      </p:sp>
      <p:sp>
        <p:nvSpPr>
          <p:cNvPr id="3" name="Прямоугольник: усеченные противолежащие углы 2">
            <a:extLst>
              <a:ext uri="{FF2B5EF4-FFF2-40B4-BE49-F238E27FC236}">
                <a16:creationId xmlns:a16="http://schemas.microsoft.com/office/drawing/2014/main" id="{A2EF463E-75B9-47B6-E0A0-17D93564DCF1}"/>
              </a:ext>
            </a:extLst>
          </p:cNvPr>
          <p:cNvSpPr/>
          <p:nvPr/>
        </p:nvSpPr>
        <p:spPr>
          <a:xfrm>
            <a:off x="1655135" y="2652823"/>
            <a:ext cx="2115879" cy="1552353"/>
          </a:xfrm>
          <a:prstGeom prst="snip2Diag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/>
              <a:t> </a:t>
            </a:r>
            <a:r>
              <a:rPr lang="en-US" dirty="0"/>
              <a:t>TAM</a:t>
            </a:r>
            <a:endParaRPr lang="ru-RU" dirty="0"/>
          </a:p>
        </p:txBody>
      </p:sp>
      <p:sp>
        <p:nvSpPr>
          <p:cNvPr id="4" name="Прямоугольник: скругленные противолежащие углы 3">
            <a:extLst>
              <a:ext uri="{FF2B5EF4-FFF2-40B4-BE49-F238E27FC236}">
                <a16:creationId xmlns:a16="http://schemas.microsoft.com/office/drawing/2014/main" id="{147C888D-75F1-38F5-50E0-3C7C5115D87A}"/>
              </a:ext>
            </a:extLst>
          </p:cNvPr>
          <p:cNvSpPr/>
          <p:nvPr/>
        </p:nvSpPr>
        <p:spPr>
          <a:xfrm>
            <a:off x="5153247" y="2652823"/>
            <a:ext cx="2115879" cy="1552353"/>
          </a:xfrm>
          <a:prstGeom prst="round2Diag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SAM</a:t>
            </a:r>
            <a:endParaRPr lang="ru-RU" dirty="0"/>
          </a:p>
        </p:txBody>
      </p:sp>
      <p:sp>
        <p:nvSpPr>
          <p:cNvPr id="5" name="Прямоугольник: усеченные противолежащие углы 4">
            <a:extLst>
              <a:ext uri="{FF2B5EF4-FFF2-40B4-BE49-F238E27FC236}">
                <a16:creationId xmlns:a16="http://schemas.microsoft.com/office/drawing/2014/main" id="{C1DECE95-E223-D185-E812-AAEED39D9F60}"/>
              </a:ext>
            </a:extLst>
          </p:cNvPr>
          <p:cNvSpPr/>
          <p:nvPr/>
        </p:nvSpPr>
        <p:spPr>
          <a:xfrm>
            <a:off x="8651359" y="2652823"/>
            <a:ext cx="2115879" cy="1552353"/>
          </a:xfrm>
          <a:prstGeom prst="snip2Diag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SOM</a:t>
            </a:r>
            <a:endParaRPr lang="ru-RU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3F8C112-2F4B-46C9-1C82-9E2133DF63EE}"/>
              </a:ext>
            </a:extLst>
          </p:cNvPr>
          <p:cNvSpPr txBox="1"/>
          <p:nvPr/>
        </p:nvSpPr>
        <p:spPr>
          <a:xfrm>
            <a:off x="1724662" y="4441371"/>
            <a:ext cx="20409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4,162</a:t>
            </a:r>
            <a:r>
              <a:rPr lang="ru-RU" dirty="0"/>
              <a:t> млрд. руб.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90D0B0F-5508-813D-4174-7A0354899F0A}"/>
              </a:ext>
            </a:extLst>
          </p:cNvPr>
          <p:cNvSpPr txBox="1"/>
          <p:nvPr/>
        </p:nvSpPr>
        <p:spPr>
          <a:xfrm>
            <a:off x="5176887" y="4441371"/>
            <a:ext cx="20922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3,607 млрд. руб.</a:t>
            </a:r>
          </a:p>
          <a:p>
            <a:endParaRPr lang="ru-RU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349976A-1436-D450-830B-85391BF13DD0}"/>
              </a:ext>
            </a:extLst>
          </p:cNvPr>
          <p:cNvSpPr txBox="1"/>
          <p:nvPr/>
        </p:nvSpPr>
        <p:spPr>
          <a:xfrm>
            <a:off x="8893209" y="4441371"/>
            <a:ext cx="16321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214 тыс. руб.</a:t>
            </a:r>
          </a:p>
        </p:txBody>
      </p:sp>
    </p:spTree>
    <p:extLst>
      <p:ext uri="{BB962C8B-B14F-4D97-AF65-F5344CB8AC3E}">
        <p14:creationId xmlns:p14="http://schemas.microsoft.com/office/powerpoint/2010/main" val="10475924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49BA8CA-0795-E3EB-6175-D9E98C74A0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97756" y="489484"/>
            <a:ext cx="7596488" cy="546100"/>
          </a:xfrm>
        </p:spPr>
        <p:txBody>
          <a:bodyPr/>
          <a:lstStyle/>
          <a:p>
            <a:r>
              <a:rPr lang="ru-RU" dirty="0"/>
              <a:t>Финансовая модель проекта</a:t>
            </a:r>
          </a:p>
        </p:txBody>
      </p:sp>
      <p:graphicFrame>
        <p:nvGraphicFramePr>
          <p:cNvPr id="3" name="Table 272">
            <a:extLst>
              <a:ext uri="{FF2B5EF4-FFF2-40B4-BE49-F238E27FC236}">
                <a16:creationId xmlns:a16="http://schemas.microsoft.com/office/drawing/2014/main" id="{DAC76CE2-9781-CA82-3468-0F066F38B7D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07905230"/>
              </p:ext>
            </p:extLst>
          </p:nvPr>
        </p:nvGraphicFramePr>
        <p:xfrm>
          <a:off x="2297756" y="1109425"/>
          <a:ext cx="7596488" cy="5398197"/>
        </p:xfrm>
        <a:graphic>
          <a:graphicData uri="http://schemas.openxmlformats.org/drawingml/2006/table">
            <a:tbl>
              <a:tblPr/>
              <a:tblGrid>
                <a:gridCol w="24302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8293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933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8997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11574">
                <a:tc>
                  <a:txBody>
                    <a:bodyPr/>
                    <a:lstStyle/>
                    <a:p>
                      <a:pPr lvl="0" defTabSz="914400">
                        <a:defRPr sz="3000">
                          <a:latin typeface="Proxima Nova Regular"/>
                          <a:ea typeface="Proxima Nova Regular"/>
                          <a:cs typeface="Proxima Nova Regular"/>
                          <a:sym typeface="Proxima Nova Regular"/>
                        </a:defRPr>
                      </a:pPr>
                      <a:endParaRPr sz="1300" i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Montserrat" pitchFamily="2" charset="0"/>
                      </a:endParaRP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CBCBCB"/>
                      </a:solidFill>
                      <a:miter lim="400000"/>
                    </a:lnL>
                    <a:lnR w="12700">
                      <a:solidFill>
                        <a:srgbClr val="CBCBCB"/>
                      </a:solidFill>
                      <a:miter lim="400000"/>
                    </a:lnR>
                    <a:lnT w="12700">
                      <a:solidFill>
                        <a:srgbClr val="CBCBCB"/>
                      </a:solidFill>
                      <a:miter lim="400000"/>
                    </a:lnT>
                    <a:lnB w="12700">
                      <a:solidFill>
                        <a:srgbClr val="CBCBCB"/>
                      </a:solidFill>
                      <a:miter lim="400000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defRPr sz="1800"/>
                      </a:pPr>
                      <a:r>
                        <a:rPr lang="en-US" sz="13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Montserrat" pitchFamily="2" charset="0"/>
                          <a:ea typeface="Proxima Nova Bold"/>
                          <a:cs typeface="Proxima Nova Bold"/>
                          <a:sym typeface="Proxima Nova Bold"/>
                        </a:rPr>
                        <a:t>202</a:t>
                      </a:r>
                      <a:r>
                        <a:rPr lang="ru-RU" sz="13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Montserrat" pitchFamily="2" charset="0"/>
                          <a:ea typeface="Proxima Nova Bold"/>
                          <a:cs typeface="Proxima Nova Bold"/>
                          <a:sym typeface="Proxima Nova Bold"/>
                        </a:rPr>
                        <a:t>4</a:t>
                      </a:r>
                      <a:endParaRPr sz="13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Montserrat" pitchFamily="2" charset="0"/>
                        <a:ea typeface="Proxima Nova Bold"/>
                        <a:cs typeface="Proxima Nova Bold"/>
                        <a:sym typeface="Proxima Nova Bold"/>
                      </a:endParaRP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CBCBCB"/>
                      </a:solidFill>
                      <a:miter lim="400000"/>
                    </a:lnL>
                    <a:lnR w="12700">
                      <a:solidFill>
                        <a:srgbClr val="CBCBCB"/>
                      </a:solidFill>
                      <a:miter lim="400000"/>
                    </a:lnR>
                    <a:lnT w="12700">
                      <a:solidFill>
                        <a:srgbClr val="CBCBCB"/>
                      </a:solidFill>
                      <a:miter lim="400000"/>
                    </a:lnT>
                    <a:lnB w="12700">
                      <a:solidFill>
                        <a:srgbClr val="CBCBCB"/>
                      </a:solidFill>
                      <a:miter lim="400000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defRPr sz="1800"/>
                      </a:pPr>
                      <a:r>
                        <a:rPr sz="13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Montserrat" pitchFamily="2" charset="0"/>
                          <a:ea typeface="Proxima Nova Bold"/>
                          <a:cs typeface="Proxima Nova Bold"/>
                          <a:sym typeface="Proxima Nova Bold"/>
                        </a:rPr>
                        <a:t>2</a:t>
                      </a:r>
                      <a:r>
                        <a:rPr lang="en-US" sz="13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Montserrat" pitchFamily="2" charset="0"/>
                          <a:ea typeface="Proxima Nova Bold"/>
                          <a:cs typeface="Proxima Nova Bold"/>
                          <a:sym typeface="Proxima Nova Bold"/>
                        </a:rPr>
                        <a:t>02</a:t>
                      </a:r>
                      <a:r>
                        <a:rPr lang="ru-RU" sz="13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Montserrat" pitchFamily="2" charset="0"/>
                          <a:ea typeface="Proxima Nova Bold"/>
                          <a:cs typeface="Proxima Nova Bold"/>
                          <a:sym typeface="Proxima Nova Bold"/>
                        </a:rPr>
                        <a:t>5</a:t>
                      </a:r>
                      <a:endParaRPr sz="13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Montserrat" pitchFamily="2" charset="0"/>
                        <a:ea typeface="Proxima Nova Bold"/>
                        <a:cs typeface="Proxima Nova Bold"/>
                        <a:sym typeface="Proxima Nova Bold"/>
                      </a:endParaRP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CBCBCB"/>
                      </a:solidFill>
                      <a:miter lim="400000"/>
                    </a:lnL>
                    <a:lnR w="12700">
                      <a:solidFill>
                        <a:srgbClr val="CBCBCB"/>
                      </a:solidFill>
                      <a:miter lim="400000"/>
                    </a:lnR>
                    <a:lnT w="12700">
                      <a:solidFill>
                        <a:srgbClr val="CBCBCB"/>
                      </a:solidFill>
                      <a:miter lim="400000"/>
                    </a:lnT>
                    <a:lnB w="12700">
                      <a:solidFill>
                        <a:srgbClr val="CBCBCB"/>
                      </a:solidFill>
                      <a:miter lim="400000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defRPr sz="1800"/>
                      </a:pPr>
                      <a:r>
                        <a:rPr lang="en-US" sz="13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Montserrat" pitchFamily="2" charset="0"/>
                          <a:ea typeface="Proxima Nova Bold"/>
                          <a:cs typeface="Proxima Nova Bold"/>
                          <a:sym typeface="Proxima Nova Bold"/>
                        </a:rPr>
                        <a:t>202</a:t>
                      </a:r>
                      <a:r>
                        <a:rPr lang="ru-RU" sz="13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Montserrat" pitchFamily="2" charset="0"/>
                          <a:ea typeface="Proxima Nova Bold"/>
                          <a:cs typeface="Proxima Nova Bold"/>
                          <a:sym typeface="Proxima Nova Bold"/>
                        </a:rPr>
                        <a:t>6</a:t>
                      </a:r>
                      <a:endParaRPr sz="13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Montserrat" pitchFamily="2" charset="0"/>
                        <a:ea typeface="Proxima Nova Bold"/>
                        <a:cs typeface="Proxima Nova Bold"/>
                        <a:sym typeface="Proxima Nova Bold"/>
                      </a:endParaRP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CBCBCB"/>
                      </a:solidFill>
                      <a:miter lim="400000"/>
                    </a:lnL>
                    <a:lnR w="12700">
                      <a:solidFill>
                        <a:srgbClr val="CBCBCB"/>
                      </a:solidFill>
                      <a:miter lim="400000"/>
                    </a:lnR>
                    <a:lnT w="12700">
                      <a:solidFill>
                        <a:srgbClr val="CBCBCB"/>
                      </a:solidFill>
                      <a:miter lim="400000"/>
                    </a:lnT>
                    <a:lnB w="12700">
                      <a:solidFill>
                        <a:srgbClr val="CBCBCB"/>
                      </a:solidFill>
                      <a:miter lim="400000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1482">
                <a:tc>
                  <a:txBody>
                    <a:bodyPr/>
                    <a:lstStyle/>
                    <a:p>
                      <a:pPr lvl="0" algn="l" defTabSz="914400">
                        <a:defRPr sz="1800"/>
                      </a:pPr>
                      <a:r>
                        <a:rPr lang="ru-RU" sz="11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ea typeface="Proxima Nova Regular"/>
                          <a:cs typeface="Times New Roman" pitchFamily="18" charset="0"/>
                          <a:sym typeface="Proxima Nova Regular"/>
                        </a:rPr>
                        <a:t>Объем продаж, ед.</a:t>
                      </a:r>
                      <a:endParaRPr sz="11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itchFamily="18" charset="0"/>
                        <a:ea typeface="Proxima Nova Regular"/>
                        <a:cs typeface="Times New Roman" pitchFamily="18" charset="0"/>
                        <a:sym typeface="Proxima Nova Regular"/>
                      </a:endParaRP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CBCBCB"/>
                      </a:solidFill>
                      <a:miter lim="400000"/>
                    </a:lnL>
                    <a:lnR w="12700">
                      <a:solidFill>
                        <a:srgbClr val="CBCBCB"/>
                      </a:solidFill>
                      <a:miter lim="400000"/>
                    </a:lnR>
                    <a:lnT w="12700">
                      <a:solidFill>
                        <a:srgbClr val="CBCBCB"/>
                      </a:solidFill>
                      <a:miter lim="400000"/>
                    </a:lnT>
                    <a:lnB w="12700">
                      <a:solidFill>
                        <a:srgbClr val="CBCBCB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algn="r" defTabSz="914400">
                        <a:defRPr sz="1800"/>
                      </a:pPr>
                      <a:r>
                        <a:rPr lang="ru-RU" sz="11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ea typeface="Proxima Nova Regular"/>
                          <a:cs typeface="Times New Roman" pitchFamily="18" charset="0"/>
                          <a:sym typeface="Proxima Nova Regular"/>
                        </a:rPr>
                        <a:t>5</a:t>
                      </a:r>
                      <a:endParaRPr sz="11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itchFamily="18" charset="0"/>
                        <a:ea typeface="Proxima Nova Regular"/>
                        <a:cs typeface="Times New Roman" pitchFamily="18" charset="0"/>
                        <a:sym typeface="Proxima Nova Regular"/>
                      </a:endParaRP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CBCBCB"/>
                      </a:solidFill>
                      <a:miter lim="400000"/>
                    </a:lnL>
                    <a:lnR w="12700">
                      <a:solidFill>
                        <a:srgbClr val="CBCBCB"/>
                      </a:solidFill>
                      <a:miter lim="400000"/>
                    </a:lnR>
                    <a:lnT w="12700">
                      <a:solidFill>
                        <a:srgbClr val="CBCBCB"/>
                      </a:solidFill>
                      <a:miter lim="400000"/>
                    </a:lnT>
                    <a:lnB w="12700">
                      <a:solidFill>
                        <a:srgbClr val="CBCBCB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algn="r" defTabSz="914400">
                        <a:defRPr sz="1800"/>
                      </a:pPr>
                      <a:r>
                        <a:rPr lang="ru-RU" sz="11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ea typeface="Proxima Nova Regular"/>
                          <a:cs typeface="Times New Roman" pitchFamily="18" charset="0"/>
                          <a:sym typeface="Proxima Nova Regular"/>
                        </a:rPr>
                        <a:t>2500</a:t>
                      </a:r>
                      <a:endParaRPr sz="11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itchFamily="18" charset="0"/>
                        <a:ea typeface="Proxima Nova Regular"/>
                        <a:cs typeface="Times New Roman" pitchFamily="18" charset="0"/>
                        <a:sym typeface="Proxima Nova Regular"/>
                      </a:endParaRP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CBCBCB"/>
                      </a:solidFill>
                      <a:miter lim="400000"/>
                    </a:lnL>
                    <a:lnR w="12700">
                      <a:solidFill>
                        <a:srgbClr val="CBCBCB"/>
                      </a:solidFill>
                      <a:miter lim="400000"/>
                    </a:lnR>
                    <a:lnT w="12700">
                      <a:solidFill>
                        <a:srgbClr val="CBCBCB"/>
                      </a:solidFill>
                      <a:miter lim="400000"/>
                    </a:lnT>
                    <a:lnB w="12700">
                      <a:solidFill>
                        <a:srgbClr val="CBCBCB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algn="r" defTabSz="914400">
                        <a:defRPr sz="1800"/>
                      </a:pPr>
                      <a:r>
                        <a:rPr lang="ru-RU" sz="11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ea typeface="Proxima Nova Regular"/>
                          <a:cs typeface="Times New Roman" pitchFamily="18" charset="0"/>
                          <a:sym typeface="Proxima Nova Regular"/>
                        </a:rPr>
                        <a:t>4936</a:t>
                      </a:r>
                      <a:endParaRPr sz="11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itchFamily="18" charset="0"/>
                        <a:ea typeface="Proxima Nova Regular"/>
                        <a:cs typeface="Times New Roman" pitchFamily="18" charset="0"/>
                        <a:sym typeface="Proxima Nova Regular"/>
                      </a:endParaRP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CBCBCB"/>
                      </a:solidFill>
                      <a:miter lim="400000"/>
                    </a:lnL>
                    <a:lnR w="12700">
                      <a:solidFill>
                        <a:srgbClr val="CBCBCB"/>
                      </a:solidFill>
                      <a:miter lim="400000"/>
                    </a:lnR>
                    <a:lnT w="12700">
                      <a:solidFill>
                        <a:srgbClr val="CBCBCB"/>
                      </a:solidFill>
                      <a:miter lim="400000"/>
                    </a:lnT>
                    <a:lnB w="12700">
                      <a:solidFill>
                        <a:srgbClr val="CBCBCB"/>
                      </a:solidFill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16669">
                <a:tc>
                  <a:txBody>
                    <a:bodyPr/>
                    <a:lstStyle/>
                    <a:p>
                      <a:pPr lvl="0" algn="l" defTabSz="914400">
                        <a:defRPr sz="1800"/>
                      </a:pPr>
                      <a:r>
                        <a:rPr lang="ru-RU" sz="11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ea typeface="Proxima Nova Regular"/>
                          <a:cs typeface="Times New Roman" pitchFamily="18" charset="0"/>
                          <a:sym typeface="Proxima Nova Regular"/>
                        </a:rPr>
                        <a:t>Количество к</a:t>
                      </a:r>
                      <a:r>
                        <a:rPr sz="110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ea typeface="Proxima Nova Regular"/>
                          <a:cs typeface="Times New Roman" pitchFamily="18" charset="0"/>
                          <a:sym typeface="Proxima Nova Regular"/>
                        </a:rPr>
                        <a:t>лиентов</a:t>
                      </a:r>
                      <a:endParaRPr sz="11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itchFamily="18" charset="0"/>
                        <a:ea typeface="Proxima Nova Regular"/>
                        <a:cs typeface="Times New Roman" pitchFamily="18" charset="0"/>
                        <a:sym typeface="Proxima Nova Regular"/>
                      </a:endParaRP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CBCBCB"/>
                      </a:solidFill>
                      <a:miter lim="400000"/>
                    </a:lnL>
                    <a:lnR w="12700">
                      <a:solidFill>
                        <a:srgbClr val="CBCBCB"/>
                      </a:solidFill>
                      <a:miter lim="400000"/>
                    </a:lnR>
                    <a:lnT w="12700">
                      <a:solidFill>
                        <a:srgbClr val="CBCBCB"/>
                      </a:solidFill>
                      <a:miter lim="400000"/>
                    </a:lnT>
                    <a:lnB w="12700">
                      <a:solidFill>
                        <a:srgbClr val="CBCBCB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algn="r" defTabSz="914400">
                        <a:defRPr sz="1800"/>
                      </a:pPr>
                      <a:r>
                        <a:rPr lang="ru-RU" sz="11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ea typeface="Proxima Nova Regular"/>
                          <a:cs typeface="Times New Roman" pitchFamily="18" charset="0"/>
                          <a:sym typeface="Proxima Nova Regular"/>
                        </a:rPr>
                        <a:t>5 тестовые модели</a:t>
                      </a:r>
                      <a:endParaRPr sz="11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itchFamily="18" charset="0"/>
                        <a:ea typeface="Proxima Nova Regular"/>
                        <a:cs typeface="Times New Roman" pitchFamily="18" charset="0"/>
                        <a:sym typeface="Proxima Nova Regular"/>
                      </a:endParaRP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CBCBCB"/>
                      </a:solidFill>
                      <a:miter lim="400000"/>
                    </a:lnL>
                    <a:lnR w="12700">
                      <a:solidFill>
                        <a:srgbClr val="CBCBCB"/>
                      </a:solidFill>
                      <a:miter lim="400000"/>
                    </a:lnR>
                    <a:lnT w="12700">
                      <a:solidFill>
                        <a:srgbClr val="CBCBCB"/>
                      </a:solidFill>
                      <a:miter lim="400000"/>
                    </a:lnT>
                    <a:lnB w="12700">
                      <a:solidFill>
                        <a:srgbClr val="CBCBCB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algn="r" defTabSz="914400">
                        <a:defRPr sz="1800"/>
                      </a:pPr>
                      <a:r>
                        <a:rPr lang="ru-RU" sz="11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ea typeface="Proxima Nova Regular"/>
                          <a:cs typeface="Times New Roman" pitchFamily="18" charset="0"/>
                          <a:sym typeface="Proxima Nova Regular"/>
                        </a:rPr>
                        <a:t>10 компании</a:t>
                      </a:r>
                    </a:p>
                    <a:p>
                      <a:pPr lvl="0" algn="r" defTabSz="914400">
                        <a:defRPr sz="1800"/>
                      </a:pPr>
                      <a:endParaRPr lang="ru-RU" sz="11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itchFamily="18" charset="0"/>
                        <a:ea typeface="Proxima Nova Regular"/>
                        <a:cs typeface="Times New Roman" pitchFamily="18" charset="0"/>
                        <a:sym typeface="Proxima Nova Regular"/>
                      </a:endParaRPr>
                    </a:p>
                    <a:p>
                      <a:pPr lvl="0" algn="r" defTabSz="914400">
                        <a:defRPr sz="1800"/>
                      </a:pPr>
                      <a:r>
                        <a:rPr lang="ru-RU" sz="11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ea typeface="Proxima Nova Regular"/>
                          <a:cs typeface="Times New Roman" pitchFamily="18" charset="0"/>
                          <a:sym typeface="Proxima Nova Regular"/>
                        </a:rPr>
                        <a:t>1000 физлица</a:t>
                      </a:r>
                      <a:endParaRPr sz="11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itchFamily="18" charset="0"/>
                        <a:ea typeface="Proxima Nova Regular"/>
                        <a:cs typeface="Times New Roman" pitchFamily="18" charset="0"/>
                        <a:sym typeface="Proxima Nova Regular"/>
                      </a:endParaRP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CBCBCB"/>
                      </a:solidFill>
                      <a:miter lim="400000"/>
                    </a:lnL>
                    <a:lnR w="12700">
                      <a:solidFill>
                        <a:srgbClr val="CBCBCB"/>
                      </a:solidFill>
                      <a:miter lim="400000"/>
                    </a:lnR>
                    <a:lnT w="12700">
                      <a:solidFill>
                        <a:srgbClr val="CBCBCB"/>
                      </a:solidFill>
                      <a:miter lim="400000"/>
                    </a:lnT>
                    <a:lnB w="12700">
                      <a:solidFill>
                        <a:srgbClr val="CBCBCB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algn="r" defTabSz="914400">
                        <a:defRPr sz="1800"/>
                      </a:pPr>
                      <a:r>
                        <a:rPr lang="ru-RU" sz="11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ea typeface="Proxima Nova Regular"/>
                          <a:cs typeface="Times New Roman" pitchFamily="18" charset="0"/>
                          <a:sym typeface="Proxima Nova Regular"/>
                        </a:rPr>
                        <a:t>25 компаний</a:t>
                      </a:r>
                    </a:p>
                    <a:p>
                      <a:pPr lvl="0" algn="r" defTabSz="914400">
                        <a:defRPr sz="1800"/>
                      </a:pPr>
                      <a:endParaRPr lang="ru-RU" sz="11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itchFamily="18" charset="0"/>
                        <a:ea typeface="Proxima Nova Regular"/>
                        <a:cs typeface="Times New Roman" pitchFamily="18" charset="0"/>
                        <a:sym typeface="Proxima Nova Regular"/>
                      </a:endParaRPr>
                    </a:p>
                    <a:p>
                      <a:pPr lvl="0" algn="r" defTabSz="914400">
                        <a:defRPr sz="1800"/>
                      </a:pPr>
                      <a:r>
                        <a:rPr lang="ru-RU" sz="11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ea typeface="Proxima Nova Regular"/>
                          <a:cs typeface="Times New Roman" pitchFamily="18" charset="0"/>
                          <a:sym typeface="Proxima Nova Regular"/>
                        </a:rPr>
                        <a:t>2500 физлица</a:t>
                      </a:r>
                      <a:endParaRPr sz="11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itchFamily="18" charset="0"/>
                        <a:ea typeface="Proxima Nova Regular"/>
                        <a:cs typeface="Times New Roman" pitchFamily="18" charset="0"/>
                        <a:sym typeface="Proxima Nova Regular"/>
                      </a:endParaRP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CBCBCB"/>
                      </a:solidFill>
                      <a:miter lim="400000"/>
                    </a:lnL>
                    <a:lnR w="12700">
                      <a:solidFill>
                        <a:srgbClr val="CBCBCB"/>
                      </a:solidFill>
                      <a:miter lim="400000"/>
                    </a:lnR>
                    <a:lnT w="12700">
                      <a:solidFill>
                        <a:srgbClr val="CBCBCB"/>
                      </a:solidFill>
                      <a:miter lim="400000"/>
                    </a:lnT>
                    <a:lnB w="12700">
                      <a:solidFill>
                        <a:srgbClr val="CBCBCB"/>
                      </a:solidFill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35775">
                <a:tc>
                  <a:txBody>
                    <a:bodyPr/>
                    <a:lstStyle/>
                    <a:p>
                      <a:pPr lvl="0" algn="l" defTabSz="914400">
                        <a:defRPr sz="1800"/>
                      </a:pPr>
                      <a:r>
                        <a:rPr lang="ru-RU" sz="11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ea typeface="Proxima Nova Regular"/>
                          <a:cs typeface="Times New Roman" pitchFamily="18" charset="0"/>
                          <a:sym typeface="Proxima Nova Regular"/>
                        </a:rPr>
                        <a:t>Средний чек, </a:t>
                      </a:r>
                      <a:r>
                        <a:rPr lang="ru-RU" sz="110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ea typeface="Proxima Nova Regular"/>
                          <a:cs typeface="Times New Roman" pitchFamily="18" charset="0"/>
                          <a:sym typeface="Proxima Nova Regular"/>
                        </a:rPr>
                        <a:t>руб</a:t>
                      </a:r>
                      <a:endParaRPr sz="11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itchFamily="18" charset="0"/>
                        <a:ea typeface="Proxima Nova Regular"/>
                        <a:cs typeface="Times New Roman" pitchFamily="18" charset="0"/>
                        <a:sym typeface="Proxima Nova Regular"/>
                      </a:endParaRP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CBCBCB"/>
                      </a:solidFill>
                      <a:miter lim="400000"/>
                    </a:lnL>
                    <a:lnR w="12700">
                      <a:solidFill>
                        <a:srgbClr val="CBCBCB"/>
                      </a:solidFill>
                      <a:miter lim="400000"/>
                    </a:lnR>
                    <a:lnT w="12700">
                      <a:solidFill>
                        <a:srgbClr val="CBCBCB"/>
                      </a:solidFill>
                      <a:miter lim="400000"/>
                    </a:lnT>
                    <a:lnB w="12700">
                      <a:solidFill>
                        <a:srgbClr val="CBCBCB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algn="r" defTabSz="914400">
                        <a:defRPr sz="1800"/>
                      </a:pPr>
                      <a:r>
                        <a:rPr lang="ru-RU" sz="11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ea typeface="Proxima Nova Regular"/>
                          <a:cs typeface="Times New Roman" pitchFamily="18" charset="0"/>
                          <a:sym typeface="Proxima Nova Regular"/>
                        </a:rPr>
                        <a:t>43 332</a:t>
                      </a:r>
                      <a:endParaRPr sz="11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itchFamily="18" charset="0"/>
                        <a:ea typeface="Proxima Nova Regular"/>
                        <a:cs typeface="Times New Roman" pitchFamily="18" charset="0"/>
                        <a:sym typeface="Proxima Nova Regular"/>
                      </a:endParaRP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CBCBCB"/>
                      </a:solidFill>
                      <a:miter lim="400000"/>
                    </a:lnL>
                    <a:lnR w="12700">
                      <a:solidFill>
                        <a:srgbClr val="CBCBCB"/>
                      </a:solidFill>
                      <a:miter lim="400000"/>
                    </a:lnR>
                    <a:lnT w="12700">
                      <a:solidFill>
                        <a:srgbClr val="CBCBCB"/>
                      </a:solidFill>
                      <a:miter lim="400000"/>
                    </a:lnT>
                    <a:lnB w="12700">
                      <a:solidFill>
                        <a:srgbClr val="CBCBCB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algn="r" defTabSz="914400">
                        <a:defRPr sz="1800"/>
                      </a:pPr>
                      <a:r>
                        <a:rPr lang="ru-RU" sz="11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ea typeface="Proxima Nova Regular"/>
                          <a:cs typeface="Times New Roman" pitchFamily="18" charset="0"/>
                          <a:sym typeface="Proxima Nova Regular"/>
                        </a:rPr>
                        <a:t>43 332</a:t>
                      </a:r>
                      <a:endParaRPr sz="11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itchFamily="18" charset="0"/>
                        <a:ea typeface="Proxima Nova Regular"/>
                        <a:cs typeface="Times New Roman" pitchFamily="18" charset="0"/>
                        <a:sym typeface="Proxima Nova Regular"/>
                      </a:endParaRP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CBCBCB"/>
                      </a:solidFill>
                      <a:miter lim="400000"/>
                    </a:lnL>
                    <a:lnR w="12700">
                      <a:solidFill>
                        <a:srgbClr val="CBCBCB"/>
                      </a:solidFill>
                      <a:miter lim="400000"/>
                    </a:lnR>
                    <a:lnT w="12700">
                      <a:solidFill>
                        <a:srgbClr val="CBCBCB"/>
                      </a:solidFill>
                      <a:miter lim="400000"/>
                    </a:lnT>
                    <a:lnB w="12700">
                      <a:solidFill>
                        <a:srgbClr val="CBCBCB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algn="r" defTabSz="914400">
                        <a:defRPr sz="1800"/>
                      </a:pPr>
                      <a:r>
                        <a:rPr lang="ru-RU" sz="11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ea typeface="Proxima Nova Regular"/>
                          <a:cs typeface="Times New Roman" pitchFamily="18" charset="0"/>
                          <a:sym typeface="Proxima Nova Regular"/>
                        </a:rPr>
                        <a:t>43 332</a:t>
                      </a:r>
                      <a:endParaRPr sz="11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itchFamily="18" charset="0"/>
                        <a:ea typeface="Proxima Nova Regular"/>
                        <a:cs typeface="Times New Roman" pitchFamily="18" charset="0"/>
                        <a:sym typeface="Proxima Nova Regular"/>
                      </a:endParaRP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CBCBCB"/>
                      </a:solidFill>
                      <a:miter lim="400000"/>
                    </a:lnL>
                    <a:lnR w="12700">
                      <a:solidFill>
                        <a:srgbClr val="CBCBCB"/>
                      </a:solidFill>
                      <a:miter lim="400000"/>
                    </a:lnR>
                    <a:lnT w="12700">
                      <a:solidFill>
                        <a:srgbClr val="CBCBCB"/>
                      </a:solidFill>
                      <a:miter lim="400000"/>
                    </a:lnT>
                    <a:lnB w="12700">
                      <a:solidFill>
                        <a:srgbClr val="CBCBCB"/>
                      </a:solidFill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11482">
                <a:tc>
                  <a:txBody>
                    <a:bodyPr/>
                    <a:lstStyle/>
                    <a:p>
                      <a:pPr lvl="0" algn="l" defTabSz="914400">
                        <a:defRPr sz="1800"/>
                      </a:pPr>
                      <a:r>
                        <a:rPr sz="110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ea typeface="Proxima Nova Bold"/>
                          <a:cs typeface="Times New Roman" pitchFamily="18" charset="0"/>
                          <a:sym typeface="Proxima Nova Bold"/>
                        </a:rPr>
                        <a:t>Выручка</a:t>
                      </a:r>
                      <a:r>
                        <a:rPr sz="11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ea typeface="Proxima Nova Bold"/>
                          <a:cs typeface="Times New Roman" pitchFamily="18" charset="0"/>
                          <a:sym typeface="Proxima Nova Bold"/>
                        </a:rPr>
                        <a:t>, </a:t>
                      </a:r>
                      <a:r>
                        <a:rPr sz="110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ea typeface="Proxima Nova Bold"/>
                          <a:cs typeface="Times New Roman" pitchFamily="18" charset="0"/>
                          <a:sym typeface="Proxima Nova Bold"/>
                        </a:rPr>
                        <a:t>тыс</a:t>
                      </a:r>
                      <a:r>
                        <a:rPr sz="11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ea typeface="Proxima Nova Bold"/>
                          <a:cs typeface="Times New Roman" pitchFamily="18" charset="0"/>
                          <a:sym typeface="Proxima Nova Bold"/>
                        </a:rPr>
                        <a:t>. </a:t>
                      </a:r>
                      <a:r>
                        <a:rPr sz="110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ea typeface="Proxima Nova Bold"/>
                          <a:cs typeface="Times New Roman" pitchFamily="18" charset="0"/>
                          <a:sym typeface="Proxima Nova Bold"/>
                        </a:rPr>
                        <a:t>руб</a:t>
                      </a:r>
                      <a:r>
                        <a:rPr sz="11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ea typeface="Proxima Nova Bold"/>
                          <a:cs typeface="Times New Roman" pitchFamily="18" charset="0"/>
                          <a:sym typeface="Proxima Nova Bold"/>
                        </a:rPr>
                        <a:t>.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CBCBCB"/>
                      </a:solidFill>
                      <a:miter lim="400000"/>
                    </a:lnL>
                    <a:lnR w="12700" cap="flat" cmpd="sng" algn="ctr">
                      <a:solidFill>
                        <a:srgbClr val="CBCBCB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BCBCB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T>
                    <a:lnB w="12700">
                      <a:solidFill>
                        <a:srgbClr val="CBCBCB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algn="r" defTabSz="914400">
                        <a:defRPr sz="1800"/>
                      </a:pPr>
                      <a:r>
                        <a:rPr lang="ru-RU" sz="11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ea typeface="Proxima Nova Bold"/>
                          <a:cs typeface="Times New Roman" pitchFamily="18" charset="0"/>
                          <a:sym typeface="Proxima Nova Bold"/>
                        </a:rPr>
                        <a:t>216,660</a:t>
                      </a:r>
                      <a:endParaRPr sz="11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itchFamily="18" charset="0"/>
                        <a:ea typeface="Proxima Nova Bold"/>
                        <a:cs typeface="Times New Roman" pitchFamily="18" charset="0"/>
                        <a:sym typeface="Proxima Nova Bold"/>
                      </a:endParaRPr>
                    </a:p>
                  </a:txBody>
                  <a:tcPr marL="63500" marR="63500" marT="0" marB="0" anchor="ctr" horzOverflow="overflow">
                    <a:lnL w="12700" cap="flat" cmpd="sng" algn="ctr">
                      <a:solidFill>
                        <a:srgbClr val="CBCBCB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BCBCB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BCBCB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T>
                    <a:lnB w="12700">
                      <a:solidFill>
                        <a:srgbClr val="CBCBCB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algn="r" defTabSz="914400">
                        <a:defRPr sz="1800"/>
                      </a:pPr>
                      <a:r>
                        <a:rPr lang="ru-RU" sz="11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ea typeface="Proxima Nova Bold"/>
                          <a:cs typeface="Times New Roman" pitchFamily="18" charset="0"/>
                          <a:sym typeface="Proxima Nova Bold"/>
                        </a:rPr>
                        <a:t>108 330</a:t>
                      </a:r>
                      <a:endParaRPr sz="11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itchFamily="18" charset="0"/>
                        <a:ea typeface="Proxima Nova Bold"/>
                        <a:cs typeface="Times New Roman" pitchFamily="18" charset="0"/>
                        <a:sym typeface="Proxima Nova Bold"/>
                      </a:endParaRPr>
                    </a:p>
                  </a:txBody>
                  <a:tcPr marL="63500" marR="63500" marT="0" marB="0" anchor="ctr" horzOverflow="overflow">
                    <a:lnL w="12700" cap="flat" cmpd="sng" algn="ctr">
                      <a:solidFill>
                        <a:srgbClr val="CBCBCB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BCBCB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BCBCB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T>
                    <a:lnB w="12700">
                      <a:solidFill>
                        <a:srgbClr val="CBCBCB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algn="r" defTabSz="914400">
                        <a:defRPr sz="1800"/>
                      </a:pPr>
                      <a:r>
                        <a:rPr lang="ru-RU" sz="11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ea typeface="Proxima Nova Bold"/>
                          <a:cs typeface="Times New Roman" pitchFamily="18" charset="0"/>
                          <a:sym typeface="Proxima Nova Bold"/>
                        </a:rPr>
                        <a:t>213 886,752</a:t>
                      </a:r>
                      <a:endParaRPr sz="11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itchFamily="18" charset="0"/>
                        <a:ea typeface="Proxima Nova Bold"/>
                        <a:cs typeface="Times New Roman" pitchFamily="18" charset="0"/>
                        <a:sym typeface="Proxima Nova Bold"/>
                      </a:endParaRPr>
                    </a:p>
                  </a:txBody>
                  <a:tcPr marL="63500" marR="63500" marT="0" marB="0" anchor="ctr" horzOverflow="overflow">
                    <a:lnL w="12700" cap="flat" cmpd="sng" algn="ctr">
                      <a:solidFill>
                        <a:srgbClr val="CBCBCB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L>
                    <a:lnR w="12700">
                      <a:solidFill>
                        <a:srgbClr val="CBCBCB"/>
                      </a:solidFill>
                      <a:miter lim="400000"/>
                    </a:lnR>
                    <a:lnT w="12700" cap="flat" cmpd="sng" algn="ctr">
                      <a:solidFill>
                        <a:srgbClr val="CBCBCB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T>
                    <a:lnB w="12700">
                      <a:solidFill>
                        <a:srgbClr val="CBCBCB"/>
                      </a:solidFill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11482">
                <a:tc>
                  <a:txBody>
                    <a:bodyPr/>
                    <a:lstStyle/>
                    <a:p>
                      <a:pPr lvl="0" algn="l" defTabSz="914400">
                        <a:defRPr sz="1800"/>
                      </a:pPr>
                      <a:r>
                        <a:rPr sz="110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ea typeface="Proxima Nova Bold"/>
                          <a:cs typeface="Times New Roman" pitchFamily="18" charset="0"/>
                          <a:sym typeface="Proxima Nova Bold"/>
                        </a:rPr>
                        <a:t>Расходы</a:t>
                      </a:r>
                      <a:r>
                        <a:rPr sz="11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ea typeface="Proxima Nova Bold"/>
                          <a:cs typeface="Times New Roman" pitchFamily="18" charset="0"/>
                          <a:sym typeface="Proxima Nova Bold"/>
                        </a:rPr>
                        <a:t>, </a:t>
                      </a:r>
                      <a:r>
                        <a:rPr sz="110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ea typeface="Proxima Nova Bold"/>
                          <a:cs typeface="Times New Roman" pitchFamily="18" charset="0"/>
                          <a:sym typeface="Proxima Nova Bold"/>
                        </a:rPr>
                        <a:t>тыс</a:t>
                      </a:r>
                      <a:r>
                        <a:rPr sz="11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ea typeface="Proxima Nova Bold"/>
                          <a:cs typeface="Times New Roman" pitchFamily="18" charset="0"/>
                          <a:sym typeface="Proxima Nova Bold"/>
                        </a:rPr>
                        <a:t>. </a:t>
                      </a:r>
                      <a:r>
                        <a:rPr sz="110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ea typeface="Proxima Nova Bold"/>
                          <a:cs typeface="Times New Roman" pitchFamily="18" charset="0"/>
                          <a:sym typeface="Proxima Nova Bold"/>
                        </a:rPr>
                        <a:t>руб</a:t>
                      </a:r>
                      <a:r>
                        <a:rPr sz="11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ea typeface="Proxima Nova Bold"/>
                          <a:cs typeface="Times New Roman" pitchFamily="18" charset="0"/>
                          <a:sym typeface="Proxima Nova Bold"/>
                        </a:rPr>
                        <a:t>.</a:t>
                      </a:r>
                      <a:r>
                        <a:rPr lang="ru-RU" sz="11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ea typeface="Proxima Nova Bold"/>
                          <a:cs typeface="Times New Roman" pitchFamily="18" charset="0"/>
                          <a:sym typeface="Proxima Nova Bold"/>
                        </a:rPr>
                        <a:t>, в </a:t>
                      </a:r>
                      <a:r>
                        <a:rPr lang="ru-RU" sz="110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ea typeface="Proxima Nova Bold"/>
                          <a:cs typeface="Times New Roman" pitchFamily="18" charset="0"/>
                          <a:sym typeface="Proxima Nova Bold"/>
                        </a:rPr>
                        <a:t>т.ч</a:t>
                      </a:r>
                      <a:r>
                        <a:rPr lang="ru-RU" sz="11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ea typeface="Proxima Nova Bold"/>
                          <a:cs typeface="Times New Roman" pitchFamily="18" charset="0"/>
                          <a:sym typeface="Proxima Nova Bold"/>
                        </a:rPr>
                        <a:t>.:</a:t>
                      </a:r>
                      <a:endParaRPr sz="11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itchFamily="18" charset="0"/>
                        <a:ea typeface="Proxima Nova Bold"/>
                        <a:cs typeface="Times New Roman" pitchFamily="18" charset="0"/>
                        <a:sym typeface="Proxima Nova Bold"/>
                      </a:endParaRP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CBCBCB"/>
                      </a:solidFill>
                      <a:miter lim="400000"/>
                    </a:lnL>
                    <a:lnR w="12700" cap="flat" cmpd="sng" algn="ctr">
                      <a:solidFill>
                        <a:srgbClr val="CBCBCB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BCBCB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T>
                    <a:lnB w="12700">
                      <a:solidFill>
                        <a:srgbClr val="CBCBCB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algn="r" defTabSz="914400">
                        <a:defRPr sz="1800"/>
                      </a:pPr>
                      <a:r>
                        <a:rPr lang="ru-RU" sz="11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ea typeface="Proxima Nova Bold"/>
                          <a:cs typeface="Times New Roman" pitchFamily="18" charset="0"/>
                          <a:sym typeface="Proxima Nova Bold"/>
                        </a:rPr>
                        <a:t> 87,117</a:t>
                      </a:r>
                      <a:endParaRPr sz="11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itchFamily="18" charset="0"/>
                        <a:ea typeface="Proxima Nova Bold"/>
                        <a:cs typeface="Times New Roman" pitchFamily="18" charset="0"/>
                        <a:sym typeface="Proxima Nova Bold"/>
                      </a:endParaRPr>
                    </a:p>
                  </a:txBody>
                  <a:tcPr marL="63500" marR="63500" marT="0" marB="0" anchor="ctr" horzOverflow="overflow">
                    <a:lnL w="12700" cap="flat" cmpd="sng" algn="ctr">
                      <a:solidFill>
                        <a:srgbClr val="CBCBCB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BCBCB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BCBCB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T>
                    <a:lnB w="12700">
                      <a:solidFill>
                        <a:srgbClr val="CBCBCB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algn="r" defTabSz="914400">
                        <a:defRPr sz="1800"/>
                      </a:pPr>
                      <a:r>
                        <a:rPr lang="ru-RU" sz="11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ea typeface="Proxima Nova Bold"/>
                          <a:cs typeface="Times New Roman" pitchFamily="18" charset="0"/>
                          <a:sym typeface="Proxima Nova Bold"/>
                        </a:rPr>
                        <a:t>43 558,725</a:t>
                      </a:r>
                    </a:p>
                  </a:txBody>
                  <a:tcPr marL="63500" marR="63500" marT="0" marB="0" anchor="ctr" horzOverflow="overflow">
                    <a:lnL w="12700" cap="flat" cmpd="sng" algn="ctr">
                      <a:solidFill>
                        <a:srgbClr val="CBCBCB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BCBCB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BCBCB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T>
                    <a:lnB w="12700">
                      <a:solidFill>
                        <a:srgbClr val="CBCBCB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algn="r" defTabSz="914400">
                        <a:defRPr sz="1800"/>
                      </a:pPr>
                      <a:r>
                        <a:rPr lang="ru-RU" sz="11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ea typeface="Proxima Nova Bold"/>
                          <a:cs typeface="Times New Roman" pitchFamily="18" charset="0"/>
                          <a:sym typeface="Proxima Nova Bold"/>
                        </a:rPr>
                        <a:t>86 002,346</a:t>
                      </a:r>
                      <a:endParaRPr sz="11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itchFamily="18" charset="0"/>
                        <a:ea typeface="Proxima Nova Bold"/>
                        <a:cs typeface="Times New Roman" pitchFamily="18" charset="0"/>
                        <a:sym typeface="Proxima Nova Bold"/>
                      </a:endParaRPr>
                    </a:p>
                  </a:txBody>
                  <a:tcPr marL="63500" marR="63500" marT="0" marB="0" anchor="ctr" horzOverflow="overflow">
                    <a:lnL w="12700" cap="flat" cmpd="sng" algn="ctr">
                      <a:solidFill>
                        <a:srgbClr val="CBCBCB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L>
                    <a:lnR w="12700">
                      <a:solidFill>
                        <a:srgbClr val="CBCBCB"/>
                      </a:solidFill>
                      <a:miter lim="400000"/>
                    </a:lnR>
                    <a:lnT w="12700" cap="flat" cmpd="sng" algn="ctr">
                      <a:solidFill>
                        <a:srgbClr val="CBCBCB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T>
                    <a:lnB w="12700">
                      <a:solidFill>
                        <a:srgbClr val="CBCBCB"/>
                      </a:solidFill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676769">
                <a:tc>
                  <a:txBody>
                    <a:bodyPr/>
                    <a:lstStyle/>
                    <a:p>
                      <a:pPr lvl="0" algn="l" defTabSz="914400">
                        <a:defRPr sz="1800"/>
                      </a:pPr>
                      <a:r>
                        <a:rPr lang="ru-RU" sz="11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ea typeface="Proxima Nova Bold"/>
                          <a:cs typeface="Times New Roman" pitchFamily="18" charset="0"/>
                          <a:sym typeface="Proxima Nova Bold"/>
                        </a:rPr>
                        <a:t>Операционная прибыль</a:t>
                      </a:r>
                      <a:r>
                        <a:rPr sz="11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ea typeface="Proxima Nova Bold"/>
                          <a:cs typeface="Times New Roman" pitchFamily="18" charset="0"/>
                          <a:sym typeface="Proxima Nova Bold"/>
                        </a:rPr>
                        <a:t>, </a:t>
                      </a:r>
                      <a:r>
                        <a:rPr sz="110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ea typeface="Proxima Nova Bold"/>
                          <a:cs typeface="Times New Roman" pitchFamily="18" charset="0"/>
                          <a:sym typeface="Proxima Nova Bold"/>
                        </a:rPr>
                        <a:t>тыс</a:t>
                      </a:r>
                      <a:r>
                        <a:rPr sz="11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ea typeface="Proxima Nova Bold"/>
                          <a:cs typeface="Times New Roman" pitchFamily="18" charset="0"/>
                          <a:sym typeface="Proxima Nova Bold"/>
                        </a:rPr>
                        <a:t>. </a:t>
                      </a:r>
                      <a:r>
                        <a:rPr sz="110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ea typeface="Proxima Nova Bold"/>
                          <a:cs typeface="Times New Roman" pitchFamily="18" charset="0"/>
                          <a:sym typeface="Proxima Nova Bold"/>
                        </a:rPr>
                        <a:t>руб</a:t>
                      </a:r>
                      <a:r>
                        <a:rPr sz="11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ea typeface="Proxima Nova Bold"/>
                          <a:cs typeface="Times New Roman" pitchFamily="18" charset="0"/>
                          <a:sym typeface="Proxima Nova Bold"/>
                        </a:rPr>
                        <a:t>.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CBCBCB"/>
                      </a:solidFill>
                      <a:miter lim="400000"/>
                    </a:lnL>
                    <a:lnR w="12700" cap="flat" cmpd="sng" algn="ctr">
                      <a:solidFill>
                        <a:srgbClr val="CBCBCB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BCBCB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T>
                    <a:lnB w="12700">
                      <a:solidFill>
                        <a:srgbClr val="CBCBCB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algn="r" defTabSz="914400">
                        <a:defRPr sz="1800"/>
                      </a:pPr>
                      <a:r>
                        <a:rPr lang="ru-RU" sz="11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ea typeface="Proxima Nova Bold"/>
                          <a:cs typeface="Times New Roman" pitchFamily="18" charset="0"/>
                          <a:sym typeface="Proxima Nova Bold"/>
                        </a:rPr>
                        <a:t>129,542</a:t>
                      </a:r>
                      <a:endParaRPr sz="11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itchFamily="18" charset="0"/>
                        <a:ea typeface="Proxima Nova Bold"/>
                        <a:cs typeface="Times New Roman" pitchFamily="18" charset="0"/>
                        <a:sym typeface="Proxima Nova Bold"/>
                      </a:endParaRPr>
                    </a:p>
                  </a:txBody>
                  <a:tcPr marL="63500" marR="63500" marT="0" marB="0" anchor="ctr" horzOverflow="overflow">
                    <a:lnL w="12700" cap="flat" cmpd="sng" algn="ctr">
                      <a:solidFill>
                        <a:srgbClr val="CBCBCB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BCBCB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BCBCB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T>
                    <a:lnB w="12700">
                      <a:solidFill>
                        <a:srgbClr val="CBCBCB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algn="r" defTabSz="914400">
                        <a:defRPr sz="1800"/>
                      </a:pPr>
                      <a:r>
                        <a:rPr lang="ru-RU" sz="11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ea typeface="Proxima Nova Bold"/>
                          <a:cs typeface="Times New Roman" pitchFamily="18" charset="0"/>
                          <a:sym typeface="Proxima Nova Bold"/>
                        </a:rPr>
                        <a:t>64 771,275</a:t>
                      </a:r>
                      <a:endParaRPr sz="11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itchFamily="18" charset="0"/>
                        <a:ea typeface="Proxima Nova Bold"/>
                        <a:cs typeface="Times New Roman" pitchFamily="18" charset="0"/>
                        <a:sym typeface="Proxima Nova Bold"/>
                      </a:endParaRPr>
                    </a:p>
                  </a:txBody>
                  <a:tcPr marL="63500" marR="63500" marT="0" marB="0" anchor="ctr" horzOverflow="overflow">
                    <a:lnL w="12700" cap="flat" cmpd="sng" algn="ctr">
                      <a:solidFill>
                        <a:srgbClr val="CBCBCB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BCBCB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BCBCB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T>
                    <a:lnB w="12700">
                      <a:solidFill>
                        <a:srgbClr val="CBCBCB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algn="r" defTabSz="914400">
                        <a:defRPr sz="1800"/>
                      </a:pPr>
                      <a:r>
                        <a:rPr lang="ru-RU" sz="11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ea typeface="Proxima Nova Bold"/>
                          <a:cs typeface="Times New Roman" pitchFamily="18" charset="0"/>
                          <a:sym typeface="Proxima Nova Bold"/>
                        </a:rPr>
                        <a:t>127 884,406</a:t>
                      </a:r>
                      <a:endParaRPr sz="11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itchFamily="18" charset="0"/>
                        <a:ea typeface="Proxima Nova Bold"/>
                        <a:cs typeface="Times New Roman" pitchFamily="18" charset="0"/>
                        <a:sym typeface="Proxima Nova Bold"/>
                      </a:endParaRPr>
                    </a:p>
                  </a:txBody>
                  <a:tcPr marL="63500" marR="63500" marT="0" marB="0" anchor="ctr" horzOverflow="overflow">
                    <a:lnL w="12700" cap="flat" cmpd="sng" algn="ctr">
                      <a:solidFill>
                        <a:srgbClr val="CBCBCB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BCBCB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BCBCB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T>
                    <a:lnB w="12700">
                      <a:solidFill>
                        <a:srgbClr val="CBCBCB"/>
                      </a:solidFill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511482">
                <a:tc>
                  <a:txBody>
                    <a:bodyPr/>
                    <a:lstStyle/>
                    <a:p>
                      <a:pPr lvl="0" algn="l" defTabSz="914400">
                        <a:defRPr sz="1800"/>
                      </a:pPr>
                      <a:r>
                        <a:rPr lang="ru-RU" sz="11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ea typeface="Proxima Nova Regular"/>
                          <a:cs typeface="Times New Roman" pitchFamily="18" charset="0"/>
                          <a:sym typeface="Proxima Nova Regular"/>
                        </a:rPr>
                        <a:t>Гранты, </a:t>
                      </a:r>
                      <a:r>
                        <a:rPr lang="ru-RU" sz="110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ea typeface="Proxima Nova Regular"/>
                          <a:cs typeface="Times New Roman" pitchFamily="18" charset="0"/>
                          <a:sym typeface="Proxima Nova Regular"/>
                        </a:rPr>
                        <a:t>тыс.руб</a:t>
                      </a:r>
                      <a:r>
                        <a:rPr lang="ru-RU" sz="11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ea typeface="Proxima Nova Regular"/>
                          <a:cs typeface="Times New Roman" pitchFamily="18" charset="0"/>
                          <a:sym typeface="Proxima Nova Regular"/>
                        </a:rPr>
                        <a:t>.</a:t>
                      </a:r>
                      <a:endParaRPr sz="11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itchFamily="18" charset="0"/>
                        <a:ea typeface="Proxima Nova Regular"/>
                        <a:cs typeface="Times New Roman" pitchFamily="18" charset="0"/>
                        <a:sym typeface="Proxima Nova Regular"/>
                      </a:endParaRP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CBCBCB"/>
                      </a:solidFill>
                      <a:miter lim="400000"/>
                    </a:lnL>
                    <a:lnR w="12700" cap="flat" cmpd="sng" algn="ctr">
                      <a:solidFill>
                        <a:srgbClr val="CBCBCB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BCBCB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BCBCB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r" defTabSz="914400">
                        <a:defRPr sz="1800"/>
                      </a:pPr>
                      <a:r>
                        <a:rPr lang="ru-RU" sz="11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ea typeface="Proxima Nova Regular"/>
                          <a:cs typeface="Times New Roman" pitchFamily="18" charset="0"/>
                          <a:sym typeface="Proxima Nova Regular"/>
                        </a:rPr>
                        <a:t>1000</a:t>
                      </a:r>
                      <a:endParaRPr sz="11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itchFamily="18" charset="0"/>
                        <a:ea typeface="Proxima Nova Regular"/>
                        <a:cs typeface="Times New Roman" pitchFamily="18" charset="0"/>
                        <a:sym typeface="Proxima Nova Regular"/>
                      </a:endParaRPr>
                    </a:p>
                  </a:txBody>
                  <a:tcPr marL="63500" marR="63500" marT="0" marB="0" anchor="ctr" horzOverflow="overflow">
                    <a:lnL w="12700" cap="flat" cmpd="sng" algn="ctr">
                      <a:solidFill>
                        <a:srgbClr val="CBCBCB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BCBCB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BCBCB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BCBCB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r" defTabSz="914400">
                        <a:defRPr sz="1800"/>
                      </a:pPr>
                      <a:r>
                        <a:rPr lang="ru-RU" sz="11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ea typeface="Proxima Nova Regular"/>
                          <a:cs typeface="Times New Roman" pitchFamily="18" charset="0"/>
                          <a:sym typeface="Proxima Nova Regular"/>
                        </a:rPr>
                        <a:t>12 000</a:t>
                      </a:r>
                      <a:endParaRPr sz="11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itchFamily="18" charset="0"/>
                        <a:ea typeface="Proxima Nova Regular"/>
                        <a:cs typeface="Times New Roman" pitchFamily="18" charset="0"/>
                        <a:sym typeface="Proxima Nova Regular"/>
                      </a:endParaRPr>
                    </a:p>
                  </a:txBody>
                  <a:tcPr marL="63500" marR="63500" marT="0" marB="0" anchor="ctr" horzOverflow="overflow">
                    <a:lnL w="12700" cap="flat" cmpd="sng" algn="ctr">
                      <a:solidFill>
                        <a:srgbClr val="CBCBCB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BCBCB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BCBCB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BCBCB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r" defTabSz="914400">
                        <a:defRPr sz="1800"/>
                      </a:pPr>
                      <a:r>
                        <a:rPr lang="ru-RU" sz="11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ea typeface="Proxima Nova Regular"/>
                          <a:cs typeface="Times New Roman" pitchFamily="18" charset="0"/>
                          <a:sym typeface="Proxima Nova Regular"/>
                        </a:rPr>
                        <a:t>25000</a:t>
                      </a:r>
                      <a:endParaRPr sz="11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itchFamily="18" charset="0"/>
                        <a:ea typeface="Proxima Nova Regular"/>
                        <a:cs typeface="Times New Roman" pitchFamily="18" charset="0"/>
                        <a:sym typeface="Proxima Nova Regular"/>
                      </a:endParaRPr>
                    </a:p>
                  </a:txBody>
                  <a:tcPr marL="63500" marR="63500" marT="0" marB="0" anchor="ctr" horzOverflow="overflow">
                    <a:lnL w="12700" cap="flat" cmpd="sng" algn="ctr">
                      <a:solidFill>
                        <a:srgbClr val="CBCBCB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L>
                    <a:lnR w="12700">
                      <a:solidFill>
                        <a:srgbClr val="CBCBCB"/>
                      </a:solidFill>
                      <a:miter lim="400000"/>
                    </a:lnR>
                    <a:lnT w="12700" cap="flat" cmpd="sng" algn="ctr">
                      <a:solidFill>
                        <a:srgbClr val="CBCBCB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BCBCB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53324506"/>
                  </a:ext>
                </a:extLst>
              </a:tr>
              <a:tr h="511482">
                <a:tc>
                  <a:txBody>
                    <a:bodyPr/>
                    <a:lstStyle/>
                    <a:p>
                      <a:pPr lvl="0" algn="l" defTabSz="914400">
                        <a:defRPr sz="1800"/>
                      </a:pPr>
                      <a:r>
                        <a:rPr lang="ru-RU" sz="11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ea typeface="Proxima Nova Regular"/>
                          <a:cs typeface="Times New Roman" pitchFamily="18" charset="0"/>
                          <a:sym typeface="Proxima Nova Regular"/>
                        </a:rPr>
                        <a:t>Инвестиции, </a:t>
                      </a:r>
                      <a:r>
                        <a:rPr lang="ru-RU" sz="110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ea typeface="Proxima Nova Regular"/>
                          <a:cs typeface="Times New Roman" pitchFamily="18" charset="0"/>
                          <a:sym typeface="Proxima Nova Regular"/>
                        </a:rPr>
                        <a:t>тыс.руб</a:t>
                      </a:r>
                      <a:r>
                        <a:rPr lang="ru-RU" sz="11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ea typeface="Proxima Nova Regular"/>
                          <a:cs typeface="Times New Roman" pitchFamily="18" charset="0"/>
                          <a:sym typeface="Proxima Nova Regular"/>
                        </a:rPr>
                        <a:t>.</a:t>
                      </a:r>
                      <a:endParaRPr sz="11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itchFamily="18" charset="0"/>
                        <a:ea typeface="Proxima Nova Regular"/>
                        <a:cs typeface="Times New Roman" pitchFamily="18" charset="0"/>
                        <a:sym typeface="Proxima Nova Regular"/>
                      </a:endParaRP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CBCBCB"/>
                      </a:solidFill>
                      <a:miter lim="400000"/>
                    </a:lnL>
                    <a:lnR w="12700" cap="flat" cmpd="sng" algn="ctr">
                      <a:solidFill>
                        <a:srgbClr val="CBCBCB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R>
                    <a:lnT w="12700">
                      <a:solidFill>
                        <a:srgbClr val="CBCBCB"/>
                      </a:solidFill>
                      <a:miter lim="400000"/>
                    </a:lnT>
                    <a:lnB w="12700">
                      <a:solidFill>
                        <a:srgbClr val="CBCBCB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algn="r" defTabSz="914400">
                        <a:defRPr sz="1800"/>
                      </a:pPr>
                      <a:r>
                        <a:rPr lang="ru-RU" sz="11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ea typeface="Proxima Nova Regular"/>
                          <a:cs typeface="Times New Roman" pitchFamily="18" charset="0"/>
                          <a:sym typeface="Proxima Nova Regular"/>
                        </a:rPr>
                        <a:t>1000</a:t>
                      </a:r>
                      <a:endParaRPr sz="11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itchFamily="18" charset="0"/>
                        <a:ea typeface="Proxima Nova Regular"/>
                        <a:cs typeface="Times New Roman" pitchFamily="18" charset="0"/>
                        <a:sym typeface="Proxima Nova Regular"/>
                      </a:endParaRPr>
                    </a:p>
                  </a:txBody>
                  <a:tcPr marL="63500" marR="63500" marT="0" marB="0" anchor="ctr" horzOverflow="overflow">
                    <a:lnL w="12700" cap="flat" cmpd="sng" algn="ctr">
                      <a:solidFill>
                        <a:srgbClr val="CBCBCB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BCBCB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R>
                    <a:lnT w="12700">
                      <a:solidFill>
                        <a:srgbClr val="CBCBCB"/>
                      </a:solidFill>
                      <a:miter lim="400000"/>
                    </a:lnT>
                    <a:lnB w="12700">
                      <a:solidFill>
                        <a:srgbClr val="CBCBCB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/>
                      </a:pPr>
                      <a:r>
                        <a:rPr lang="ru-RU" sz="11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ea typeface="Proxima Nova Regular"/>
                          <a:cs typeface="Times New Roman" pitchFamily="18" charset="0"/>
                          <a:sym typeface="Proxima Nova Regular"/>
                        </a:rPr>
                        <a:t>15000</a:t>
                      </a:r>
                    </a:p>
                    <a:p>
                      <a:pPr lvl="0" algn="r" defTabSz="914400">
                        <a:defRPr sz="1800"/>
                      </a:pPr>
                      <a:endParaRPr sz="11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itchFamily="18" charset="0"/>
                        <a:ea typeface="Proxima Nova Regular"/>
                        <a:cs typeface="Times New Roman" pitchFamily="18" charset="0"/>
                        <a:sym typeface="Proxima Nova Regular"/>
                      </a:endParaRPr>
                    </a:p>
                  </a:txBody>
                  <a:tcPr marL="63500" marR="63500" marT="0" marB="0" anchor="ctr" horzOverflow="overflow">
                    <a:lnL w="12700" cap="flat" cmpd="sng" algn="ctr">
                      <a:solidFill>
                        <a:srgbClr val="CBCBCB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BCBCB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R>
                    <a:lnT w="12700">
                      <a:solidFill>
                        <a:srgbClr val="CBCBCB"/>
                      </a:solidFill>
                      <a:miter lim="400000"/>
                    </a:lnT>
                    <a:lnB w="12700">
                      <a:solidFill>
                        <a:srgbClr val="CBCBCB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algn="r" defTabSz="914400">
                        <a:defRPr sz="1800"/>
                      </a:pPr>
                      <a:r>
                        <a:rPr lang="ru-RU" sz="11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ea typeface="Proxima Nova Regular"/>
                          <a:cs typeface="Times New Roman" pitchFamily="18" charset="0"/>
                          <a:sym typeface="Proxima Nova Regular"/>
                        </a:rPr>
                        <a:t>25 000</a:t>
                      </a:r>
                      <a:endParaRPr sz="11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itchFamily="18" charset="0"/>
                        <a:ea typeface="Proxima Nova Regular"/>
                        <a:cs typeface="Times New Roman" pitchFamily="18" charset="0"/>
                        <a:sym typeface="Proxima Nova Regular"/>
                      </a:endParaRPr>
                    </a:p>
                  </a:txBody>
                  <a:tcPr marL="63500" marR="63500" marT="0" marB="0" anchor="ctr" horzOverflow="overflow">
                    <a:lnL w="12700" cap="flat" cmpd="sng" algn="ctr">
                      <a:solidFill>
                        <a:srgbClr val="CBCBCB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L>
                    <a:lnR w="12700">
                      <a:solidFill>
                        <a:srgbClr val="CBCBCB"/>
                      </a:solidFill>
                      <a:miter lim="400000"/>
                    </a:lnR>
                    <a:lnT w="12700">
                      <a:solidFill>
                        <a:srgbClr val="CBCBCB"/>
                      </a:solidFill>
                      <a:miter lim="400000"/>
                    </a:lnT>
                    <a:lnB w="12700">
                      <a:solidFill>
                        <a:srgbClr val="CBCBCB"/>
                      </a:solidFill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6883456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648177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32BC1D6-B07C-3373-B072-FD43E1ACF6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Конкуренты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CE2873F-60D7-AF79-30D1-B8ACA85954C2}"/>
              </a:ext>
            </a:extLst>
          </p:cNvPr>
          <p:cNvSpPr txBox="1"/>
          <p:nvPr/>
        </p:nvSpPr>
        <p:spPr>
          <a:xfrm>
            <a:off x="658813" y="1418602"/>
            <a:ext cx="3118428" cy="16728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ru-RU" dirty="0"/>
              <a:t>Функциональность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ru-RU" dirty="0"/>
              <a:t>Практичность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ru-RU" dirty="0"/>
              <a:t>Дешевизна 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0A5C6C68-DB52-2647-94CE-796DD2F2988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804" r="18411"/>
          <a:stretch/>
        </p:blipFill>
        <p:spPr>
          <a:xfrm>
            <a:off x="478566" y="3303598"/>
            <a:ext cx="6375162" cy="3299136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73A193C9-2B32-D3E6-9816-E603FADC84C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856" r="19672" b="50000"/>
          <a:stretch/>
        </p:blipFill>
        <p:spPr>
          <a:xfrm>
            <a:off x="5179199" y="788295"/>
            <a:ext cx="6353988" cy="2011243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B3E71E36-A521-5B12-C2AD-2C05BA191EA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724" t="-1" r="61939" b="54757"/>
          <a:stretch/>
        </p:blipFill>
        <p:spPr>
          <a:xfrm>
            <a:off x="7998864" y="3683096"/>
            <a:ext cx="3332860" cy="2540139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533084432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UNDODONOTDELETE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6">
      <a:majorFont>
        <a:latin typeface="Gabriela"/>
        <a:ea typeface=""/>
        <a:cs typeface=""/>
      </a:majorFont>
      <a:minorFont>
        <a:latin typeface="Montserra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11859</TotalTime>
  <Words>306</Words>
  <Application>Microsoft Office PowerPoint</Application>
  <PresentationFormat>Широкоэкранный</PresentationFormat>
  <Paragraphs>115</Paragraphs>
  <Slides>18</Slides>
  <Notes>10</Notes>
  <HiddenSlides>0</HiddenSlides>
  <MMClips>5</MMClips>
  <ScaleCrop>false</ScaleCrop>
  <HeadingPairs>
    <vt:vector size="8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8" baseType="lpstr">
      <vt:lpstr>Arial</vt:lpstr>
      <vt:lpstr>Calibri</vt:lpstr>
      <vt:lpstr>Gabriela</vt:lpstr>
      <vt:lpstr>Montserrat</vt:lpstr>
      <vt:lpstr>Montserrat Light</vt:lpstr>
      <vt:lpstr>Montserrat Medium</vt:lpstr>
      <vt:lpstr>Times New Roman</vt:lpstr>
      <vt:lpstr>Wingdings</vt:lpstr>
      <vt:lpstr>Office Theme</vt:lpstr>
      <vt:lpstr>think-cell Slide</vt:lpstr>
      <vt:lpstr>Презентация PowerPoint</vt:lpstr>
      <vt:lpstr>Презентация PowerPoint</vt:lpstr>
      <vt:lpstr>Другар </vt:lpstr>
      <vt:lpstr>Проблемы</vt:lpstr>
      <vt:lpstr>Решение</vt:lpstr>
      <vt:lpstr>Социально-значимый эффект </vt:lpstr>
      <vt:lpstr>Рынок</vt:lpstr>
      <vt:lpstr>Финансовая модель проекта</vt:lpstr>
      <vt:lpstr>Конкуренты</vt:lpstr>
      <vt:lpstr>Презентация PowerPoint</vt:lpstr>
      <vt:lpstr>Безопасность </vt:lpstr>
      <vt:lpstr>Презентация PowerPoint</vt:lpstr>
      <vt:lpstr>Презентация PowerPoint</vt:lpstr>
      <vt:lpstr>Презентация PowerPoint</vt:lpstr>
      <vt:lpstr>Продукция</vt:lpstr>
      <vt:lpstr>Поддержка проекта</vt:lpstr>
      <vt:lpstr>Презентация PowerPoint</vt:lpstr>
      <vt:lpstr>Презентация PowerPoint</vt:lpstr>
    </vt:vector>
  </TitlesOfParts>
  <Company>PricewaterhouseCoopers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Malgorzata Boguslawska</dc:creator>
  <cp:lastModifiedBy>iliakyz2907@gmail.com</cp:lastModifiedBy>
  <cp:revision>186</cp:revision>
  <dcterms:created xsi:type="dcterms:W3CDTF">2017-06-30T07:56:32Z</dcterms:created>
  <dcterms:modified xsi:type="dcterms:W3CDTF">2023-12-30T16:29:36Z</dcterms:modified>
</cp:coreProperties>
</file>