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71" r:id="rId7"/>
    <p:sldId id="260" r:id="rId8"/>
    <p:sldId id="264" r:id="rId9"/>
    <p:sldId id="262" r:id="rId10"/>
    <p:sldId id="268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Roboto Medium" panose="020B0604020202020204" charset="0"/>
      <p:regular r:id="rId18"/>
      <p:bold r:id="rId19"/>
      <p:italic r:id="rId20"/>
      <p:boldItalic r:id="rId21"/>
    </p:embeddedFont>
    <p:embeddedFont>
      <p:font typeface="Roboto Ligh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C2BEF-F50C-4238-9DD2-03485308CDE4}">
  <a:tblStyle styleId="{F48C2BEF-F50C-4238-9DD2-03485308CD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74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45f56aa2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45f56aa2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5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45f56aa21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45f56aa21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45f56aa2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45f56aa2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69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9d0006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9d0006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d0006c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9d0006c5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3b1a756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3b1a756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43b1a756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43b1a756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42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3b1a7568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3b1a7568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93b100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93b100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45f56aa2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45f56aa2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optiplane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optiplaneBS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optiplane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optiplaneBS@gmail.com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optiplane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optiplaneBS@gmail.com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вой шаблон Заголовок и объект 1">
  <p:cSld name="OBJECT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Char char="•"/>
              <a:defRPr sz="16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–"/>
              <a:defRPr sz="12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 Light"/>
              <a:buChar char="•"/>
              <a:defRPr sz="8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Roboto Light"/>
              <a:buChar char="–"/>
              <a:defRPr sz="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Roboto Light"/>
              <a:buChar char="»"/>
              <a:defRPr sz="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Roboto Light"/>
              <a:buChar char="•"/>
              <a:defRPr sz="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Roboto Light"/>
              <a:buChar char="•"/>
              <a:defRPr sz="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Roboto Light"/>
              <a:buChar char="•"/>
              <a:defRPr sz="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Roboto Light"/>
              <a:buChar char="•"/>
              <a:defRPr sz="40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r="59193"/>
          <a:stretch/>
        </p:blipFill>
        <p:spPr>
          <a:xfrm>
            <a:off x="8" y="4276100"/>
            <a:ext cx="906049" cy="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906050" y="4608100"/>
            <a:ext cx="33681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oboto Light"/>
                <a:ea typeface="Roboto Light"/>
                <a:cs typeface="Roboto Light"/>
                <a:sym typeface="Roboto Light"/>
              </a:rPr>
              <a:t>КБ Optiplane</a:t>
            </a:r>
            <a:endParaRPr sz="1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optiplane.ru</a:t>
            </a:r>
            <a:r>
              <a:rPr lang="ru" sz="1000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ru" sz="10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optiplaneBS@gmail.com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r="59193"/>
          <a:stretch/>
        </p:blipFill>
        <p:spPr>
          <a:xfrm>
            <a:off x="8" y="4276100"/>
            <a:ext cx="906049" cy="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906050" y="4608100"/>
            <a:ext cx="33681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oboto Light"/>
                <a:ea typeface="Roboto Light"/>
                <a:cs typeface="Roboto Light"/>
                <a:sym typeface="Roboto Light"/>
              </a:rPr>
              <a:t>КБ Optiplane</a:t>
            </a:r>
            <a:endParaRPr sz="1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optiplane.ru</a:t>
            </a:r>
            <a:r>
              <a:rPr lang="ru" sz="1000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ru" sz="10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optiplaneBS@gmail.com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r="59193"/>
          <a:stretch/>
        </p:blipFill>
        <p:spPr>
          <a:xfrm>
            <a:off x="8" y="4276100"/>
            <a:ext cx="906049" cy="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/>
        </p:nvSpPr>
        <p:spPr>
          <a:xfrm>
            <a:off x="906050" y="4608100"/>
            <a:ext cx="33681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Roboto Light"/>
                <a:ea typeface="Roboto Light"/>
                <a:cs typeface="Roboto Light"/>
                <a:sym typeface="Roboto Light"/>
              </a:rPr>
              <a:t>КБ Optiplane</a:t>
            </a:r>
            <a:endParaRPr sz="1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optiplane.ru</a:t>
            </a:r>
            <a:r>
              <a:rPr lang="ru" sz="1000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ru" sz="1000" u="sng">
                <a:solidFill>
                  <a:srgbClr val="0097A7"/>
                </a:solidFill>
                <a:latin typeface="Roboto Light"/>
                <a:ea typeface="Roboto Light"/>
                <a:cs typeface="Roboto Light"/>
                <a:sym typeface="Roboto Ligh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optiplaneBS@gmail.com</a:t>
            </a:r>
            <a:endParaRPr sz="10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t="10445" r="7484" b="2010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22197" y="2501467"/>
            <a:ext cx="4180445" cy="1014364"/>
          </a:xfrm>
          <a:prstGeom prst="rect">
            <a:avLst/>
          </a:prstGeom>
          <a:solidFill>
            <a:srgbClr val="434343">
              <a:alpha val="6488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Беспилотный винтокрыл </a:t>
            </a:r>
            <a:r>
              <a:rPr lang="ru" sz="2400" b="1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Optiplane S2</a:t>
            </a:r>
            <a:r>
              <a:rPr lang="ru" sz="2400" b="1" dirty="0" smtClean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+</a:t>
            </a:r>
            <a:endParaRPr sz="2400" b="1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25" y="363550"/>
            <a:ext cx="1686022" cy="7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/>
              <a:t>Запрос и предложение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820" y="1232922"/>
            <a:ext cx="8367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SzPts val="1400"/>
              <a:buChar char="●"/>
            </a:pPr>
            <a:r>
              <a:rPr lang="ru" dirty="0" smtClean="0">
                <a:solidFill>
                  <a:srgbClr val="212529"/>
                </a:solidFill>
              </a:rPr>
              <a:t>Готовность к сотрудничеству с компаниями-представителями отрасли</a:t>
            </a:r>
          </a:p>
          <a:p>
            <a:pPr marL="457200" lvl="0" indent="-317500">
              <a:buSzPts val="1400"/>
              <a:buChar char="●"/>
            </a:pPr>
            <a:r>
              <a:rPr lang="ru" dirty="0" smtClean="0">
                <a:solidFill>
                  <a:srgbClr val="212529"/>
                </a:solidFill>
              </a:rPr>
              <a:t>Предложение по проектам опытного внедрения</a:t>
            </a:r>
          </a:p>
          <a:p>
            <a:pPr marL="457200" lvl="0" indent="-317500">
              <a:buSzPts val="1400"/>
              <a:buChar char="●"/>
            </a:pPr>
            <a:r>
              <a:rPr lang="ru" dirty="0" smtClean="0">
                <a:solidFill>
                  <a:srgbClr val="212529"/>
                </a:solidFill>
              </a:rPr>
              <a:t>Запрос на предоставление административного и медийного ресурса для участия в региональных программах развития</a:t>
            </a:r>
          </a:p>
          <a:p>
            <a:pPr marL="457200" lvl="0" indent="-317500">
              <a:buSzPts val="1400"/>
              <a:buChar char="●"/>
            </a:pPr>
            <a:endParaRPr lang="ru" dirty="0">
              <a:solidFill>
                <a:srgbClr val="2125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t="10445" r="7484" b="2010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25" y="363550"/>
            <a:ext cx="1686022" cy="7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/>
          <p:nvPr/>
        </p:nvSpPr>
        <p:spPr>
          <a:xfrm>
            <a:off x="203025" y="2451850"/>
            <a:ext cx="3431400" cy="2030400"/>
          </a:xfrm>
          <a:prstGeom prst="rect">
            <a:avLst/>
          </a:prstGeom>
          <a:solidFill>
            <a:srgbClr val="000000">
              <a:alpha val="5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ctrTitle" idx="4294967295"/>
          </p:nvPr>
        </p:nvSpPr>
        <p:spPr>
          <a:xfrm>
            <a:off x="377475" y="2451850"/>
            <a:ext cx="3082500" cy="18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Яковлев Вадим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yakovlev.vd@sygma.ru</a:t>
            </a:r>
            <a:endParaRPr sz="2000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+7 (913)</a:t>
            </a:r>
            <a:r>
              <a:rPr lang="en-US" sz="20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462 80 97</a:t>
            </a:r>
            <a:endParaRPr sz="2000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optiplane.ru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optiplanebs@gmail.com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/>
              <a:t>Краткое описание продукта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11700" y="1179576"/>
            <a:ext cx="82218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OPTIPLANE – </a:t>
            </a:r>
            <a:r>
              <a:rPr lang="ru-RU" dirty="0" smtClean="0"/>
              <a:t>компания, проектирующая и производящая беспилотные летательные аппараты для решения промышленных задач в сферах газо- и нефтедобычи, добычи полезных ископаемых, электроэнергетики, агрокомплекса, мониторинга промышленных объектов и объектов лесного хозяйства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699" y="2349127"/>
            <a:ext cx="822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Roboto Light"/>
                <a:ea typeface="Roboto Light"/>
                <a:cs typeface="Roboto Light"/>
                <a:sym typeface="Roboto Light"/>
              </a:rPr>
              <a:t>Область специализации КБ —  </a:t>
            </a:r>
            <a:r>
              <a:rPr lang="ru-RU" dirty="0" err="1">
                <a:latin typeface="Roboto Light"/>
                <a:ea typeface="Roboto Light"/>
                <a:cs typeface="Roboto Light"/>
                <a:sym typeface="Roboto Light"/>
              </a:rPr>
              <a:t>дроны</a:t>
            </a:r>
            <a:r>
              <a:rPr lang="ru-RU" dirty="0">
                <a:latin typeface="Roboto Light"/>
                <a:ea typeface="Roboto Light"/>
                <a:cs typeface="Roboto Light"/>
                <a:sym typeface="Roboto Light"/>
              </a:rPr>
              <a:t> с гибридной аэродинамикой, летающие и как </a:t>
            </a:r>
            <a:r>
              <a:rPr lang="ru-RU" dirty="0" err="1">
                <a:latin typeface="Roboto Light"/>
                <a:ea typeface="Roboto Light"/>
                <a:cs typeface="Roboto Light"/>
                <a:sym typeface="Roboto Light"/>
              </a:rPr>
              <a:t>коптеры</a:t>
            </a:r>
            <a:r>
              <a:rPr lang="ru-RU" dirty="0">
                <a:latin typeface="Roboto Light"/>
                <a:ea typeface="Roboto Light"/>
                <a:cs typeface="Roboto Light"/>
                <a:sym typeface="Roboto Light"/>
              </a:rPr>
              <a:t>, и как самолеты. </a:t>
            </a:r>
          </a:p>
        </p:txBody>
      </p:sp>
      <p:pic>
        <p:nvPicPr>
          <p:cNvPr id="9" name="Google Shape;144;p24" descr="https://lh5.googleusercontent.com/cHbO-inwXOJBuWIFpzaKmQ8zdCMrS3MmiaDMP6OVx91fNuGfieBdAdQAC2GHdBqGC4qv7rbWOi3OZ2u3xSJITtxDSGED6cX1zJJpaVkq_3pD4DO7jXjCIi11E6A4FHBluBtLaldO5eo"/>
          <p:cNvPicPr preferRelativeResize="0"/>
          <p:nvPr/>
        </p:nvPicPr>
        <p:blipFill rotWithShape="1">
          <a:blip r:embed="rId3">
            <a:alphaModFix/>
          </a:blip>
          <a:srcRect l="32809"/>
          <a:stretch/>
        </p:blipFill>
        <p:spPr>
          <a:xfrm>
            <a:off x="6416990" y="2874819"/>
            <a:ext cx="1138571" cy="117690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Google Shape;146;p24"/>
          <p:cNvSpPr txBox="1"/>
          <p:nvPr/>
        </p:nvSpPr>
        <p:spPr>
          <a:xfrm>
            <a:off x="4270024" y="4147502"/>
            <a:ext cx="1800525" cy="74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Roboto Light"/>
                <a:ea typeface="Roboto Light"/>
                <a:cs typeface="Roboto Light"/>
                <a:sym typeface="Roboto Light"/>
              </a:rPr>
              <a:t>Интеллектуальная поддержка —</a:t>
            </a: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Roboto Light"/>
                <a:ea typeface="Roboto Light"/>
                <a:cs typeface="Roboto Light"/>
                <a:sym typeface="Roboto Light"/>
              </a:rPr>
              <a:t>СО РАН</a:t>
            </a:r>
            <a:endParaRPr sz="110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47;p24"/>
          <p:cNvSpPr txBox="1"/>
          <p:nvPr/>
        </p:nvSpPr>
        <p:spPr>
          <a:xfrm>
            <a:off x="6086014" y="4049252"/>
            <a:ext cx="1800525" cy="74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Light"/>
                <a:ea typeface="Roboto Light"/>
                <a:cs typeface="Roboto Light"/>
                <a:sym typeface="Roboto Light"/>
              </a:rPr>
              <a:t>Инфраструктура —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 Light"/>
                <a:ea typeface="Roboto Light"/>
                <a:cs typeface="Roboto Light"/>
                <a:sym typeface="Roboto Light"/>
              </a:rPr>
              <a:t>Технопарк новосибирского Академгородка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5536" y="2872347"/>
            <a:ext cx="1169500" cy="117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6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/>
              <a:t>Проблемы</a:t>
            </a:r>
            <a:endParaRPr sz="2000"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200" dirty="0" smtClean="0">
                <a:solidFill>
                  <a:srgbClr val="212529"/>
                </a:solidFill>
              </a:rPr>
              <a:t>Большие площади сельхозугодий, требующие постоянного контроля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200" dirty="0" smtClean="0">
                <a:solidFill>
                  <a:srgbClr val="212529"/>
                </a:solidFill>
              </a:rPr>
              <a:t>Экономическая нецелесообразность применения малой авиации в ряде случаев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200" dirty="0" smtClean="0">
                <a:solidFill>
                  <a:srgbClr val="212529"/>
                </a:solidFill>
              </a:rPr>
              <a:t>Большое количество потенциально опасных районов на производстве, требующих непостредственного присутвия в них человека для контроля разлинчных процессов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-RU" sz="1200" dirty="0" smtClean="0">
                <a:solidFill>
                  <a:srgbClr val="000000"/>
                </a:solidFill>
              </a:rPr>
              <a:t>Многокилометровые линии электропередач, трубопроводов и других линейно протяженных объектов, которые трудно анализируемы методами с земли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-RU" sz="1200" dirty="0" smtClean="0">
                <a:solidFill>
                  <a:srgbClr val="000000"/>
                </a:solidFill>
              </a:rPr>
              <a:t>Понижение инвестиционной привлекательности строительных объектов ввиду задержек, связанных с человеческим фактором и недостаточной организацией рабочих процессов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-RU" sz="1200" dirty="0" smtClean="0">
                <a:solidFill>
                  <a:srgbClr val="000000"/>
                </a:solidFill>
              </a:rPr>
              <a:t>Крупные труднопроходимые площадные регионы, требующие оперативного экологического, охранного и пожарного мониторинга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-RU" sz="1200" dirty="0" smtClean="0">
                <a:solidFill>
                  <a:srgbClr val="000000"/>
                </a:solidFill>
              </a:rPr>
              <a:t>Большое количество кадастровых нарушений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-RU" sz="1200" dirty="0" smtClean="0">
                <a:solidFill>
                  <a:srgbClr val="000000"/>
                </a:solidFill>
              </a:rPr>
              <a:t>Необходимость регулярного контроля введённых в эксплуатацию строительных объектов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-RU" sz="1200" dirty="0" smtClean="0">
                <a:solidFill>
                  <a:srgbClr val="000000"/>
                </a:solidFill>
              </a:rPr>
              <a:t>…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endParaRPr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Целевая аудитория</a:t>
            </a:r>
            <a:endParaRPr sz="2000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26124"/>
            <a:ext cx="8520600" cy="1066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 smtClean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Целевой аудиторий продукта являются клиенты, которые хотят увеличить эффективность производства, путем экономии времени и ресурсов за счет использования беспилотных летательных аппаратов.</a:t>
            </a:r>
            <a:endParaRPr sz="14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87680" y="1975104"/>
            <a:ext cx="8344620" cy="2243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dk1"/>
                </a:solidFill>
                <a:sym typeface="Roboto Light"/>
              </a:rPr>
              <a:t>Примеры отраслей</a:t>
            </a:r>
            <a:r>
              <a:rPr lang="en-US" sz="1400" dirty="0" smtClean="0">
                <a:solidFill>
                  <a:schemeClr val="dk1"/>
                </a:solidFill>
                <a:sym typeface="Roboto Light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sym typeface="Roboto Light"/>
              </a:rPr>
              <a:t>промышленности</a:t>
            </a:r>
            <a:r>
              <a:rPr lang="en-US" sz="1400" dirty="0" smtClean="0">
                <a:solidFill>
                  <a:schemeClr val="dk1"/>
                </a:solidFill>
                <a:sym typeface="Roboto Light"/>
              </a:rPr>
              <a:t>:</a:t>
            </a:r>
            <a:endParaRPr lang="ru-RU" sz="1400" dirty="0" smtClean="0">
              <a:solidFill>
                <a:schemeClr val="dk1"/>
              </a:solidFill>
              <a:sym typeface="Roboto Ligh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55729" y="2657232"/>
            <a:ext cx="1779182" cy="89324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8354" y="2671283"/>
            <a:ext cx="1779182" cy="89324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89822" y="3693699"/>
            <a:ext cx="1779182" cy="89324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62684" y="3703896"/>
            <a:ext cx="1779182" cy="89324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21165" y="3693699"/>
            <a:ext cx="1779182" cy="89324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3104" y="2657894"/>
            <a:ext cx="1779182" cy="893246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5873" y="2943831"/>
            <a:ext cx="11336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Геодезия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0183" y="2927491"/>
            <a:ext cx="14702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Горное дело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4243" y="2820720"/>
            <a:ext cx="19474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Сельское хозяйство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4857" y="3971045"/>
            <a:ext cx="17475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Строительство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3705" y="3965811"/>
            <a:ext cx="1335622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Энергетика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9842" y="3981242"/>
            <a:ext cx="11448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Экология</a:t>
            </a:r>
            <a:endParaRPr lang="ru-RU" sz="1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49757" y="498950"/>
            <a:ext cx="7209000" cy="5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Решение и технология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00" y="1025375"/>
            <a:ext cx="7938554" cy="33015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91" name="Google Shape;91;p18"/>
          <p:cNvSpPr txBox="1"/>
          <p:nvPr/>
        </p:nvSpPr>
        <p:spPr>
          <a:xfrm>
            <a:off x="631100" y="3087950"/>
            <a:ext cx="14898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Дальность</a:t>
            </a: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Маневренность</a:t>
            </a:r>
            <a:endParaRPr sz="12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49757" y="498950"/>
            <a:ext cx="7209000" cy="5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Решение и технология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81" y="1025375"/>
            <a:ext cx="5192516" cy="3356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8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277957" y="410949"/>
            <a:ext cx="720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Roboto"/>
                <a:ea typeface="Roboto"/>
                <a:cs typeface="Roboto"/>
                <a:sym typeface="Roboto"/>
              </a:rPr>
              <a:t>Анализ конкурентов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" name="Google Shape;142;g11fedc3f126_2_37"/>
          <p:cNvGraphicFramePr/>
          <p:nvPr>
            <p:extLst>
              <p:ext uri="{D42A27DB-BD31-4B8C-83A1-F6EECF244321}">
                <p14:modId xmlns:p14="http://schemas.microsoft.com/office/powerpoint/2010/main" val="739220911"/>
              </p:ext>
            </p:extLst>
          </p:nvPr>
        </p:nvGraphicFramePr>
        <p:xfrm>
          <a:off x="111300" y="918000"/>
          <a:ext cx="8953525" cy="26478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48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Геоскан 201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Геоскан 401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u="none" strike="noStrike" cap="none"/>
                        <a:t>SupercamSX350</a:t>
                      </a:r>
                      <a:endParaRPr sz="13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/>
                        <a:t>COEX Пеликан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/>
                        <a:t>ИКС 7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          </a:ext>
                          </a:extLst>
                        </a:rPr>
                        <a:t>DJI RTK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b="1" u="none" strike="noStrike" cap="none" dirty="0" err="1" smtClean="0"/>
                        <a:t>Optiplane</a:t>
                      </a:r>
                      <a:r>
                        <a:rPr lang="en-US" sz="1400" b="1" u="none" strike="noStrike" cap="none" baseline="0" dirty="0" smtClean="0"/>
                        <a:t> </a:t>
                      </a:r>
                      <a:r>
                        <a:rPr lang="ru-RU" sz="1400" b="1" u="none" strike="noStrike" cap="none" dirty="0" smtClean="0"/>
                        <a:t>S2</a:t>
                      </a:r>
                      <a:r>
                        <a:rPr lang="ru-RU" sz="1400" b="1" u="none" strike="noStrike" cap="none" dirty="0"/>
                        <a:t>+</a:t>
                      </a:r>
                      <a:endParaRPr sz="1400" b="1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6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3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“Самолёт”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Дальность: 210 км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/>
                        <a:t>Время: до 3 ч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“</a:t>
                      </a:r>
                      <a:r>
                        <a:rPr lang="ru-RU" sz="1000" u="none" strike="noStrike" cap="none" dirty="0" err="1">
                          <a:solidFill>
                            <a:schemeClr val="dk1"/>
                          </a:solidFill>
                        </a:rPr>
                        <a:t>Коптер</a:t>
                      </a: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”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Дальность: 24 км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Время: до 1 ч</a:t>
                      </a:r>
                      <a:endParaRPr sz="10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“СВВП”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Дальность: 160 км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Время: до 2 ч</a:t>
                      </a:r>
                      <a:endParaRPr sz="10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“Коптер”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Дальность: 20 км 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Время: до 45 мин</a:t>
                      </a:r>
                      <a:endParaRPr sz="10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“СВВП”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Дальность: 210 км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Время: до 3 ч</a:t>
                      </a:r>
                      <a:endParaRPr sz="10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“</a:t>
                      </a:r>
                      <a:r>
                        <a:rPr lang="ru-RU" sz="1000" u="none" strike="noStrike" cap="none" dirty="0" err="1">
                          <a:solidFill>
                            <a:schemeClr val="dk1"/>
                          </a:solidFill>
                        </a:rPr>
                        <a:t>Коптер</a:t>
                      </a: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”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Дальность: 6 км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dk1"/>
                          </a:solidFill>
                        </a:rPr>
                        <a:t>Время: до 30 мин</a:t>
                      </a:r>
                      <a:endParaRPr sz="10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“СВВП”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Дальность: 20/30 км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u="none" strike="noStrike" cap="none">
                          <a:solidFill>
                            <a:schemeClr val="dk1"/>
                          </a:solidFill>
                        </a:rPr>
                        <a:t>Время: 30/45 мин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500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000 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000" u="none" strike="noStrike" cap="none" baseline="0" dirty="0" smtClean="0">
                          <a:solidFill>
                            <a:schemeClr val="tx1"/>
                          </a:solidFill>
                        </a:rPr>
                        <a:t> 00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000 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000 000 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350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00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u="none" strike="noStrike" cap="none" dirty="0" smtClean="0">
                          <a:solidFill>
                            <a:schemeClr val="tx1"/>
                          </a:solidFill>
                        </a:rPr>
                        <a:t>3 500 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000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tx1"/>
                          </a:solidFill>
                        </a:rPr>
                        <a:t>800 000 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000" u="none" strike="noStrike" cap="non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ru-RU" sz="1000" u="none" strike="noStrike" cap="none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00 </a:t>
                      </a: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000 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Google Shape;143;g11fedc3f126_2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00" y="1575225"/>
            <a:ext cx="1249574" cy="5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4;g11fedc3f126_2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6100" y="1575225"/>
            <a:ext cx="1218525" cy="4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5;g11fedc3f126_2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22713" y="1575237"/>
            <a:ext cx="772703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6;g11fedc3f126_2_37" descr="Модели дронов, оборудование и модификации &gt; ИКС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8525" y="1674000"/>
            <a:ext cx="1288150" cy="42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7;g11fedc3f126_2_37"/>
          <p:cNvPicPr preferRelativeResize="0"/>
          <p:nvPr/>
        </p:nvPicPr>
        <p:blipFill rotWithShape="1">
          <a:blip r:embed="rId7">
            <a:alphaModFix/>
          </a:blip>
          <a:srcRect t="18619" b="9987"/>
          <a:stretch/>
        </p:blipFill>
        <p:spPr>
          <a:xfrm>
            <a:off x="6657100" y="1575213"/>
            <a:ext cx="948728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;g11fedc3f126_2_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49849" y="1575225"/>
            <a:ext cx="1369256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9;g11fedc3f126_2_37"/>
          <p:cNvPicPr preferRelativeResize="0"/>
          <p:nvPr/>
        </p:nvPicPr>
        <p:blipFill rotWithShape="1">
          <a:blip r:embed="rId9">
            <a:alphaModFix/>
          </a:blip>
          <a:srcRect b="21079"/>
          <a:stretch/>
        </p:blipFill>
        <p:spPr>
          <a:xfrm>
            <a:off x="7785749" y="1568128"/>
            <a:ext cx="1218525" cy="641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l="7684" t="2606" r="7684" b="12762"/>
          <a:stretch/>
        </p:blipFill>
        <p:spPr>
          <a:xfrm>
            <a:off x="1437673" y="2518153"/>
            <a:ext cx="1323600" cy="1262400"/>
          </a:xfrm>
          <a:prstGeom prst="ellipse">
            <a:avLst/>
          </a:prstGeom>
          <a:noFill/>
          <a:ln>
            <a:noFill/>
          </a:ln>
          <a:effectLst>
            <a:outerShdw blurRad="400050" dist="66675" dir="540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28" name="Google Shape;128;p23"/>
          <p:cNvSpPr/>
          <p:nvPr/>
        </p:nvSpPr>
        <p:spPr>
          <a:xfrm>
            <a:off x="1293450" y="224325"/>
            <a:ext cx="655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Команда проекта</a:t>
            </a:r>
            <a:endParaRPr sz="20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432" y="731889"/>
            <a:ext cx="1323600" cy="1266900"/>
          </a:xfrm>
          <a:prstGeom prst="ellipse">
            <a:avLst/>
          </a:prstGeom>
          <a:noFill/>
          <a:ln>
            <a:noFill/>
          </a:ln>
          <a:effectLst>
            <a:outerShdw blurRad="400050" dist="66675" dir="540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31" name="Google Shape;131;p23"/>
          <p:cNvSpPr txBox="1"/>
          <p:nvPr/>
        </p:nvSpPr>
        <p:spPr>
          <a:xfrm>
            <a:off x="3402132" y="1938631"/>
            <a:ext cx="23142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Андрей Тимофеев</a:t>
            </a:r>
            <a:br>
              <a:rPr lang="ru" sz="12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ru" sz="1200" i="1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руководитель проекта</a:t>
            </a:r>
            <a:endParaRPr sz="1200" i="1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7673" y="731889"/>
            <a:ext cx="1323600" cy="1266900"/>
          </a:xfrm>
          <a:prstGeom prst="ellipse">
            <a:avLst/>
          </a:prstGeom>
          <a:noFill/>
          <a:ln>
            <a:noFill/>
          </a:ln>
          <a:effectLst>
            <a:outerShdw blurRad="400050" dist="66675" dir="540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33" name="Google Shape;133;p23"/>
          <p:cNvSpPr txBox="1"/>
          <p:nvPr/>
        </p:nvSpPr>
        <p:spPr>
          <a:xfrm>
            <a:off x="937978" y="1938631"/>
            <a:ext cx="23142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Кирилл Яковченко</a:t>
            </a:r>
            <a:br>
              <a:rPr lang="ru" sz="12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ru" sz="1200" i="1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основатель проекта</a:t>
            </a:r>
            <a:endParaRPr sz="1200" i="1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712528" y="3782137"/>
            <a:ext cx="27651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Вегнер Елизавета</a:t>
            </a:r>
            <a:endParaRPr sz="12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маркетолог</a:t>
            </a:r>
            <a:endParaRPr sz="1200" i="1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07" y="2571631"/>
            <a:ext cx="1267800" cy="1267800"/>
          </a:xfrm>
          <a:prstGeom prst="ellipse">
            <a:avLst/>
          </a:prstGeom>
          <a:noFill/>
          <a:ln>
            <a:noFill/>
          </a:ln>
          <a:effectLst>
            <a:outerShdw blurRad="400050" dist="66675" dir="540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36" name="Google Shape;136;p23"/>
          <p:cNvSpPr txBox="1"/>
          <p:nvPr/>
        </p:nvSpPr>
        <p:spPr>
          <a:xfrm>
            <a:off x="3414900" y="3782137"/>
            <a:ext cx="23142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Дмитрий </a:t>
            </a:r>
            <a:r>
              <a:rPr lang="ru-RU" sz="1200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Ш</a:t>
            </a:r>
            <a:r>
              <a:rPr lang="ru-RU" sz="1200" dirty="0" smtClean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естаков</a:t>
            </a:r>
            <a:endParaRPr sz="12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г</a:t>
            </a:r>
            <a:r>
              <a:rPr lang="ru" sz="1200" i="1" dirty="0" smtClean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енеральный директор</a:t>
            </a:r>
            <a:endParaRPr sz="1200" i="1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" name="Google Shape;130;p23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91" y="764914"/>
            <a:ext cx="1266900" cy="1266900"/>
          </a:xfrm>
          <a:prstGeom prst="ellipse">
            <a:avLst/>
          </a:prstGeom>
          <a:noFill/>
          <a:ln>
            <a:noFill/>
          </a:ln>
          <a:effectLst>
            <a:outerShdw blurRad="400050" dist="66675" dir="5400000" algn="bl" rotWithShape="0">
              <a:srgbClr val="000000">
                <a:alpha val="21000"/>
              </a:srgbClr>
            </a:outerShdw>
          </a:effectLst>
        </p:spPr>
      </p:pic>
      <p:sp>
        <p:nvSpPr>
          <p:cNvPr id="19" name="Google Shape;136;p23"/>
          <p:cNvSpPr txBox="1"/>
          <p:nvPr/>
        </p:nvSpPr>
        <p:spPr>
          <a:xfrm>
            <a:off x="5833541" y="1928848"/>
            <a:ext cx="23142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Яковлев Вадим</a:t>
            </a:r>
            <a:endParaRPr sz="1200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 dirty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п</a:t>
            </a:r>
            <a:r>
              <a:rPr lang="ru" sz="1200" i="1" dirty="0" smtClean="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роектный менеджер</a:t>
            </a:r>
            <a:endParaRPr sz="1200" i="1" dirty="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 smtClean="0"/>
              <a:t>Результаты акселератора</a:t>
            </a:r>
            <a:endParaRPr dirty="0"/>
          </a:p>
        </p:txBody>
      </p:sp>
      <p:graphicFrame>
        <p:nvGraphicFramePr>
          <p:cNvPr id="113" name="Google Shape;113;p21"/>
          <p:cNvGraphicFramePr/>
          <p:nvPr>
            <p:extLst>
              <p:ext uri="{D42A27DB-BD31-4B8C-83A1-F6EECF244321}">
                <p14:modId xmlns:p14="http://schemas.microsoft.com/office/powerpoint/2010/main" val="2403713542"/>
              </p:ext>
            </p:extLst>
          </p:nvPr>
        </p:nvGraphicFramePr>
        <p:xfrm>
          <a:off x="605123" y="1316388"/>
          <a:ext cx="6857025" cy="2441358"/>
        </p:xfrm>
        <a:graphic>
          <a:graphicData uri="http://schemas.openxmlformats.org/drawingml/2006/table">
            <a:tbl>
              <a:tblPr>
                <a:noFill/>
                <a:tableStyleId>{F48C2BEF-F50C-4238-9DD2-03485308CDE4}</a:tableStyleId>
              </a:tblPr>
              <a:tblGrid>
                <a:gridCol w="149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595959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Для</a:t>
                      </a:r>
                      <a:r>
                        <a:rPr lang="ru-RU" sz="1200" baseline="0" dirty="0" smtClean="0">
                          <a:solidFill>
                            <a:srgbClr val="595959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компании</a:t>
                      </a:r>
                      <a:endParaRPr sz="1200" dirty="0">
                        <a:solidFill>
                          <a:srgbClr val="595959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Участие</a:t>
                      </a:r>
                      <a:r>
                        <a:rPr lang="ru" sz="1200" baseline="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в отраслевой аудитории по строительтву</a:t>
                      </a:r>
                      <a:endParaRPr sz="1200" dirty="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Участие</a:t>
                      </a:r>
                      <a:r>
                        <a:rPr lang="ru" sz="1200" baseline="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в технологической лаборатории по роевому управлению дронами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>
                          <a:solidFill>
                            <a:srgbClr val="595959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Работа</a:t>
                      </a:r>
                      <a:r>
                        <a:rPr lang="ru" sz="1200" baseline="0" dirty="0" smtClean="0">
                          <a:solidFill>
                            <a:srgbClr val="595959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с трекером</a:t>
                      </a:r>
                      <a:endParaRPr sz="1200" dirty="0">
                        <a:solidFill>
                          <a:srgbClr val="595959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r>
                        <a:rPr lang="ru" sz="1200" dirty="0" smtClean="0">
                          <a:solidFill>
                            <a:srgbClr val="202122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Обозначение</a:t>
                      </a:r>
                      <a:r>
                        <a:rPr lang="ru" sz="1200" baseline="0" dirty="0" smtClean="0">
                          <a:solidFill>
                            <a:srgbClr val="202122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целей на акселератор</a:t>
                      </a:r>
                      <a:endParaRPr sz="1200" dirty="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Оценка</a:t>
                      </a:r>
                      <a:r>
                        <a:rPr lang="ru" sz="1200" baseline="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готовности проекта и спикера к выходу на демо-день</a:t>
                      </a:r>
                      <a:endParaRPr sz="1200" dirty="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 Light"/>
                        <a:buChar char="●"/>
                      </a:pPr>
                      <a:r>
                        <a:rPr lang="ru" sz="1200" dirty="0" smtClean="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Работа</a:t>
                      </a:r>
                      <a:r>
                        <a:rPr lang="ru" sz="1200" baseline="0" dirty="0" smtClean="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над презентацией</a:t>
                      </a:r>
                      <a:endParaRPr sz="1200" dirty="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 smtClean="0">
                          <a:solidFill>
                            <a:srgbClr val="595959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Личные</a:t>
                      </a:r>
                      <a:endParaRPr sz="1200" dirty="0">
                        <a:solidFill>
                          <a:srgbClr val="595959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r>
                        <a:rPr lang="ru" sz="120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Знакомство</a:t>
                      </a:r>
                      <a:r>
                        <a:rPr lang="ru" sz="1200" baseline="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с новыми людьми вовлеченными в ортасль</a:t>
                      </a: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r>
                        <a:rPr lang="ru" sz="1200" baseline="0" dirty="0" smtClean="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Лучшее понимание специфики проектоной деятельности</a:t>
                      </a:r>
                    </a:p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 Light"/>
                        <a:buChar char="●"/>
                      </a:pPr>
                      <a:endParaRPr sz="1200" dirty="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13231</TotalTime>
  <Words>460</Words>
  <Application>Microsoft Office PowerPoint</Application>
  <PresentationFormat>Экран (16:9)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Roboto</vt:lpstr>
      <vt:lpstr>Arial</vt:lpstr>
      <vt:lpstr>Roboto Medium</vt:lpstr>
      <vt:lpstr>Roboto Light</vt:lpstr>
      <vt:lpstr>Calibri</vt:lpstr>
      <vt:lpstr>Simple Light</vt:lpstr>
      <vt:lpstr>Презентация PowerPoint</vt:lpstr>
      <vt:lpstr>Краткое описание продукта</vt:lpstr>
      <vt:lpstr>Проблемы</vt:lpstr>
      <vt:lpstr>Целевая аудитория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акселератора</vt:lpstr>
      <vt:lpstr>Запрос и предложение</vt:lpstr>
      <vt:lpstr>Яковлев Вадим yakovlev.vd@sygma.ru +7 (913) 462 80 97  optiplane.ru optiplanebs@gmail.com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modified xsi:type="dcterms:W3CDTF">2023-08-02T03:44:19Z</dcterms:modified>
</cp:coreProperties>
</file>